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68" r:id="rId2"/>
    <p:sldId id="415" r:id="rId3"/>
    <p:sldId id="416" r:id="rId4"/>
    <p:sldId id="402" r:id="rId5"/>
    <p:sldId id="369" r:id="rId6"/>
    <p:sldId id="403" r:id="rId7"/>
    <p:sldId id="371" r:id="rId8"/>
    <p:sldId id="404" r:id="rId9"/>
    <p:sldId id="373" r:id="rId10"/>
    <p:sldId id="375" r:id="rId11"/>
    <p:sldId id="376" r:id="rId12"/>
    <p:sldId id="377" r:id="rId13"/>
    <p:sldId id="378" r:id="rId14"/>
    <p:sldId id="381" r:id="rId15"/>
    <p:sldId id="382" r:id="rId16"/>
    <p:sldId id="405" r:id="rId17"/>
    <p:sldId id="384" r:id="rId18"/>
    <p:sldId id="409" r:id="rId19"/>
    <p:sldId id="389" r:id="rId20"/>
    <p:sldId id="390" r:id="rId21"/>
    <p:sldId id="411" r:id="rId22"/>
    <p:sldId id="393" r:id="rId23"/>
    <p:sldId id="414" r:id="rId24"/>
    <p:sldId id="396" r:id="rId25"/>
    <p:sldId id="413" r:id="rId2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A1C"/>
    <a:srgbClr val="7E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40" autoAdjust="0"/>
    <p:restoredTop sz="94660"/>
  </p:normalViewPr>
  <p:slideViewPr>
    <p:cSldViewPr>
      <p:cViewPr>
        <p:scale>
          <a:sx n="64" d="100"/>
          <a:sy n="64" d="100"/>
        </p:scale>
        <p:origin x="90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D5CF89-F0B2-5E0B-0BA9-389D260DA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F52F32-E4C2-036B-276E-74C99D859D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98D52010-8715-4AFF-A17E-9EEC534A85D9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010DE6D-A4F3-9372-EF31-6189909378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7809B0C-B4DF-3B59-7CCE-8B79271A54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7DF128-FE27-C264-FA08-B872817E13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2F7D0D-1D00-842D-C92F-E3BE9BDC5A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37AD5A-DE39-4803-A482-71EA246A031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6E435-B2E6-344D-C511-08052434C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0A0F-A75D-424E-A699-670DDA3F2B13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B3774B-B461-AB6B-8653-E7442A1C4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953E39-CB14-7145-C39D-43DCFB45F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3D237D-6154-4271-95F0-57D37949E1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767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86E0C-4A3F-6539-3A11-224A39315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AEA2-C6D9-4010-B032-DF7F494C50D6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6BD0B4-3456-0F4A-5008-059D927EC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FBAA0E-93BA-2DFA-2A07-0D4504D2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0D0AF-506A-423B-8C23-8788697F3E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962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0884F-64C8-B851-29F0-8CD6965B7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A92978-2A5A-454A-8E52-6486EF617090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2B728-B5DA-B1C7-17C2-5406DD20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45B1E-CCAB-2CC9-F101-88B436625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AE660-DE28-46A5-82B4-6F27CCC022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51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33653F-96F7-951D-1F65-2197F0E11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23770-8736-4517-8502-11B51BFFCA92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867398-1D61-A774-35D1-8AA8C7A3C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ED20A-AE5C-D5EB-F9E7-93AC88DAE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ABF86-359D-4E02-BDBF-53B494134A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08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C6AE-3BB3-9E06-7DB3-3D5DE293A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ADE8B4-3716-4DEA-BCF7-19B15DC183F8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BF4B4-A3D4-C476-5DC4-9677FB07B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E256D-F6D6-FEB3-320F-332DF47A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ABD335-3074-41F1-BD98-5AAEB4766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078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8BA5AEB-D739-69B0-EBF5-05FA76ED7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9DE53-1907-402E-869A-38827D3CC289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453376-5A96-BF3A-E7B5-73339CB6E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C10E813-86A9-034D-7F28-3A8E079E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D19C1-24C9-4FA7-AF50-5B96E26AF8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373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C79B316-6548-A5EE-7EEF-ACF048B25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A7EE3-3CED-4260-B496-D45CE8E23C21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06AD1B-5BA6-7943-70A0-258F95B11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26F88DB-4360-A101-061B-8DB6123F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54BDAD-189D-4503-A155-C49B1F82CE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36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886996AD-CFF4-A2A1-E47E-61E6BF336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7C135-91F6-4F52-994F-559A18315FA2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354FB69-4286-C920-2D55-24534A22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FEE372-4D38-9992-4E54-8A1587280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E54881-8362-4361-939A-15A6A9B18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391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6950ADC-7BD3-D5D0-BC3A-B163593C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20CF-ADE8-423F-8256-EB0674E1F318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9B11579-ABE0-693A-A782-4DA3FBCFC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EACE67-D3BD-6015-8409-BDAF66FDD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871477-2256-4F2B-8E31-CE446CEDE8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40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F9DBE3-D8DA-BB3B-6174-241303F81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931C-1279-4106-999F-42C3F181E965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ACC946-8EAF-0E91-CD22-7B4864F6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F6C75D-A6BE-99A6-F2C1-8588AAC5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6B01A-E5AC-43F8-A1DC-47E17D5D2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6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2F9BD9-9BF9-4E86-677C-4443EAC25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C6A837-9837-4964-8B3B-1114CF105D53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CBB1E0-A35B-DACE-6BF1-982338FFF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7C714CF-469D-8A58-98E5-53DA374AC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FDB1F-8007-4DE9-BAA6-3C29E9AC0B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2942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7370696-7B64-ADA9-49DA-8AF0E8CC97A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167EF9D-5129-699B-71AA-0C11F141F1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7DCB0-4BDD-2369-58C3-510A34A0C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B0D746-766F-41AC-991B-F1A5D164AA48}" type="datetimeFigureOut">
              <a:rPr lang="en-US"/>
              <a:pPr>
                <a:defRPr/>
              </a:pPr>
              <a:t>11/19/2024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07852-CDE5-1E04-E03B-28F253699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9BAF64-76FE-D7C0-FF5A-37A5AC5BE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6F9192E-7577-4AA6-BDBF-BA11CA11AD7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office.microsoft.com/en-us/templates/TC300011291033.aspx?CategoryID=CT102383611033&amp;av=ZPP00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en.wikipedia.org/w/index.php?title=File:Anatolia_Ancient_Regions_base.svg&amp;page=1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F0D58713-665D-0509-F2BF-099C5807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219200"/>
            <a:ext cx="8305800" cy="4419600"/>
          </a:xfrm>
        </p:spPr>
        <p:txBody>
          <a:bodyPr/>
          <a:lstStyle/>
          <a:p>
            <a:pPr>
              <a:defRPr/>
            </a:pP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Lesson 13  </a:t>
            </a:r>
            <a:br>
              <a:rPr lang="en-US" sz="6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Acts</a:t>
            </a:r>
            <a:r>
              <a:rPr lang="en-US" sz="6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6600" dirty="0">
                <a:solidFill>
                  <a:schemeClr val="tx2">
                    <a:lumMod val="50000"/>
                  </a:schemeClr>
                </a:solidFill>
              </a:rPr>
              <a:t>18:1-11, 18-28</a:t>
            </a:r>
            <a:br>
              <a:rPr lang="en-US" sz="66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66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5500" i="1" dirty="0">
                <a:solidFill>
                  <a:schemeClr val="tx2">
                    <a:lumMod val="50000"/>
                  </a:schemeClr>
                </a:solidFill>
              </a:rPr>
              <a:t>Teaching and Preaching</a:t>
            </a:r>
            <a:endParaRPr lang="en-US" sz="66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C:\Documents and Settings\fvs0320\Local Settings\Temporary Internet Files\Content.IE5\ROAIHV2U\MP900442909[1].jpg">
            <a:extLst>
              <a:ext uri="{FF2B5EF4-FFF2-40B4-BE49-F238E27FC236}">
                <a16:creationId xmlns:a16="http://schemas.microsoft.com/office/drawing/2014/main" id="{1BE24C7F-C6D2-4984-0911-9D8622215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>
            <a:extLst>
              <a:ext uri="{FF2B5EF4-FFF2-40B4-BE49-F238E27FC236}">
                <a16:creationId xmlns:a16="http://schemas.microsoft.com/office/drawing/2014/main" id="{F7B9E72E-FEDA-2C2B-9D5E-15D9B8051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80038"/>
            <a:ext cx="9144000" cy="15700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/>
              <a:t>Crispus, the synagogue ruler, and his </a:t>
            </a:r>
            <a:r>
              <a:rPr lang="en-US" altLang="en-US" sz="3800" b="1"/>
              <a:t>entire household believed in the Lord;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0244" name="Picture 5" descr="C:\Documents and Settings\fvs0320\Local Settings\Temporary Internet Files\Content.IE5\3OZCDN66\MP900432807[1].jpg">
            <a:extLst>
              <a:ext uri="{FF2B5EF4-FFF2-40B4-BE49-F238E27FC236}">
                <a16:creationId xmlns:a16="http://schemas.microsoft.com/office/drawing/2014/main" id="{58DCBB9E-5F4A-DB1A-61AB-7C06B2C51E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1798638"/>
            <a:ext cx="55165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 descr="C:\Documents and Settings\fvs0320\Local Settings\Temporary Internet Files\Content.IE5\PQJKGKCA\MP900400385[1].jpg">
            <a:extLst>
              <a:ext uri="{FF2B5EF4-FFF2-40B4-BE49-F238E27FC236}">
                <a16:creationId xmlns:a16="http://schemas.microsoft.com/office/drawing/2014/main" id="{2F478515-A69B-9028-4D8F-E90D5C0F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429000"/>
            <a:ext cx="28590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5" descr="F:\download\The_Apostles006.gif">
            <a:extLst>
              <a:ext uri="{FF2B5EF4-FFF2-40B4-BE49-F238E27FC236}">
                <a16:creationId xmlns:a16="http://schemas.microsoft.com/office/drawing/2014/main" id="{C624BA11-2A4F-D660-46B4-600617BD6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588" y="1400175"/>
            <a:ext cx="1522412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Box 2">
            <a:extLst>
              <a:ext uri="{FF2B5EF4-FFF2-40B4-BE49-F238E27FC236}">
                <a16:creationId xmlns:a16="http://schemas.microsoft.com/office/drawing/2014/main" id="{05F5665C-BC38-FD95-D17C-9DADAD6B0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35413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Then Paul left the synagogue and went next door to the house of Titius Justus, a worshiper of God.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:\Documents and Settings\fvs0320\Local Settings\Temporary Internet Files\Content.IE5\PQJKGKCA\MP900404872[1].jpg">
            <a:extLst>
              <a:ext uri="{FF2B5EF4-FFF2-40B4-BE49-F238E27FC236}">
                <a16:creationId xmlns:a16="http://schemas.microsoft.com/office/drawing/2014/main" id="{05D68022-F8BC-41E3-54B7-64273A96C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22B1CBC9-7F7C-AD1F-A4E1-7AC6F364A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0"/>
            <a:ext cx="4267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and many of the Corinthians who heard Paul believed and were baptized.</a:t>
            </a:r>
          </a:p>
        </p:txBody>
      </p:sp>
      <p:pic>
        <p:nvPicPr>
          <p:cNvPr id="11268" name="Picture 4" descr="F:\download\The_Apostles006.gif">
            <a:extLst>
              <a:ext uri="{FF2B5EF4-FFF2-40B4-BE49-F238E27FC236}">
                <a16:creationId xmlns:a16="http://schemas.microsoft.com/office/drawing/2014/main" id="{C6A9EEF8-BD6A-BDBA-D260-4B0596BB9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590800"/>
            <a:ext cx="12779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MC900057776[1]">
            <a:extLst>
              <a:ext uri="{FF2B5EF4-FFF2-40B4-BE49-F238E27FC236}">
                <a16:creationId xmlns:a16="http://schemas.microsoft.com/office/drawing/2014/main" id="{35D42A6E-767B-8862-46E1-E65DA27E4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26"/>
          <a:stretch>
            <a:fillRect/>
          </a:stretch>
        </p:blipFill>
        <p:spPr bwMode="auto">
          <a:xfrm flipH="1">
            <a:off x="838200" y="2754313"/>
            <a:ext cx="4654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Template thumbnail">
            <a:hlinkClick r:id="rId2" tooltip="Template thumbnail"/>
            <a:extLst>
              <a:ext uri="{FF2B5EF4-FFF2-40B4-BE49-F238E27FC236}">
                <a16:creationId xmlns:a16="http://schemas.microsoft.com/office/drawing/2014/main" id="{0C5B543E-85C3-4B42-E57B-5D49D9974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>
            <a:extLst>
              <a:ext uri="{FF2B5EF4-FFF2-40B4-BE49-F238E27FC236}">
                <a16:creationId xmlns:a16="http://schemas.microsoft.com/office/drawing/2014/main" id="{0E6E92DC-CE22-4BF9-7DD3-1CC2915DBF26}"/>
              </a:ext>
            </a:extLst>
          </p:cNvPr>
          <p:cNvSpPr/>
          <p:nvPr/>
        </p:nvSpPr>
        <p:spPr>
          <a:xfrm>
            <a:off x="2514600" y="685800"/>
            <a:ext cx="7162800" cy="5410200"/>
          </a:xfrm>
          <a:prstGeom prst="cloudCallout">
            <a:avLst>
              <a:gd name="adj1" fmla="val -82438"/>
              <a:gd name="adj2" fmla="val -46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292" name="TextBox 2">
            <a:extLst>
              <a:ext uri="{FF2B5EF4-FFF2-40B4-BE49-F238E27FC236}">
                <a16:creationId xmlns:a16="http://schemas.microsoft.com/office/drawing/2014/main" id="{4F8BD3DA-12B2-5C83-9B17-3F5E220952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0"/>
            <a:ext cx="495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One night the Lord spoke to Paul in a vision: </a:t>
            </a:r>
            <a:endParaRPr lang="en-US" altLang="en-US" sz="2400"/>
          </a:p>
        </p:txBody>
      </p:sp>
      <p:sp>
        <p:nvSpPr>
          <p:cNvPr id="12293" name="TextBox 2">
            <a:extLst>
              <a:ext uri="{FF2B5EF4-FFF2-40B4-BE49-F238E27FC236}">
                <a16:creationId xmlns:a16="http://schemas.microsoft.com/office/drawing/2014/main" id="{CE9C730E-C370-387C-52A3-776AA1AD6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295400"/>
            <a:ext cx="601980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Do not be afraid;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keep on speaking,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do not be silent.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For I am with you,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chemeClr val="bg1"/>
                </a:solidFill>
                <a:latin typeface="Gautami" panose="020B0502040204020203" pitchFamily="34" charset="0"/>
                <a:cs typeface="Gautami" panose="020B0502040204020203" pitchFamily="34" charset="0"/>
              </a:rPr>
              <a:t>and no one is going to attack and harm you, because I have many people in this city.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Gautami" panose="020B0502040204020203" pitchFamily="34" charset="0"/>
              <a:cs typeface="Gautami" panose="020B0502040204020203" pitchFamily="34" charset="0"/>
            </a:endParaRPr>
          </a:p>
        </p:txBody>
      </p:sp>
      <p:pic>
        <p:nvPicPr>
          <p:cNvPr id="12294" name="Picture 4" descr="C:\Documents and Settings\fvs0320\Local Settings\Temporary Internet Files\Content.IE5\PQJKGKCA\MC900281105[1].wmf">
            <a:extLst>
              <a:ext uri="{FF2B5EF4-FFF2-40B4-BE49-F238E27FC236}">
                <a16:creationId xmlns:a16="http://schemas.microsoft.com/office/drawing/2014/main" id="{798BBB02-D3A9-7074-69E3-32219A9F4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2213"/>
            <a:ext cx="4038600" cy="312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User\Local Settings\Temporary Internet Files\Content.IE5\YT226NFI\MP900444315[1].jpg">
            <a:extLst>
              <a:ext uri="{FF2B5EF4-FFF2-40B4-BE49-F238E27FC236}">
                <a16:creationId xmlns:a16="http://schemas.microsoft.com/office/drawing/2014/main" id="{E8900F72-8025-FA48-FD1A-C4F55C058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7975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D0A8B0B9-6365-F5B9-70C0-E2374D30B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4498975"/>
            <a:ext cx="4419600" cy="233838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So Paul stayed in Corinth for a year and a half, teaching them the word of God. 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13316" name="Picture 5" descr="C:\Documents and Settings\fvs0320\Local Settings\Temporary Internet Files\Content.IE5\3OZCDN66\MP900432807[1].jpg">
            <a:extLst>
              <a:ext uri="{FF2B5EF4-FFF2-40B4-BE49-F238E27FC236}">
                <a16:creationId xmlns:a16="http://schemas.microsoft.com/office/drawing/2014/main" id="{1A0E2742-7F30-4475-4A78-AB4382F48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12738"/>
            <a:ext cx="55165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C:\Documents and Settings\fvs0320\Local Settings\Temporary Internet Files\Content.IE5\PQJKGKCA\MP900400385[1].jpg">
            <a:extLst>
              <a:ext uri="{FF2B5EF4-FFF2-40B4-BE49-F238E27FC236}">
                <a16:creationId xmlns:a16="http://schemas.microsoft.com/office/drawing/2014/main" id="{B8C944F4-8B11-2698-EA97-0BF6AF45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1989138"/>
            <a:ext cx="285908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8" descr="F:\download\The_Apostles006.gif">
            <a:extLst>
              <a:ext uri="{FF2B5EF4-FFF2-40B4-BE49-F238E27FC236}">
                <a16:creationId xmlns:a16="http://schemas.microsoft.com/office/drawing/2014/main" id="{8063FA59-2D56-779C-EE2F-3E4E3BAA4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2743200"/>
            <a:ext cx="159067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C:\Documents and Settings\fvs0320\Local Settings\Temporary Internet Files\Content.IE5\ROAIHV2U\MC900150095[1].wmf">
            <a:extLst>
              <a:ext uri="{FF2B5EF4-FFF2-40B4-BE49-F238E27FC236}">
                <a16:creationId xmlns:a16="http://schemas.microsoft.com/office/drawing/2014/main" id="{1AD42797-6898-FA88-55F6-429BFB87C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58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2">
            <a:extLst>
              <a:ext uri="{FF2B5EF4-FFF2-40B4-BE49-F238E27FC236}">
                <a16:creationId xmlns:a16="http://schemas.microsoft.com/office/drawing/2014/main" id="{F5FFEBA6-2A28-D47B-CFDF-35B1E6D9B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200" dirty="0"/>
              <a:t>Paul stayed on in Corinth for some time. </a:t>
            </a:r>
            <a:br>
              <a:rPr lang="en-US" altLang="en-US" sz="3200" dirty="0"/>
            </a:br>
            <a:r>
              <a:rPr lang="en-US" altLang="en-US" sz="3200" dirty="0"/>
              <a:t>Then he left the brothers and sisters and sailed for Syria, accompanied by Priscilla and Aquila. </a:t>
            </a:r>
          </a:p>
        </p:txBody>
      </p:sp>
      <p:pic>
        <p:nvPicPr>
          <p:cNvPr id="14340" name="Picture 4" descr="MC900433460[1]">
            <a:extLst>
              <a:ext uri="{FF2B5EF4-FFF2-40B4-BE49-F238E27FC236}">
                <a16:creationId xmlns:a16="http://schemas.microsoft.com/office/drawing/2014/main" id="{33A1656F-87A8-3C15-DB5B-9AEA2D885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40213"/>
            <a:ext cx="1292225" cy="18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3" descr="F:\download\The_Apostles006.gif">
            <a:extLst>
              <a:ext uri="{FF2B5EF4-FFF2-40B4-BE49-F238E27FC236}">
                <a16:creationId xmlns:a16="http://schemas.microsoft.com/office/drawing/2014/main" id="{5AE1E83A-7E77-AD51-05F2-D90E25DDD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4240213"/>
            <a:ext cx="746125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360EC83C-5D10-C75A-A6CD-8CECCDBE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4876800" cy="6126163"/>
          </a:xfrm>
        </p:spPr>
        <p:txBody>
          <a:bodyPr/>
          <a:lstStyle/>
          <a:p>
            <a:r>
              <a:rPr lang="en-US" altLang="en-US" sz="5400"/>
              <a:t>Before he sailed, </a:t>
            </a:r>
            <a:br>
              <a:rPr lang="en-US" altLang="en-US" sz="5400"/>
            </a:br>
            <a:r>
              <a:rPr lang="en-US" altLang="en-US" sz="5400"/>
              <a:t>he had his hair cut off </a:t>
            </a:r>
            <a:br>
              <a:rPr lang="en-US" altLang="en-US" sz="5400"/>
            </a:br>
            <a:r>
              <a:rPr lang="en-US" altLang="en-US" sz="5400"/>
              <a:t>at Cenchrea because of </a:t>
            </a:r>
            <a:br>
              <a:rPr lang="en-US" altLang="en-US" sz="5400"/>
            </a:br>
            <a:r>
              <a:rPr lang="en-US" altLang="en-US" sz="5400"/>
              <a:t>a vow </a:t>
            </a:r>
            <a:br>
              <a:rPr lang="en-US" altLang="en-US" sz="5400"/>
            </a:br>
            <a:r>
              <a:rPr lang="en-US" altLang="en-US" sz="5400"/>
              <a:t>he had taken. </a:t>
            </a:r>
          </a:p>
        </p:txBody>
      </p:sp>
      <p:pic>
        <p:nvPicPr>
          <p:cNvPr id="15363" name="Picture 4" descr="C:\Documents and Settings\fvs0320\Local Settings\Temporary Internet Files\Content.IE5\RPA2NF4P\MC900332962[1].wmf">
            <a:extLst>
              <a:ext uri="{FF2B5EF4-FFF2-40B4-BE49-F238E27FC236}">
                <a16:creationId xmlns:a16="http://schemas.microsoft.com/office/drawing/2014/main" id="{FC69D3D5-CC03-80E0-4C48-428745A43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685800"/>
            <a:ext cx="441960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Documents and Settings\fvs0320\Local Settings\Temporary Internet Files\Content.IE5\ROAIHV2U\MC900150095[1].wmf">
            <a:extLst>
              <a:ext uri="{FF2B5EF4-FFF2-40B4-BE49-F238E27FC236}">
                <a16:creationId xmlns:a16="http://schemas.microsoft.com/office/drawing/2014/main" id="{A05AA71C-43E4-6386-D20E-64AA474AB9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00"/>
            <a:ext cx="9372600" cy="717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F:\download\The_Apostles006.gif">
            <a:extLst>
              <a:ext uri="{FF2B5EF4-FFF2-40B4-BE49-F238E27FC236}">
                <a16:creationId xmlns:a16="http://schemas.microsoft.com/office/drawing/2014/main" id="{322F957D-99BC-BC63-DC85-2E8DCFDEA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8063" y="5035550"/>
            <a:ext cx="744537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>
            <a:extLst>
              <a:ext uri="{FF2B5EF4-FFF2-40B4-BE49-F238E27FC236}">
                <a16:creationId xmlns:a16="http://schemas.microsoft.com/office/drawing/2014/main" id="{C74CA930-3D26-D181-0D50-197661FE9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581400" cy="2057400"/>
          </a:xfrm>
        </p:spPr>
        <p:txBody>
          <a:bodyPr/>
          <a:lstStyle/>
          <a:p>
            <a:r>
              <a:rPr lang="en-US" altLang="en-US" sz="3200"/>
              <a:t>They arrived at Ephesus, </a:t>
            </a:r>
            <a:br>
              <a:rPr lang="en-US" altLang="en-US" sz="3200"/>
            </a:br>
            <a:r>
              <a:rPr lang="en-US" altLang="en-US" sz="3200"/>
              <a:t>where Paul left Priscilla and Aquila.</a:t>
            </a:r>
          </a:p>
        </p:txBody>
      </p:sp>
      <p:pic>
        <p:nvPicPr>
          <p:cNvPr id="16389" name="Picture 4" descr="MC900433460[1]">
            <a:extLst>
              <a:ext uri="{FF2B5EF4-FFF2-40B4-BE49-F238E27FC236}">
                <a16:creationId xmlns:a16="http://schemas.microsoft.com/office/drawing/2014/main" id="{60929439-F6FC-46D8-0B6A-07BDC03DF3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572000"/>
            <a:ext cx="103346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F:\download\The_Apostles018.jpg">
            <a:extLst>
              <a:ext uri="{FF2B5EF4-FFF2-40B4-BE49-F238E27FC236}">
                <a16:creationId xmlns:a16="http://schemas.microsoft.com/office/drawing/2014/main" id="{AA2E9245-8C3E-32FB-A131-624C0449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FF589A90-2AC3-00C6-1F74-F254FCF6E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04800"/>
            <a:ext cx="7010400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800" dirty="0"/>
              <a:t>He himself went into the synagogue and reasoned with the Jews. When they asked him to spend more time with them, he declined.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EE40A7A1-EB2E-0F88-5ED3-4C6E7727AAF6}"/>
              </a:ext>
            </a:extLst>
          </p:cNvPr>
          <p:cNvSpPr txBox="1">
            <a:spLocks/>
          </p:cNvSpPr>
          <p:nvPr/>
        </p:nvSpPr>
        <p:spPr bwMode="auto">
          <a:xfrm>
            <a:off x="2819400" y="4419600"/>
            <a:ext cx="6324600" cy="1295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200" dirty="0"/>
              <a:t>But as he left, he promised, </a:t>
            </a:r>
          </a:p>
          <a:p>
            <a:pPr algn="ctr">
              <a:defRPr/>
            </a:pPr>
            <a:r>
              <a:rPr lang="en-US" sz="3200" dirty="0"/>
              <a:t>“I will come back if it is God’s will.” </a:t>
            </a:r>
            <a:endParaRPr lang="en-US" sz="32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20EED0B-6DDD-B68A-2268-A5A742263D18}"/>
              </a:ext>
            </a:extLst>
          </p:cNvPr>
          <p:cNvSpPr txBox="1">
            <a:spLocks/>
          </p:cNvSpPr>
          <p:nvPr/>
        </p:nvSpPr>
        <p:spPr bwMode="auto">
          <a:xfrm>
            <a:off x="2819400" y="5715000"/>
            <a:ext cx="6345238" cy="838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altLang="en-US" sz="3200" dirty="0"/>
              <a:t>Then he set sail from Ephesus.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http://www.johnpratt.com/items/docs/lds/easter/meal.jpg">
            <a:extLst>
              <a:ext uri="{FF2B5EF4-FFF2-40B4-BE49-F238E27FC236}">
                <a16:creationId xmlns:a16="http://schemas.microsoft.com/office/drawing/2014/main" id="{5B4936D5-62E6-3289-CBD7-D74A1F23D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219200"/>
            <a:ext cx="916146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DAFE7F78-A29A-598C-46BE-657769034D51}"/>
              </a:ext>
            </a:extLst>
          </p:cNvPr>
          <p:cNvSpPr txBox="1">
            <a:spLocks/>
          </p:cNvSpPr>
          <p:nvPr/>
        </p:nvSpPr>
        <p:spPr bwMode="auto">
          <a:xfrm>
            <a:off x="2514600" y="5715000"/>
            <a:ext cx="64008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3600" dirty="0">
                <a:latin typeface="+mj-lt"/>
                <a:ea typeface="+mj-ea"/>
                <a:cs typeface="+mj-cs"/>
              </a:rPr>
              <a:t>and then went down to Antioch. </a:t>
            </a:r>
          </a:p>
        </p:txBody>
      </p:sp>
      <p:pic>
        <p:nvPicPr>
          <p:cNvPr id="18436" name="Picture 3" descr="F:\download\The_Apostles006.gif">
            <a:extLst>
              <a:ext uri="{FF2B5EF4-FFF2-40B4-BE49-F238E27FC236}">
                <a16:creationId xmlns:a16="http://schemas.microsoft.com/office/drawing/2014/main" id="{5DC121EA-176F-EC95-1E1F-CA338F917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1981200"/>
            <a:ext cx="1770063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Rectangle 2">
            <a:extLst>
              <a:ext uri="{FF2B5EF4-FFF2-40B4-BE49-F238E27FC236}">
                <a16:creationId xmlns:a16="http://schemas.microsoft.com/office/drawing/2014/main" id="{073C562C-F4DA-C7CE-0AA4-8FA670DB1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en-US" altLang="en-US" sz="3600" dirty="0"/>
              <a:t>When he landed at Caesarea, he went up to Jerusalem and greeted the church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6" descr="Location of Galatia in Anatolia">
            <a:hlinkClick r:id="rId2" tooltip="Location of Galatia in Anatolia"/>
            <a:extLst>
              <a:ext uri="{FF2B5EF4-FFF2-40B4-BE49-F238E27FC236}">
                <a16:creationId xmlns:a16="http://schemas.microsoft.com/office/drawing/2014/main" id="{3F9669DC-6622-C1A7-E307-3E4CE7E9A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42"/>
          <a:stretch>
            <a:fillRect/>
          </a:stretch>
        </p:blipFill>
        <p:spPr bwMode="auto">
          <a:xfrm>
            <a:off x="0" y="2438400"/>
            <a:ext cx="9144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2">
            <a:extLst>
              <a:ext uri="{FF2B5EF4-FFF2-40B4-BE49-F238E27FC236}">
                <a16:creationId xmlns:a16="http://schemas.microsoft.com/office/drawing/2014/main" id="{7F420D48-A3D1-ABE1-EA6B-6585515F7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011362"/>
          </a:xfrm>
        </p:spPr>
        <p:txBody>
          <a:bodyPr/>
          <a:lstStyle/>
          <a:p>
            <a:r>
              <a:rPr lang="en-US" altLang="en-US" sz="3200"/>
              <a:t>After spending some time in Antioch, Paul set out from there and traveled from place to place throughout the region of Galatia and Phrygia, strengthening all the disciples. </a:t>
            </a:r>
          </a:p>
        </p:txBody>
      </p:sp>
      <p:pic>
        <p:nvPicPr>
          <p:cNvPr id="19460" name="Picture 10" descr="wiseman_camel_ride_journey_lg_clr">
            <a:extLst>
              <a:ext uri="{FF2B5EF4-FFF2-40B4-BE49-F238E27FC236}">
                <a16:creationId xmlns:a16="http://schemas.microsoft.com/office/drawing/2014/main" id="{BDC3CA81-5624-6494-3DD5-8B34DDAF8F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14478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FC068-D184-1830-163E-742FBB1A5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E088666E-2F79-CAFA-44B1-37D2F3435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1524000"/>
            <a:ext cx="8305800" cy="4953000"/>
          </a:xfrm>
        </p:spPr>
        <p:txBody>
          <a:bodyPr/>
          <a:lstStyle/>
          <a:p>
            <a:pPr>
              <a:defRPr/>
            </a:pPr>
            <a:r>
              <a:rPr lang="en-US" sz="6600" i="1" dirty="0">
                <a:solidFill>
                  <a:schemeClr val="tx2">
                    <a:lumMod val="50000"/>
                  </a:schemeClr>
                </a:solidFill>
              </a:rPr>
              <a:t>Memory Verse</a:t>
            </a:r>
            <a:br>
              <a:rPr lang="en-US" sz="66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5000" b="1" dirty="0">
                <a:solidFill>
                  <a:schemeClr val="tx2">
                    <a:lumMod val="50000"/>
                  </a:schemeClr>
                </a:solidFill>
              </a:rPr>
              <a:t>Romans 8:31</a:t>
            </a:r>
            <a:br>
              <a:rPr lang="en-US" sz="66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4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4800" dirty="0">
                <a:solidFill>
                  <a:schemeClr val="tx2">
                    <a:lumMod val="50000"/>
                  </a:schemeClr>
                </a:solidFill>
              </a:rPr>
              <a:t>"What then shall we say in response to these things? If God is for us, who can be against us?"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</a:rPr>
            </a:b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23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3A710C51-3D58-878F-DA53-5451146F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3" y="285750"/>
            <a:ext cx="5367337" cy="5592763"/>
          </a:xfrm>
        </p:spPr>
        <p:txBody>
          <a:bodyPr/>
          <a:lstStyle/>
          <a:p>
            <a:r>
              <a:rPr lang="en-US" altLang="en-US" sz="3600"/>
              <a:t>Meanwhile a Jew named Apollos, </a:t>
            </a:r>
            <a:br>
              <a:rPr lang="en-US" altLang="en-US" sz="3600"/>
            </a:br>
            <a:r>
              <a:rPr lang="en-US" altLang="en-US" sz="3600"/>
              <a:t>a native of Alexandria, </a:t>
            </a:r>
            <a:br>
              <a:rPr lang="en-US" altLang="en-US" sz="3600"/>
            </a:br>
            <a:r>
              <a:rPr lang="en-US" altLang="en-US" sz="3600"/>
              <a:t>came to Ephesus.</a:t>
            </a:r>
            <a:br>
              <a:rPr lang="en-US" altLang="en-US" sz="3600"/>
            </a:br>
            <a:br>
              <a:rPr lang="en-US" altLang="en-US" sz="3600"/>
            </a:br>
            <a:r>
              <a:rPr lang="en-US" altLang="en-US" sz="3600"/>
              <a:t>He was a learned man, with a thorough knowledge </a:t>
            </a:r>
            <a:br>
              <a:rPr lang="en-US" altLang="en-US" sz="3600"/>
            </a:br>
            <a:r>
              <a:rPr lang="en-US" altLang="en-US" sz="3600"/>
              <a:t>of the Scriptures.  </a:t>
            </a:r>
          </a:p>
        </p:txBody>
      </p:sp>
      <p:pic>
        <p:nvPicPr>
          <p:cNvPr id="20483" name="Picture 2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8AC246D3-A124-20DC-4364-383AA7088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838200"/>
            <a:ext cx="25908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Vertical Scroll 4">
            <a:extLst>
              <a:ext uri="{FF2B5EF4-FFF2-40B4-BE49-F238E27FC236}">
                <a16:creationId xmlns:a16="http://schemas.microsoft.com/office/drawing/2014/main" id="{A127A03F-146B-5147-C95D-ABCCF95FAD01}"/>
              </a:ext>
            </a:extLst>
          </p:cNvPr>
          <p:cNvSpPr/>
          <p:nvPr/>
        </p:nvSpPr>
        <p:spPr>
          <a:xfrm>
            <a:off x="5372100" y="1635125"/>
            <a:ext cx="1447800" cy="2895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 descr="C:\Documents and Settings\fvs0320\Local Settings\Temporary Internet Files\Content.IE5\PQJKGKCA\MP900404872[1].jpg">
            <a:extLst>
              <a:ext uri="{FF2B5EF4-FFF2-40B4-BE49-F238E27FC236}">
                <a16:creationId xmlns:a16="http://schemas.microsoft.com/office/drawing/2014/main" id="{6A144229-52EE-6345-B2A7-2DC68E87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29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Box 2">
            <a:extLst>
              <a:ext uri="{FF2B5EF4-FFF2-40B4-BE49-F238E27FC236}">
                <a16:creationId xmlns:a16="http://schemas.microsoft.com/office/drawing/2014/main" id="{83EC3AC7-F615-B4B7-CDA2-4513A06CC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0"/>
            <a:ext cx="8229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/>
              <a:t>He had been instructed in the way of the Lord, and he spoke with great fervor and taught about Jesus accurately, though he knew only the baptism of John. </a:t>
            </a:r>
          </a:p>
        </p:txBody>
      </p:sp>
      <p:pic>
        <p:nvPicPr>
          <p:cNvPr id="21508" name="Picture 6" descr="MC900194118[1]">
            <a:extLst>
              <a:ext uri="{FF2B5EF4-FFF2-40B4-BE49-F238E27FC236}">
                <a16:creationId xmlns:a16="http://schemas.microsoft.com/office/drawing/2014/main" id="{5BC9AFC7-2BBF-568A-BAA9-912E8DB64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7" t="28064" r="3915" b="10524"/>
          <a:stretch>
            <a:fillRect/>
          </a:stretch>
        </p:blipFill>
        <p:spPr bwMode="auto">
          <a:xfrm>
            <a:off x="5715000" y="3733800"/>
            <a:ext cx="12747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B64EB5F8-482F-EDD3-4368-F42B5141D9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276600"/>
            <a:ext cx="19843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7048528-6644-F091-E2D6-80ECDAD2F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625"/>
            <a:ext cx="3352800" cy="1857375"/>
          </a:xfrm>
        </p:spPr>
        <p:txBody>
          <a:bodyPr/>
          <a:lstStyle/>
          <a:p>
            <a:r>
              <a:rPr lang="en-US" altLang="en-US" sz="4000"/>
              <a:t>He began to speak boldly in the synagogue. </a:t>
            </a:r>
          </a:p>
        </p:txBody>
      </p:sp>
      <p:pic>
        <p:nvPicPr>
          <p:cNvPr id="22531" name="Picture 7" descr="F:\download\The_Apostles017.jpg">
            <a:extLst>
              <a:ext uri="{FF2B5EF4-FFF2-40B4-BE49-F238E27FC236}">
                <a16:creationId xmlns:a16="http://schemas.microsoft.com/office/drawing/2014/main" id="{85EE463C-0105-CA50-A4FD-61B1B7AEF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F791AE14-2D7B-B195-F836-BB8A07891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74638"/>
            <a:ext cx="25146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4" descr="MC900433460[1]">
            <a:extLst>
              <a:ext uri="{FF2B5EF4-FFF2-40B4-BE49-F238E27FC236}">
                <a16:creationId xmlns:a16="http://schemas.microsoft.com/office/drawing/2014/main" id="{4CD3C0E7-0D87-2A04-E981-34586CC22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989138"/>
            <a:ext cx="205740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CC82A170-C8F8-3AE2-1950-6FBA7E7F20CF}"/>
              </a:ext>
            </a:extLst>
          </p:cNvPr>
          <p:cNvSpPr txBox="1">
            <a:spLocks/>
          </p:cNvSpPr>
          <p:nvPr/>
        </p:nvSpPr>
        <p:spPr bwMode="auto">
          <a:xfrm>
            <a:off x="-114300" y="4713288"/>
            <a:ext cx="9258300" cy="2133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dirty="0">
                <a:latin typeface="+mj-lt"/>
                <a:ea typeface="+mj-ea"/>
                <a:cs typeface="+mj-cs"/>
              </a:rPr>
              <a:t>When Priscilla and Aquila heard him, they invited him to their home </a:t>
            </a:r>
            <a:r>
              <a:rPr lang="en-US" altLang="en-US" sz="4000" dirty="0"/>
              <a:t>and explained to him the way of God more adequately.</a:t>
            </a:r>
            <a:endParaRPr lang="en-US" sz="40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>
            <a:extLst>
              <a:ext uri="{FF2B5EF4-FFF2-40B4-BE49-F238E27FC236}">
                <a16:creationId xmlns:a16="http://schemas.microsoft.com/office/drawing/2014/main" id="{461ECDD3-A268-9649-A341-3232C4792B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6363"/>
            <a:ext cx="167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chemeClr val="bg1"/>
                </a:solidFill>
              </a:rPr>
              <a:t>ACHAIA</a:t>
            </a:r>
            <a:endParaRPr lang="en-US" altLang="en-US" sz="1800">
              <a:solidFill>
                <a:schemeClr val="bg1"/>
              </a:solidFill>
            </a:endParaRP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35B45B18-F39F-E0B1-9256-23FD131B5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193925"/>
            <a:ext cx="5867400" cy="2062163"/>
          </a:xfrm>
          <a:prstGeom prst="rect">
            <a:avLst/>
          </a:prstGeom>
          <a:solidFill>
            <a:srgbClr val="88AA1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When Apollos wanted to go to Achaia, the brothers and sisters encouraged him and wrote to the disciples there to welcome him.  </a:t>
            </a:r>
          </a:p>
        </p:txBody>
      </p:sp>
      <p:pic>
        <p:nvPicPr>
          <p:cNvPr id="23556" name="Picture 3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5B3FD19C-8590-C79F-37A5-8B9C65C6A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447800"/>
            <a:ext cx="1901825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669708FD-3DB8-C01E-43E9-13D4C7CEF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2087563"/>
          </a:xfrm>
        </p:spPr>
        <p:txBody>
          <a:bodyPr/>
          <a:lstStyle/>
          <a:p>
            <a:r>
              <a:rPr lang="en-US" altLang="en-US" baseline="30000"/>
              <a:t> </a:t>
            </a:r>
            <a:r>
              <a:rPr lang="en-US" altLang="en-US"/>
              <a:t>When he arrived, </a:t>
            </a:r>
            <a:br>
              <a:rPr lang="en-US" altLang="en-US"/>
            </a:br>
            <a:r>
              <a:rPr lang="en-US" altLang="en-US"/>
              <a:t>he was a great help to those who by grace had believed. </a:t>
            </a:r>
          </a:p>
        </p:txBody>
      </p:sp>
      <p:pic>
        <p:nvPicPr>
          <p:cNvPr id="24579" name="Picture 2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CEEAA7BF-D632-9DD6-436E-735EEA937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981200"/>
            <a:ext cx="2057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 descr="http://www.johnpratt.com/items/docs/lds/easter/meal.jpg">
            <a:extLst>
              <a:ext uri="{FF2B5EF4-FFF2-40B4-BE49-F238E27FC236}">
                <a16:creationId xmlns:a16="http://schemas.microsoft.com/office/drawing/2014/main" id="{D79C290B-C2AE-7455-6B67-B149D16A2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7394575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F:\download\The_Apostles017.jpg">
            <a:extLst>
              <a:ext uri="{FF2B5EF4-FFF2-40B4-BE49-F238E27FC236}">
                <a16:creationId xmlns:a16="http://schemas.microsoft.com/office/drawing/2014/main" id="{E6F2D1D9-653D-9312-6EA7-BEC7615E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0"/>
            <a:ext cx="525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http://www.mycatholictradition.com/image-files/joseph-interpret-pharaohs-dream.jpg">
            <a:extLst>
              <a:ext uri="{FF2B5EF4-FFF2-40B4-BE49-F238E27FC236}">
                <a16:creationId xmlns:a16="http://schemas.microsoft.com/office/drawing/2014/main" id="{D7022304-35F2-A1FC-C1EA-444A79335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57200"/>
            <a:ext cx="2286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E721610-1254-D069-2766-CD8D7F0105E8}"/>
              </a:ext>
            </a:extLst>
          </p:cNvPr>
          <p:cNvSpPr txBox="1">
            <a:spLocks/>
          </p:cNvSpPr>
          <p:nvPr/>
        </p:nvSpPr>
        <p:spPr bwMode="auto">
          <a:xfrm>
            <a:off x="0" y="228600"/>
            <a:ext cx="3886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dirty="0">
                <a:latin typeface="+mj-lt"/>
                <a:ea typeface="+mj-ea"/>
                <a:cs typeface="+mj-cs"/>
              </a:rPr>
              <a:t>For he vigorously refuted the Jewish opponents in public debate, proving from the Scriptures that Jesus was the Messiah. </a:t>
            </a:r>
          </a:p>
        </p:txBody>
      </p:sp>
      <p:sp>
        <p:nvSpPr>
          <p:cNvPr id="8" name="Vertical Scroll 7">
            <a:extLst>
              <a:ext uri="{FF2B5EF4-FFF2-40B4-BE49-F238E27FC236}">
                <a16:creationId xmlns:a16="http://schemas.microsoft.com/office/drawing/2014/main" id="{6AA87150-E814-FA3A-C121-CCFB37151F7F}"/>
              </a:ext>
            </a:extLst>
          </p:cNvPr>
          <p:cNvSpPr/>
          <p:nvPr/>
        </p:nvSpPr>
        <p:spPr>
          <a:xfrm>
            <a:off x="3684588" y="1219200"/>
            <a:ext cx="1447800" cy="2895600"/>
          </a:xfrm>
          <a:prstGeom prst="vertic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ED2A45-4AF4-8115-DCCB-76FB78F0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>
            <a:extLst>
              <a:ext uri="{FF2B5EF4-FFF2-40B4-BE49-F238E27FC236}">
                <a16:creationId xmlns:a16="http://schemas.microsoft.com/office/drawing/2014/main" id="{5CA4E3E3-922A-FAFB-EA71-93EA78441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685800"/>
            <a:ext cx="8305800" cy="4953000"/>
          </a:xfrm>
        </p:spPr>
        <p:txBody>
          <a:bodyPr/>
          <a:lstStyle/>
          <a:p>
            <a:pPr>
              <a:defRPr/>
            </a:pPr>
            <a:r>
              <a:rPr lang="en-US" sz="6600" i="1" dirty="0">
                <a:solidFill>
                  <a:schemeClr val="tx2">
                    <a:lumMod val="50000"/>
                  </a:schemeClr>
                </a:solidFill>
              </a:rPr>
              <a:t>The Truth</a:t>
            </a:r>
            <a:br>
              <a:rPr lang="en-US" sz="6600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sz="5000" b="1" dirty="0">
                <a:solidFill>
                  <a:schemeClr val="tx2">
                    <a:lumMod val="50000"/>
                  </a:schemeClr>
                </a:solidFill>
              </a:rPr>
              <a:t>God encourages us to share His Word even if others reject us!</a:t>
            </a:r>
            <a:endParaRPr lang="en-US" sz="6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095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C:\Documents and Settings\fvs0320\Local Settings\Temporary Internet Files\Content.IE5\PQJKGKCA\MP900404872[1].jpg">
            <a:extLst>
              <a:ext uri="{FF2B5EF4-FFF2-40B4-BE49-F238E27FC236}">
                <a16:creationId xmlns:a16="http://schemas.microsoft.com/office/drawing/2014/main" id="{A33EB494-5EFC-A4D2-8DA9-32062D26E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0"/>
            <a:ext cx="4953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C:\Users\Joyce\AppData\Local\Microsoft\Windows\Temporary Internet Files\Content.IE5\IFCXJAA3\MP900403809[1].jpg">
            <a:extLst>
              <a:ext uri="{FF2B5EF4-FFF2-40B4-BE49-F238E27FC236}">
                <a16:creationId xmlns:a16="http://schemas.microsoft.com/office/drawing/2014/main" id="{4691BBF8-3C8B-4485-4F5B-BFEEDC208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914"/>
          <a:stretch>
            <a:fillRect/>
          </a:stretch>
        </p:blipFill>
        <p:spPr bwMode="auto">
          <a:xfrm>
            <a:off x="19050" y="-19050"/>
            <a:ext cx="523875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67185802-F79B-48FC-671C-FA233C288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9050"/>
            <a:ext cx="4191000" cy="1668463"/>
          </a:xfrm>
        </p:spPr>
        <p:txBody>
          <a:bodyPr/>
          <a:lstStyle/>
          <a:p>
            <a:pPr>
              <a:defRPr/>
            </a:pPr>
            <a:r>
              <a:rPr lang="en-US" sz="4000" b="1" dirty="0"/>
              <a:t>After this, </a:t>
            </a:r>
            <a:br>
              <a:rPr lang="en-US" sz="4000" b="1" dirty="0"/>
            </a:br>
            <a:r>
              <a:rPr lang="en-US" sz="4000" b="1" dirty="0"/>
              <a:t>Paul left Athens 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1416FADE-99A3-F2B8-3CFD-38317F22755E}"/>
              </a:ext>
            </a:extLst>
          </p:cNvPr>
          <p:cNvSpPr txBox="1">
            <a:spLocks/>
          </p:cNvSpPr>
          <p:nvPr/>
        </p:nvSpPr>
        <p:spPr bwMode="auto">
          <a:xfrm>
            <a:off x="4876800" y="19050"/>
            <a:ext cx="4038600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4000" b="1" dirty="0"/>
              <a:t>and went to Corinth.</a:t>
            </a:r>
            <a:endParaRPr lang="en-US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C:\Documents and Settings\fvs0320\Local Settings\Temporary Internet Files\Content.IE5\PQJKGKCA\MP900405306[1].jpg">
            <a:extLst>
              <a:ext uri="{FF2B5EF4-FFF2-40B4-BE49-F238E27FC236}">
                <a16:creationId xmlns:a16="http://schemas.microsoft.com/office/drawing/2014/main" id="{47421037-8B10-1C72-42A2-49556C28A7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1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7" descr="F:\download\The_Apostles006.gif">
            <a:extLst>
              <a:ext uri="{FF2B5EF4-FFF2-40B4-BE49-F238E27FC236}">
                <a16:creationId xmlns:a16="http://schemas.microsoft.com/office/drawing/2014/main" id="{EE7047F0-F2DB-1E10-041D-76AF44C38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775" y="3086100"/>
            <a:ext cx="14192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4" name="Group 19">
            <a:extLst>
              <a:ext uri="{FF2B5EF4-FFF2-40B4-BE49-F238E27FC236}">
                <a16:creationId xmlns:a16="http://schemas.microsoft.com/office/drawing/2014/main" id="{4CFC973E-9A3F-4959-D5F0-A0B08560B0A0}"/>
              </a:ext>
            </a:extLst>
          </p:cNvPr>
          <p:cNvGrpSpPr>
            <a:grpSpLocks/>
          </p:cNvGrpSpPr>
          <p:nvPr/>
        </p:nvGrpSpPr>
        <p:grpSpPr bwMode="auto">
          <a:xfrm>
            <a:off x="2547938" y="4763"/>
            <a:ext cx="6537325" cy="2003425"/>
            <a:chOff x="-897774" y="-114172"/>
            <a:chExt cx="6079374" cy="236186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F8995F6-7168-0A70-9E50-2126CD5171C9}"/>
                </a:ext>
              </a:extLst>
            </p:cNvPr>
            <p:cNvSpPr/>
            <p:nvPr/>
          </p:nvSpPr>
          <p:spPr>
            <a:xfrm>
              <a:off x="-838722" y="-114172"/>
              <a:ext cx="6020322" cy="236186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31" name="TextBox 3">
              <a:extLst>
                <a:ext uri="{FF2B5EF4-FFF2-40B4-BE49-F238E27FC236}">
                  <a16:creationId xmlns:a16="http://schemas.microsoft.com/office/drawing/2014/main" id="{4BCBDD0A-32CC-C940-DB86-AA76CD7B1E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897774" y="13647"/>
              <a:ext cx="6073775" cy="209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/>
                <a:t>There he met a Jew named Aquila, a native of Pontus, who had recently come from Italy with his wife Priscilla, because Claudius had ordered all Jews to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5125" name="Group 4">
            <a:extLst>
              <a:ext uri="{FF2B5EF4-FFF2-40B4-BE49-F238E27FC236}">
                <a16:creationId xmlns:a16="http://schemas.microsoft.com/office/drawing/2014/main" id="{11BC3915-2872-27EB-23CC-14F88E94CC2D}"/>
              </a:ext>
            </a:extLst>
          </p:cNvPr>
          <p:cNvGrpSpPr>
            <a:grpSpLocks/>
          </p:cNvGrpSpPr>
          <p:nvPr/>
        </p:nvGrpSpPr>
        <p:grpSpPr bwMode="auto">
          <a:xfrm>
            <a:off x="-88900" y="3625850"/>
            <a:ext cx="4395788" cy="3005138"/>
            <a:chOff x="237653" y="-337639"/>
            <a:chExt cx="4396415" cy="3004639"/>
          </a:xfrm>
        </p:grpSpPr>
        <p:pic>
          <p:nvPicPr>
            <p:cNvPr id="5128" name="Picture 16" descr="C:\Users\Joyce\AppData\Local\Microsoft\Windows\Temporary Internet Files\Content.IE5\2KU94VP2\MC900353606[1].wmf">
              <a:extLst>
                <a:ext uri="{FF2B5EF4-FFF2-40B4-BE49-F238E27FC236}">
                  <a16:creationId xmlns:a16="http://schemas.microsoft.com/office/drawing/2014/main" id="{1DF2EF50-11D3-2F8E-68A0-F4641E9F4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53" y="6790"/>
              <a:ext cx="2243819" cy="2660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ounded Rectangular Callout 3">
              <a:extLst>
                <a:ext uri="{FF2B5EF4-FFF2-40B4-BE49-F238E27FC236}">
                  <a16:creationId xmlns:a16="http://schemas.microsoft.com/office/drawing/2014/main" id="{1FD2926F-342E-D298-33A3-695FE5FDAFAE}"/>
                </a:ext>
              </a:extLst>
            </p:cNvPr>
            <p:cNvSpPr/>
            <p:nvPr/>
          </p:nvSpPr>
          <p:spPr>
            <a:xfrm>
              <a:off x="2266767" y="-337639"/>
              <a:ext cx="2367301" cy="1715803"/>
            </a:xfrm>
            <a:prstGeom prst="wedgeRoundRectCallout">
              <a:avLst>
                <a:gd name="adj1" fmla="val -75018"/>
                <a:gd name="adj2" fmla="val 48379"/>
                <a:gd name="adj3" fmla="val 16667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n-US" sz="4400" dirty="0"/>
                <a:t>LEAVE ROME</a:t>
              </a:r>
            </a:p>
          </p:txBody>
        </p:sp>
      </p:grpSp>
      <p:pic>
        <p:nvPicPr>
          <p:cNvPr id="5126" name="Picture 4" descr="MC900433460[1]">
            <a:extLst>
              <a:ext uri="{FF2B5EF4-FFF2-40B4-BE49-F238E27FC236}">
                <a16:creationId xmlns:a16="http://schemas.microsoft.com/office/drawing/2014/main" id="{36417222-72E1-8EF5-6E37-181C45B61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081338"/>
            <a:ext cx="266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84DDA7E-3C08-5AAA-CBB1-7EECBDED4B05}"/>
              </a:ext>
            </a:extLst>
          </p:cNvPr>
          <p:cNvCxnSpPr/>
          <p:nvPr/>
        </p:nvCxnSpPr>
        <p:spPr>
          <a:xfrm flipH="1">
            <a:off x="4122738" y="1887538"/>
            <a:ext cx="4184650" cy="2379662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9">
            <a:extLst>
              <a:ext uri="{FF2B5EF4-FFF2-40B4-BE49-F238E27FC236}">
                <a16:creationId xmlns:a16="http://schemas.microsoft.com/office/drawing/2014/main" id="{0E94AC9D-DED5-DD7F-2B54-01F07C2911A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0"/>
            <a:ext cx="6019800" cy="2362200"/>
            <a:chOff x="2286000" y="0"/>
            <a:chExt cx="6019800" cy="23622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56BD2A2-E7C4-7B7D-1886-CCF3D6065DE2}"/>
                </a:ext>
              </a:extLst>
            </p:cNvPr>
            <p:cNvSpPr/>
            <p:nvPr/>
          </p:nvSpPr>
          <p:spPr>
            <a:xfrm>
              <a:off x="2286000" y="0"/>
              <a:ext cx="6019800" cy="23622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151" name="TextBox 3">
              <a:extLst>
                <a:ext uri="{FF2B5EF4-FFF2-40B4-BE49-F238E27FC236}">
                  <a16:creationId xmlns:a16="http://schemas.microsoft.com/office/drawing/2014/main" id="{F4368410-628D-B7E6-FB9B-B0EC04C97F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0"/>
              <a:ext cx="5943600" cy="2339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 Paul went to see them,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and because he was a tentmaker as they were,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en-US"/>
                <a:t>he stayed and worked with them. 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pic>
        <p:nvPicPr>
          <p:cNvPr id="6147" name="Picture 7" descr="C:\Documents and Settings\fvs0320\Local Settings\Temporary Internet Files\Content.IE5\PQJKGKCA\MC900335690[1].wmf">
            <a:extLst>
              <a:ext uri="{FF2B5EF4-FFF2-40B4-BE49-F238E27FC236}">
                <a16:creationId xmlns:a16="http://schemas.microsoft.com/office/drawing/2014/main" id="{149525D4-B137-B49F-E7B2-C0033795DD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2062163"/>
            <a:ext cx="63087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MC900433460[1]">
            <a:extLst>
              <a:ext uri="{FF2B5EF4-FFF2-40B4-BE49-F238E27FC236}">
                <a16:creationId xmlns:a16="http://schemas.microsoft.com/office/drawing/2014/main" id="{B054234E-8461-97B8-AF85-18E8ED311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73475"/>
            <a:ext cx="2209800" cy="309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7" descr="F:\download\The_Apostles006.gif">
            <a:extLst>
              <a:ext uri="{FF2B5EF4-FFF2-40B4-BE49-F238E27FC236}">
                <a16:creationId xmlns:a16="http://schemas.microsoft.com/office/drawing/2014/main" id="{8DD4B777-6D97-8444-1E88-6B2D2DDB1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7675" y="3673475"/>
            <a:ext cx="1190625" cy="319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fvs0320\Local Settings\Temporary Internet Files\Content.IE5\3OZCDN66\MC900194122[1].wmf">
            <a:extLst>
              <a:ext uri="{FF2B5EF4-FFF2-40B4-BE49-F238E27FC236}">
                <a16:creationId xmlns:a16="http://schemas.microsoft.com/office/drawing/2014/main" id="{4899DB86-736E-868D-E3E4-AC84B7F3B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-990600"/>
            <a:ext cx="7043738" cy="784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7" descr="F:\download\The_Apostles017.jpg">
            <a:extLst>
              <a:ext uri="{FF2B5EF4-FFF2-40B4-BE49-F238E27FC236}">
                <a16:creationId xmlns:a16="http://schemas.microsoft.com/office/drawing/2014/main" id="{6DDED982-E51D-D21F-3703-92A1652A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934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4D28FFBF-CA97-494B-1D22-EB2AD1695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627688"/>
            <a:ext cx="6858000" cy="123031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 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Every Sabbath he reasoned in the synagogue, trying to persuade Jews and Greeks.</a:t>
            </a:r>
          </a:p>
          <a:p>
            <a:pPr eaLnBrk="1" hangingPunct="1">
              <a:defRPr/>
            </a:pPr>
            <a:endParaRPr lang="en-US" dirty="0">
              <a:solidFill>
                <a:schemeClr val="accent2">
                  <a:lumMod val="75000"/>
                </a:schemeClr>
              </a:solidFill>
              <a:cs typeface="Arial" charset="0"/>
            </a:endParaRPr>
          </a:p>
        </p:txBody>
      </p:sp>
      <p:pic>
        <p:nvPicPr>
          <p:cNvPr id="7173" name="Picture 5" descr="C:\Documents and Settings\fvs0320\Local Settings\Temporary Internet Files\Content.IE5\ROAIHV2U\MC900174647[1].wmf">
            <a:extLst>
              <a:ext uri="{FF2B5EF4-FFF2-40B4-BE49-F238E27FC236}">
                <a16:creationId xmlns:a16="http://schemas.microsoft.com/office/drawing/2014/main" id="{928D1A81-F2B7-5240-094B-F675B428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95400"/>
            <a:ext cx="180657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2">
            <a:extLst>
              <a:ext uri="{FF2B5EF4-FFF2-40B4-BE49-F238E27FC236}">
                <a16:creationId xmlns:a16="http://schemas.microsoft.com/office/drawing/2014/main" id="{A2AEE2BA-65F9-E9FE-5279-ADEC798F82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75" y="5041900"/>
            <a:ext cx="91709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dirty="0">
                <a:latin typeface="+mj-lt"/>
              </a:rPr>
              <a:t> When Silas and Timothy came from Macedonia, Paul devoted himself exclusively to preaching, testifying to the Jews that Jesus was the Messiah.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600" dirty="0">
              <a:latin typeface="+mj-lt"/>
            </a:endParaRPr>
          </a:p>
        </p:txBody>
      </p:sp>
      <p:pic>
        <p:nvPicPr>
          <p:cNvPr id="8195" name="Picture 4" descr="F:\download\With_His_Disciples005.jpg">
            <a:extLst>
              <a:ext uri="{FF2B5EF4-FFF2-40B4-BE49-F238E27FC236}">
                <a16:creationId xmlns:a16="http://schemas.microsoft.com/office/drawing/2014/main" id="{56F7A6AF-4F59-F457-BE6C-2B0DF116AB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463"/>
            <a:ext cx="7391400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2" descr="F:\download\The_Apostles006.gif">
            <a:extLst>
              <a:ext uri="{FF2B5EF4-FFF2-40B4-BE49-F238E27FC236}">
                <a16:creationId xmlns:a16="http://schemas.microsoft.com/office/drawing/2014/main" id="{D1CCB472-4324-94A6-3038-29FF96934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"/>
            <a:ext cx="1143000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 descr="jesus_pharisees_talking_md_clr">
            <a:extLst>
              <a:ext uri="{FF2B5EF4-FFF2-40B4-BE49-F238E27FC236}">
                <a16:creationId xmlns:a16="http://schemas.microsoft.com/office/drawing/2014/main" id="{9E89796A-EB00-FF2D-5D72-BA683249B2D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3657600"/>
            <a:ext cx="36941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7" descr="F:\download\The_Apostles006.gif">
            <a:extLst>
              <a:ext uri="{FF2B5EF4-FFF2-40B4-BE49-F238E27FC236}">
                <a16:creationId xmlns:a16="http://schemas.microsoft.com/office/drawing/2014/main" id="{C5EECDD7-45BB-AABD-DF1C-7BB79A314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627438"/>
            <a:ext cx="11080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2">
            <a:extLst>
              <a:ext uri="{FF2B5EF4-FFF2-40B4-BE49-F238E27FC236}">
                <a16:creationId xmlns:a16="http://schemas.microsoft.com/office/drawing/2014/main" id="{D7D99155-C4AF-0C56-794F-A789197E3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63"/>
            <a:ext cx="9144000" cy="10779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/>
              <a:t>But when they opposed Paul and became abusive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he shook out his clothes in protest and said to them,</a:t>
            </a:r>
          </a:p>
        </p:txBody>
      </p:sp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30E628EA-425D-0A9F-037A-F88CD49D7B85}"/>
              </a:ext>
            </a:extLst>
          </p:cNvPr>
          <p:cNvSpPr/>
          <p:nvPr/>
        </p:nvSpPr>
        <p:spPr>
          <a:xfrm>
            <a:off x="322263" y="1095375"/>
            <a:ext cx="6705600" cy="2133600"/>
          </a:xfrm>
          <a:prstGeom prst="wedgeRoundRectCallout">
            <a:avLst>
              <a:gd name="adj1" fmla="val 62484"/>
              <a:gd name="adj2" fmla="val 82511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200" dirty="0"/>
              <a:t>Your blood be on your own heads! </a:t>
            </a:r>
          </a:p>
          <a:p>
            <a:pPr algn="ctr" eaLnBrk="1" hangingPunct="1">
              <a:defRPr/>
            </a:pPr>
            <a:r>
              <a:rPr lang="en-US" sz="3200" dirty="0"/>
              <a:t>I am innocent of it. </a:t>
            </a:r>
          </a:p>
          <a:p>
            <a:pPr algn="ctr" eaLnBrk="1" hangingPunct="1">
              <a:defRPr/>
            </a:pPr>
            <a:r>
              <a:rPr lang="en-US" sz="3200" dirty="0"/>
              <a:t>From now on I will go to the Gentiles.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656178-0775-FEFA-7432-B0CC1EB17C49}"/>
              </a:ext>
            </a:extLst>
          </p:cNvPr>
          <p:cNvSpPr/>
          <p:nvPr/>
        </p:nvSpPr>
        <p:spPr>
          <a:xfrm>
            <a:off x="4267200" y="3886200"/>
            <a:ext cx="1905000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Designs\Expedition.pot</Template>
  <TotalTime>2984</TotalTime>
  <Words>670</Words>
  <Application>Microsoft Office PowerPoint</Application>
  <PresentationFormat>On-screen Show (4:3)</PresentationFormat>
  <Paragraphs>45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Calibri</vt:lpstr>
      <vt:lpstr>Arial</vt:lpstr>
      <vt:lpstr>Gautami</vt:lpstr>
      <vt:lpstr>Office Theme</vt:lpstr>
      <vt:lpstr>Lesson 13   Acts 18:1-11, 18-28  Teaching and Preaching</vt:lpstr>
      <vt:lpstr>Memory Verse  Romans 8:31  "What then shall we say in response to these things? If God is for us, who can be against us?" </vt:lpstr>
      <vt:lpstr>The Truth  God encourages us to share His Word even if others reject us!</vt:lpstr>
      <vt:lpstr>After this,  Paul left Athens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Paul stayed on in Corinth for some time.  Then he left the brothers and sisters and sailed for Syria, accompanied by Priscilla and Aquila. </vt:lpstr>
      <vt:lpstr>Before he sailed,  he had his hair cut off  at Cenchrea because of  a vow  he had taken. </vt:lpstr>
      <vt:lpstr>They arrived at Ephesus,  where Paul left Priscilla and Aquila.</vt:lpstr>
      <vt:lpstr>He himself went into the synagogue and reasoned with the Jews. When they asked him to spend more time with them, he declined. </vt:lpstr>
      <vt:lpstr>When he landed at Caesarea, he went up to Jerusalem and greeted the church  </vt:lpstr>
      <vt:lpstr>After spending some time in Antioch, Paul set out from there and traveled from place to place throughout the region of Galatia and Phrygia, strengthening all the disciples. </vt:lpstr>
      <vt:lpstr>Meanwhile a Jew named Apollos,  a native of Alexandria,  came to Ephesus.  He was a learned man, with a thorough knowledge  of the Scriptures.  </vt:lpstr>
      <vt:lpstr>PowerPoint Presentation</vt:lpstr>
      <vt:lpstr>He began to speak boldly in the synagogue. </vt:lpstr>
      <vt:lpstr>PowerPoint Presentation</vt:lpstr>
      <vt:lpstr> When he arrived,  he was a great help to those who by grace had believed. 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Tina</dc:creator>
  <cp:lastModifiedBy>A L</cp:lastModifiedBy>
  <cp:revision>350</cp:revision>
  <dcterms:created xsi:type="dcterms:W3CDTF">2011-07-30T14:01:05Z</dcterms:created>
  <dcterms:modified xsi:type="dcterms:W3CDTF">2024-11-19T18:07:21Z</dcterms:modified>
</cp:coreProperties>
</file>