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84" r:id="rId3"/>
    <p:sldId id="285" r:id="rId4"/>
    <p:sldId id="292" r:id="rId5"/>
    <p:sldId id="289" r:id="rId6"/>
    <p:sldId id="257" r:id="rId7"/>
    <p:sldId id="258" r:id="rId8"/>
    <p:sldId id="286" r:id="rId9"/>
    <p:sldId id="259" r:id="rId10"/>
    <p:sldId id="260" r:id="rId11"/>
    <p:sldId id="261" r:id="rId12"/>
    <p:sldId id="281" r:id="rId13"/>
    <p:sldId id="262" r:id="rId14"/>
    <p:sldId id="263" r:id="rId15"/>
    <p:sldId id="264" r:id="rId16"/>
    <p:sldId id="265" r:id="rId17"/>
    <p:sldId id="266" r:id="rId18"/>
    <p:sldId id="267" r:id="rId19"/>
    <p:sldId id="282" r:id="rId20"/>
    <p:sldId id="268" r:id="rId21"/>
    <p:sldId id="269" r:id="rId22"/>
    <p:sldId id="270" r:id="rId23"/>
    <p:sldId id="283" r:id="rId24"/>
    <p:sldId id="271" r:id="rId25"/>
    <p:sldId id="288" r:id="rId26"/>
    <p:sldId id="272" r:id="rId27"/>
    <p:sldId id="273" r:id="rId28"/>
    <p:sldId id="290" r:id="rId29"/>
    <p:sldId id="274" r:id="rId30"/>
    <p:sldId id="275" r:id="rId31"/>
    <p:sldId id="276" r:id="rId32"/>
    <p:sldId id="277" r:id="rId33"/>
    <p:sldId id="291" r:id="rId34"/>
    <p:sldId id="278" r:id="rId35"/>
    <p:sldId id="279" r:id="rId36"/>
    <p:sldId id="28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804002"/>
    <a:srgbClr val="8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00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6EDF607-2A8B-7044-A939-0B83429FAFEE}" type="slidenum">
              <a:rPr lang="en-US"/>
              <a:pPr>
                <a:defRPr/>
              </a:pPr>
              <a:t>‹#›</a:t>
            </a:fld>
            <a:endParaRPr lang="en-US"/>
          </a:p>
        </p:txBody>
      </p:sp>
    </p:spTree>
    <p:extLst>
      <p:ext uri="{BB962C8B-B14F-4D97-AF65-F5344CB8AC3E}">
        <p14:creationId xmlns:p14="http://schemas.microsoft.com/office/powerpoint/2010/main" val="13892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86EDB98-CE4D-7140-8D89-F17DF41225B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261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74C563B-9081-A446-BCC2-6F085A294CE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465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90FF3B2-D4FB-264D-9EBC-377562E4266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388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5E16C94-8A7F-E940-995B-5831B547AB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892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D0488E9-CA71-1241-8D89-B7B9A88A5D5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41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5CD986B-CFC2-0245-B15E-AA4BEAA5B0F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629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19911FA-9A67-5B47-9C24-527B9AFD8D7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202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6721DDF-9135-D647-826A-90C585C2825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496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D16CC07-0405-A64B-A940-BAC3AC12004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281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B361692-0B8B-F04E-AD65-4AB43B62804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1777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5DADAFC-1CF5-8245-9D24-6004626D3D91}"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cs typeface="Arial" charset="0"/>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Arial" charset="0"/>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08125"/>
            <a:ext cx="7772400" cy="1920875"/>
          </a:xfrm>
        </p:spPr>
        <p:txBody>
          <a:bodyPr/>
          <a:lstStyle/>
          <a:p>
            <a:pPr eaLnBrk="1" hangingPunct="1">
              <a:defRPr/>
            </a:pPr>
            <a:r>
              <a:rPr lang="en-US" dirty="0">
                <a:latin typeface="Garamond" charset="0"/>
                <a:cs typeface="Arial" charset="0"/>
              </a:rPr>
              <a:t>ACTS</a:t>
            </a:r>
            <a:br>
              <a:rPr lang="en-US" dirty="0">
                <a:latin typeface="Garamond" charset="0"/>
                <a:cs typeface="Arial" charset="0"/>
              </a:rPr>
            </a:br>
            <a:r>
              <a:rPr lang="en-US" dirty="0">
                <a:latin typeface="Garamond" charset="0"/>
                <a:cs typeface="Arial" charset="0"/>
              </a:rPr>
              <a:t>Dig Site 9</a:t>
            </a:r>
          </a:p>
        </p:txBody>
      </p:sp>
      <p:sp>
        <p:nvSpPr>
          <p:cNvPr id="2051" name="Rectangle 3"/>
          <p:cNvSpPr>
            <a:spLocks noGrp="1" noChangeArrowheads="1"/>
          </p:cNvSpPr>
          <p:nvPr>
            <p:ph type="subTitle" idx="1"/>
          </p:nvPr>
        </p:nvSpPr>
        <p:spPr/>
        <p:txBody>
          <a:bodyPr/>
          <a:lstStyle/>
          <a:p>
            <a:pPr eaLnBrk="1" hangingPunct="1">
              <a:defRPr/>
            </a:pPr>
            <a:r>
              <a:rPr lang="en-US" sz="4400" b="1" dirty="0">
                <a:latin typeface="Garamond" charset="0"/>
                <a:cs typeface="Arial" charset="0"/>
              </a:rPr>
              <a:t>Peter's Prison Break</a:t>
            </a:r>
          </a:p>
          <a:p>
            <a:pPr eaLnBrk="1" hangingPunct="1">
              <a:defRPr/>
            </a:pPr>
            <a:r>
              <a:rPr lang="en-US" sz="4000" dirty="0">
                <a:latin typeface="Garamond" charset="0"/>
                <a:cs typeface="Arial" charset="0"/>
              </a:rPr>
              <a:t>Acts 12:1-19, 13:1-12</a:t>
            </a:r>
          </a:p>
          <a:p>
            <a:pPr eaLnBrk="1" hangingPunct="1">
              <a:buFont typeface="Wingdings" charset="0"/>
              <a:buNone/>
              <a:defRPr/>
            </a:pPr>
            <a:endParaRPr lang="en-US" sz="4400" b="1" dirty="0">
              <a:latin typeface="Garamond"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953000" y="0"/>
            <a:ext cx="3962400" cy="2971800"/>
          </a:xfrm>
        </p:spPr>
        <p:txBody>
          <a:bodyPr/>
          <a:lstStyle/>
          <a:p>
            <a:pPr marL="0" indent="4763" eaLnBrk="1" hangingPunct="1">
              <a:buFont typeface="Wingdings" charset="0"/>
              <a:buNone/>
              <a:defRPr/>
            </a:pPr>
            <a:r>
              <a:rPr lang="en-US" sz="4000">
                <a:latin typeface="Garamond" charset="0"/>
                <a:cs typeface="Arial" charset="0"/>
              </a:rPr>
              <a:t>So Peter was kept in prison, but the church was earnestly praying to God for him. </a:t>
            </a:r>
          </a:p>
        </p:txBody>
      </p:sp>
      <p:pic>
        <p:nvPicPr>
          <p:cNvPr id="21506" name="Picture 8" descr="MP90017878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0" y="3200400"/>
            <a:ext cx="240188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10" descr="MP900289916[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200400"/>
            <a:ext cx="24320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11" descr="MP90040045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113"/>
            <a:ext cx="4800600" cy="319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12" descr="MP90028915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200400"/>
            <a:ext cx="24384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9" descr="MP900227506[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75438" y="3200400"/>
            <a:ext cx="2468562"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09600"/>
            <a:ext cx="8229600" cy="1143000"/>
          </a:xfrm>
        </p:spPr>
        <p:txBody>
          <a:bodyPr wrap="square" anchor="ctr">
            <a:noAutofit/>
          </a:bodyPr>
          <a:lstStyle/>
          <a:p>
            <a:pPr marL="0" indent="4763" eaLnBrk="1" hangingPunct="1">
              <a:lnSpc>
                <a:spcPct val="90000"/>
              </a:lnSpc>
              <a:buFont typeface="Wingdings" charset="0"/>
              <a:buNone/>
              <a:defRPr/>
            </a:pPr>
            <a:r>
              <a:rPr lang="en-US" sz="3200" dirty="0"/>
              <a:t>The night before Herod was to bring him to trial, Peter was sleeping between two soldiers, bound with two chains, and sentries stood guard at the entrance.</a:t>
            </a:r>
          </a:p>
        </p:txBody>
      </p:sp>
      <p:pic>
        <p:nvPicPr>
          <p:cNvPr id="1026" name="Picture 2" descr="That night, 16 soldiers were guarding Peter. He was chained between two soldiers and others kept guard on the doors. The soldiers were very surprised to see how well Peter slept and that he was not at all worried about what would happen next. – Slide 4">
            <a:extLst>
              <a:ext uri="{FF2B5EF4-FFF2-40B4-BE49-F238E27FC236}">
                <a16:creationId xmlns:a16="http://schemas.microsoft.com/office/drawing/2014/main" id="{C18953FC-CB58-C19B-095D-5EB0E1B09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340" b="7332"/>
          <a:stretch/>
        </p:blipFill>
        <p:spPr bwMode="auto">
          <a:xfrm>
            <a:off x="914400" y="2133600"/>
            <a:ext cx="7315200" cy="402307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3962400"/>
            <a:ext cx="8686800" cy="2743200"/>
          </a:xfrm>
        </p:spPr>
        <p:txBody>
          <a:bodyPr/>
          <a:lstStyle/>
          <a:p>
            <a:pPr marL="0" indent="4763" eaLnBrk="1" hangingPunct="1">
              <a:buFont typeface="Wingdings" charset="0"/>
              <a:buNone/>
              <a:defRPr/>
            </a:pPr>
            <a:r>
              <a:rPr lang="en-US" sz="3800" dirty="0">
                <a:latin typeface="Garamond" charset="0"/>
                <a:cs typeface="Arial" charset="0"/>
              </a:rPr>
              <a:t>Suddenly an angel of the Lord appeared and a light shone in the cell. He struck Peter on the side and woke him up. "Quick, get up!" he said, and the chains fell off Peter</a:t>
            </a:r>
            <a:r>
              <a:rPr lang="ja-JP" altLang="en-US" sz="3800" dirty="0">
                <a:latin typeface="Garamond" charset="0"/>
                <a:cs typeface="Arial" charset="0"/>
              </a:rPr>
              <a:t>’</a:t>
            </a:r>
            <a:r>
              <a:rPr lang="en-US" sz="3800" dirty="0">
                <a:latin typeface="Garamond" charset="0"/>
                <a:cs typeface="Arial" charset="0"/>
              </a:rPr>
              <a:t>s wrists.</a:t>
            </a:r>
          </a:p>
        </p:txBody>
      </p:sp>
      <p:pic>
        <p:nvPicPr>
          <p:cNvPr id="2" name="Picture 1">
            <a:extLst>
              <a:ext uri="{FF2B5EF4-FFF2-40B4-BE49-F238E27FC236}">
                <a16:creationId xmlns:a16="http://schemas.microsoft.com/office/drawing/2014/main" id="{9E09D742-925D-63E4-885C-4B6DAC2BAE50}"/>
              </a:ext>
            </a:extLst>
          </p:cNvPr>
          <p:cNvPicPr>
            <a:picLocks noChangeAspect="1"/>
          </p:cNvPicPr>
          <p:nvPr/>
        </p:nvPicPr>
        <p:blipFill>
          <a:blip r:embed="rId2"/>
          <a:stretch>
            <a:fillRect/>
          </a:stretch>
        </p:blipFill>
        <p:spPr>
          <a:xfrm>
            <a:off x="2514600" y="381000"/>
            <a:ext cx="4572000" cy="3429000"/>
          </a:xfrm>
          <a:prstGeom prst="rect">
            <a:avLst/>
          </a:prstGeom>
        </p:spPr>
      </p:pic>
      <p:sp>
        <p:nvSpPr>
          <p:cNvPr id="5" name="Speech Bubble: Oval 4">
            <a:extLst>
              <a:ext uri="{FF2B5EF4-FFF2-40B4-BE49-F238E27FC236}">
                <a16:creationId xmlns:a16="http://schemas.microsoft.com/office/drawing/2014/main" id="{29A3C59A-A4B1-E0F7-BDC5-4EE8C906AA20}"/>
              </a:ext>
            </a:extLst>
          </p:cNvPr>
          <p:cNvSpPr/>
          <p:nvPr/>
        </p:nvSpPr>
        <p:spPr>
          <a:xfrm>
            <a:off x="990600" y="381000"/>
            <a:ext cx="1752600" cy="1066800"/>
          </a:xfrm>
          <a:prstGeom prst="wedgeEllipseCallout">
            <a:avLst>
              <a:gd name="adj1" fmla="val 64698"/>
              <a:gd name="adj2" fmla="val 48449"/>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3B529-9D67-5131-E612-810A2949774D}"/>
              </a:ext>
            </a:extLst>
          </p:cNvPr>
          <p:cNvSpPr txBox="1"/>
          <p:nvPr/>
        </p:nvSpPr>
        <p:spPr>
          <a:xfrm>
            <a:off x="1255426" y="560457"/>
            <a:ext cx="1295400" cy="707886"/>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a:t>
            </a:r>
            <a:r>
              <a:rPr lang="en-US" sz="2000" b="1" dirty="0">
                <a:solidFill>
                  <a:schemeClr val="bg2"/>
                </a:solidFill>
                <a:latin typeface="Aharoni" panose="02010803020104030203" pitchFamily="2" charset="-79"/>
                <a:cs typeface="Aharoni" panose="02010803020104030203" pitchFamily="2" charset="-79"/>
              </a:rPr>
              <a:t>"Quick, get 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8328" y="176212"/>
            <a:ext cx="5715000" cy="1371600"/>
          </a:xfrm>
        </p:spPr>
        <p:txBody>
          <a:bodyPr/>
          <a:lstStyle/>
          <a:p>
            <a:pPr marL="0" indent="4763" eaLnBrk="1" hangingPunct="1">
              <a:buFont typeface="Wingdings" charset="0"/>
              <a:buNone/>
              <a:defRPr/>
            </a:pPr>
            <a:r>
              <a:rPr lang="en-US" sz="4000" dirty="0">
                <a:latin typeface="Garamond" charset="0"/>
                <a:cs typeface="Arial" charset="0"/>
              </a:rPr>
              <a:t>Then the angel said to him,</a:t>
            </a:r>
          </a:p>
        </p:txBody>
      </p:sp>
      <p:pic>
        <p:nvPicPr>
          <p:cNvPr id="24579" name="Picture 12" descr="ANd9GcRYOo1U_44KGr5uH3YKlqSrJzWtplLJNi0HV4irX7falR4zdf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328" y="106045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7" name="AutoShape 13"/>
          <p:cNvSpPr>
            <a:spLocks noChangeArrowheads="1"/>
          </p:cNvSpPr>
          <p:nvPr/>
        </p:nvSpPr>
        <p:spPr bwMode="auto">
          <a:xfrm>
            <a:off x="5012533" y="1060450"/>
            <a:ext cx="3657600" cy="1371600"/>
          </a:xfrm>
          <a:prstGeom prst="wedgeRoundRectCallout">
            <a:avLst>
              <a:gd name="adj1" fmla="val -88759"/>
              <a:gd name="adj2" fmla="val -23639"/>
              <a:gd name="adj3" fmla="val 16667"/>
            </a:avLst>
          </a:prstGeom>
          <a:solidFill>
            <a:schemeClr val="accent2"/>
          </a:solidFill>
          <a:ln w="9525">
            <a:solidFill>
              <a:schemeClr val="tx1"/>
            </a:solidFill>
            <a:miter lim="800000"/>
            <a:headEnd/>
            <a:tailEnd/>
          </a:ln>
          <a:effectLst/>
        </p:spPr>
        <p:txBody>
          <a:bodyPr/>
          <a:lstStyle/>
          <a:p>
            <a:pPr algn="ctr">
              <a:defRPr/>
            </a:pPr>
            <a:r>
              <a:rPr lang="en-US" sz="3200" dirty="0">
                <a:solidFill>
                  <a:schemeClr val="bg1"/>
                </a:solidFill>
                <a:effectLst>
                  <a:outerShdw blurRad="38100" dist="38100" dir="2700000" algn="tl">
                    <a:srgbClr val="000000"/>
                  </a:outerShdw>
                </a:effectLst>
                <a:cs typeface="Arial" charset="0"/>
              </a:rPr>
              <a:t>"Put on your clothes and sandals." </a:t>
            </a:r>
          </a:p>
        </p:txBody>
      </p:sp>
      <p:sp>
        <p:nvSpPr>
          <p:cNvPr id="21519" name="Text Box 15"/>
          <p:cNvSpPr txBox="1">
            <a:spLocks noChangeArrowheads="1"/>
          </p:cNvSpPr>
          <p:nvPr/>
        </p:nvSpPr>
        <p:spPr bwMode="auto">
          <a:xfrm>
            <a:off x="4314279" y="5797550"/>
            <a:ext cx="3929062" cy="708025"/>
          </a:xfrm>
          <a:prstGeom prst="rect">
            <a:avLst/>
          </a:prstGeom>
          <a:noFill/>
          <a:ln w="9525">
            <a:noFill/>
            <a:miter lim="800000"/>
            <a:headEnd/>
            <a:tailEnd/>
          </a:ln>
          <a:effectLst/>
        </p:spPr>
        <p:txBody>
          <a:bodyPr>
            <a:spAutoFit/>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spcBef>
                <a:spcPct val="50000"/>
              </a:spcBef>
              <a:defRPr/>
            </a:pPr>
            <a:r>
              <a:rPr lang="en-US" sz="4000" dirty="0">
                <a:effectLst>
                  <a:outerShdw blurRad="38100" dist="38100" dir="2700000" algn="tl">
                    <a:srgbClr val="000000"/>
                  </a:outerShdw>
                </a:effectLst>
              </a:rPr>
              <a:t>The angel told him</a:t>
            </a:r>
          </a:p>
        </p:txBody>
      </p:sp>
      <p:sp>
        <p:nvSpPr>
          <p:cNvPr id="8" name="Text Box 15"/>
          <p:cNvSpPr txBox="1">
            <a:spLocks noChangeArrowheads="1"/>
          </p:cNvSpPr>
          <p:nvPr/>
        </p:nvSpPr>
        <p:spPr bwMode="auto">
          <a:xfrm>
            <a:off x="5515131" y="2405713"/>
            <a:ext cx="3657600" cy="701675"/>
          </a:xfrm>
          <a:prstGeom prst="rect">
            <a:avLst/>
          </a:prstGeom>
          <a:noFill/>
          <a:ln w="9525">
            <a:noFill/>
            <a:miter lim="800000"/>
            <a:headEnd/>
            <a:tailEnd/>
          </a:ln>
          <a:effectLst/>
        </p:spPr>
        <p:txBody>
          <a:bodyPr>
            <a:spAutoFit/>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spcBef>
                <a:spcPct val="50000"/>
              </a:spcBef>
              <a:defRPr/>
            </a:pPr>
            <a:r>
              <a:rPr lang="en-US" sz="4000" dirty="0">
                <a:effectLst>
                  <a:outerShdw blurRad="38100" dist="38100" dir="2700000" algn="tl">
                    <a:srgbClr val="000000"/>
                  </a:outerShdw>
                </a:effectLst>
              </a:rPr>
              <a:t>And Peter did so.</a:t>
            </a:r>
          </a:p>
        </p:txBody>
      </p:sp>
      <p:sp>
        <p:nvSpPr>
          <p:cNvPr id="2" name="AutoShape 13">
            <a:extLst>
              <a:ext uri="{FF2B5EF4-FFF2-40B4-BE49-F238E27FC236}">
                <a16:creationId xmlns:a16="http://schemas.microsoft.com/office/drawing/2014/main" id="{A2A332EB-B494-7036-A0A5-CEA650527246}"/>
              </a:ext>
            </a:extLst>
          </p:cNvPr>
          <p:cNvSpPr>
            <a:spLocks noChangeArrowheads="1"/>
          </p:cNvSpPr>
          <p:nvPr/>
        </p:nvSpPr>
        <p:spPr bwMode="auto">
          <a:xfrm>
            <a:off x="4538274" y="3575050"/>
            <a:ext cx="3505200" cy="1911350"/>
          </a:xfrm>
          <a:prstGeom prst="wedgeRoundRectCallout">
            <a:avLst>
              <a:gd name="adj1" fmla="val -75502"/>
              <a:gd name="adj2" fmla="val -197409"/>
              <a:gd name="adj3" fmla="val 16667"/>
            </a:avLst>
          </a:prstGeom>
          <a:solidFill>
            <a:schemeClr val="accent2"/>
          </a:solidFill>
          <a:ln w="9525">
            <a:solidFill>
              <a:schemeClr val="tx1"/>
            </a:solidFill>
            <a:miter lim="800000"/>
            <a:headEnd/>
            <a:tailEnd/>
          </a:ln>
          <a:effectLst/>
        </p:spPr>
        <p:txBody>
          <a:bodyPr/>
          <a:lstStyle/>
          <a:p>
            <a:pPr algn="ctr">
              <a:defRPr/>
            </a:pPr>
            <a:r>
              <a:rPr lang="en-US" sz="3200" dirty="0">
                <a:solidFill>
                  <a:schemeClr val="bg1"/>
                </a:solidFill>
                <a:effectLst>
                  <a:outerShdw blurRad="38100" dist="38100" dir="2700000" algn="tl">
                    <a:srgbClr val="000000"/>
                  </a:outerShdw>
                </a:effectLst>
                <a:cs typeface="Arial" charset="0"/>
              </a:rPr>
              <a:t>"Wrap your cloak around you and follow me."</a:t>
            </a:r>
          </a:p>
        </p:txBody>
      </p:sp>
      <p:pic>
        <p:nvPicPr>
          <p:cNvPr id="2050" name="Picture 2" descr="He followed the angel past the sleeping guards. All the locked prison doors and iron gates opened by themselves. Peter thought he must be dreaming. – Slide 7">
            <a:extLst>
              <a:ext uri="{FF2B5EF4-FFF2-40B4-BE49-F238E27FC236}">
                <a16:creationId xmlns:a16="http://schemas.microsoft.com/office/drawing/2014/main" id="{2EC3BA25-90A1-31E5-D06A-8E5B1539A73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4293" y="4527082"/>
            <a:ext cx="2726533" cy="204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715000" y="228600"/>
            <a:ext cx="3429000" cy="6400800"/>
          </a:xfrm>
        </p:spPr>
        <p:txBody>
          <a:bodyPr/>
          <a:lstStyle/>
          <a:p>
            <a:pPr marL="0" indent="4763" eaLnBrk="1" hangingPunct="1">
              <a:buFont typeface="Wingdings" charset="0"/>
              <a:buNone/>
              <a:defRPr/>
            </a:pPr>
            <a:r>
              <a:rPr lang="en-US" sz="4000">
                <a:latin typeface="Garamond" charset="0"/>
                <a:cs typeface="Arial" charset="0"/>
              </a:rPr>
              <a:t>Peter followed him out of the prison, but he had no idea that what the angel was doing was really happening; he thought he was seeing a vision.</a:t>
            </a:r>
          </a:p>
        </p:txBody>
      </p:sp>
      <p:pic>
        <p:nvPicPr>
          <p:cNvPr id="25602" name="Picture 4" descr="ANd9GcQi7dLaNpxEJ5opfMwhgT7YDhuEiFwpCpE0e9inZ09YPO0teiuU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0"/>
            <a:ext cx="53260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381000"/>
            <a:ext cx="4114800" cy="6172200"/>
          </a:xfrm>
        </p:spPr>
        <p:txBody>
          <a:bodyPr/>
          <a:lstStyle/>
          <a:p>
            <a:pPr marL="0" indent="4763" eaLnBrk="1" hangingPunct="1">
              <a:buFont typeface="Wingdings" charset="0"/>
              <a:buNone/>
              <a:defRPr/>
            </a:pPr>
            <a:r>
              <a:rPr lang="en-US" sz="3600" dirty="0">
                <a:latin typeface="Garamond" charset="0"/>
                <a:cs typeface="Arial" charset="0"/>
              </a:rPr>
              <a:t>They passed the first and second guards and came to the iron gate leading to the city. It opened for them by itself, and they went through it. When they had walked the length of one street, suddenly the angel left him.</a:t>
            </a:r>
          </a:p>
        </p:txBody>
      </p:sp>
      <p:pic>
        <p:nvPicPr>
          <p:cNvPr id="2" name="Picture 1">
            <a:extLst>
              <a:ext uri="{FF2B5EF4-FFF2-40B4-BE49-F238E27FC236}">
                <a16:creationId xmlns:a16="http://schemas.microsoft.com/office/drawing/2014/main" id="{848FF76A-86AF-B4EE-4DD2-2A5572076AA7}"/>
              </a:ext>
            </a:extLst>
          </p:cNvPr>
          <p:cNvPicPr>
            <a:picLocks noChangeAspect="1"/>
          </p:cNvPicPr>
          <p:nvPr/>
        </p:nvPicPr>
        <p:blipFill>
          <a:blip r:embed="rId2"/>
          <a:stretch>
            <a:fillRect/>
          </a:stretch>
        </p:blipFill>
        <p:spPr>
          <a:xfrm>
            <a:off x="4572000" y="533400"/>
            <a:ext cx="4114800" cy="3086100"/>
          </a:xfrm>
          <a:prstGeom prst="rect">
            <a:avLst/>
          </a:prstGeom>
        </p:spPr>
      </p:pic>
      <p:pic>
        <p:nvPicPr>
          <p:cNvPr id="3" name="Picture 2">
            <a:extLst>
              <a:ext uri="{FF2B5EF4-FFF2-40B4-BE49-F238E27FC236}">
                <a16:creationId xmlns:a16="http://schemas.microsoft.com/office/drawing/2014/main" id="{84BC1BA9-8423-DE9E-0F60-17DE44620253}"/>
              </a:ext>
            </a:extLst>
          </p:cNvPr>
          <p:cNvPicPr>
            <a:picLocks noChangeAspect="1"/>
          </p:cNvPicPr>
          <p:nvPr/>
        </p:nvPicPr>
        <p:blipFill>
          <a:blip r:embed="rId3"/>
          <a:stretch>
            <a:fillRect/>
          </a:stretch>
        </p:blipFill>
        <p:spPr>
          <a:xfrm>
            <a:off x="4572000" y="3644484"/>
            <a:ext cx="4114800" cy="3086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762000"/>
            <a:ext cx="6948488" cy="521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body" idx="1"/>
          </p:nvPr>
        </p:nvSpPr>
        <p:spPr>
          <a:xfrm>
            <a:off x="5181600" y="381000"/>
            <a:ext cx="3505200" cy="1295400"/>
          </a:xfrm>
        </p:spPr>
        <p:txBody>
          <a:bodyPr/>
          <a:lstStyle/>
          <a:p>
            <a:pPr marL="0" indent="4763" eaLnBrk="1" hangingPunct="1">
              <a:buFont typeface="Wingdings" charset="0"/>
              <a:buNone/>
              <a:defRPr/>
            </a:pPr>
            <a:r>
              <a:rPr lang="en-US" dirty="0">
                <a:latin typeface="Garamond" charset="0"/>
                <a:cs typeface="Arial" charset="0"/>
              </a:rPr>
              <a:t>Then Peter came to himself and said,</a:t>
            </a:r>
          </a:p>
        </p:txBody>
      </p:sp>
      <p:sp>
        <p:nvSpPr>
          <p:cNvPr id="24581" name="AutoShape 5"/>
          <p:cNvSpPr>
            <a:spLocks noChangeArrowheads="1"/>
          </p:cNvSpPr>
          <p:nvPr/>
        </p:nvSpPr>
        <p:spPr bwMode="auto">
          <a:xfrm>
            <a:off x="3931444" y="1378029"/>
            <a:ext cx="4953000" cy="4572000"/>
          </a:xfrm>
          <a:prstGeom prst="wedgeRectCallout">
            <a:avLst>
              <a:gd name="adj1" fmla="val -66324"/>
              <a:gd name="adj2" fmla="val -31696"/>
            </a:avLst>
          </a:prstGeom>
          <a:solidFill>
            <a:schemeClr val="accent1"/>
          </a:solidFill>
          <a:ln w="9525">
            <a:solidFill>
              <a:schemeClr val="tx1"/>
            </a:solidFill>
            <a:miter lim="800000"/>
            <a:headEnd/>
            <a:tailEnd/>
          </a:ln>
          <a:effectLst/>
        </p:spPr>
        <p:txBody>
          <a:bodyPr/>
          <a:lstStyle/>
          <a:p>
            <a:pPr>
              <a:lnSpc>
                <a:spcPct val="80000"/>
              </a:lnSpc>
              <a:spcBef>
                <a:spcPct val="20000"/>
              </a:spcBef>
              <a:buClr>
                <a:schemeClr val="hlink"/>
              </a:buClr>
              <a:buSzPct val="70000"/>
              <a:buFont typeface="Wingdings" charset="0"/>
              <a:buNone/>
              <a:defRPr/>
            </a:pPr>
            <a:r>
              <a:rPr lang="en-US" sz="4200" dirty="0">
                <a:solidFill>
                  <a:schemeClr val="bg2"/>
                </a:solidFill>
                <a:cs typeface="Arial" charset="0"/>
              </a:rPr>
              <a:t>"Now I know without a doubt that the Lord sent his angel and rescued me from Herod’s clutches and from everything the Jewish people were anticipating."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381000"/>
            <a:ext cx="8229600" cy="5745163"/>
          </a:xfrm>
        </p:spPr>
        <p:txBody>
          <a:bodyPr/>
          <a:lstStyle/>
          <a:p>
            <a:pPr marL="0" indent="4763" eaLnBrk="1" hangingPunct="1">
              <a:buFont typeface="Wingdings" charset="0"/>
              <a:buNone/>
              <a:defRPr/>
            </a:pPr>
            <a:r>
              <a:rPr lang="en-US">
                <a:latin typeface="Garamond" charset="0"/>
                <a:cs typeface="Arial" charset="0"/>
              </a:rPr>
              <a:t>When this had dawned on him, he went to the house of Mary the mother of John, also called Mark, where many people had gathered and were praying.</a:t>
            </a:r>
          </a:p>
        </p:txBody>
      </p:sp>
      <p:pic>
        <p:nvPicPr>
          <p:cNvPr id="28674" name="Picture 4" descr="ANd9GcQye8gv7xAYdCL9hslUytlilPvuxd4qxPZZWuTYC4kfogT2k6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501900"/>
            <a:ext cx="5895975" cy="392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6" name="Picture 6" descr="MC90005777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835149" y="3922960"/>
            <a:ext cx="1798638" cy="177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2819400" y="152400"/>
            <a:ext cx="6096000" cy="3505200"/>
          </a:xfrm>
        </p:spPr>
        <p:txBody>
          <a:bodyPr/>
          <a:lstStyle/>
          <a:p>
            <a:pPr marL="0" indent="4763" eaLnBrk="1" hangingPunct="1">
              <a:buFont typeface="Wingdings" charset="0"/>
              <a:buNone/>
              <a:defRPr/>
            </a:pPr>
            <a:r>
              <a:rPr lang="en-US" dirty="0">
                <a:latin typeface="Garamond" charset="0"/>
                <a:cs typeface="Arial" charset="0"/>
              </a:rPr>
              <a:t>Peter knocked at the outer entrance, and a servant girl named Rhoda came to answer the door. When she recognized Peter</a:t>
            </a:r>
            <a:r>
              <a:rPr lang="ja-JP" altLang="en-US" dirty="0">
                <a:latin typeface="Garamond" charset="0"/>
                <a:cs typeface="Arial" charset="0"/>
              </a:rPr>
              <a:t>’</a:t>
            </a:r>
            <a:r>
              <a:rPr lang="en-US" dirty="0">
                <a:latin typeface="Garamond" charset="0"/>
                <a:cs typeface="Arial" charset="0"/>
              </a:rPr>
              <a:t>s voice, she was so overjoyed she ran back without opening it and exclaimed,</a:t>
            </a:r>
          </a:p>
        </p:txBody>
      </p:sp>
      <p:pic>
        <p:nvPicPr>
          <p:cNvPr id="2" name="Picture 1">
            <a:extLst>
              <a:ext uri="{FF2B5EF4-FFF2-40B4-BE49-F238E27FC236}">
                <a16:creationId xmlns:a16="http://schemas.microsoft.com/office/drawing/2014/main" id="{73027069-3FD9-E68A-1C4F-FEDA238D9D85}"/>
              </a:ext>
            </a:extLst>
          </p:cNvPr>
          <p:cNvPicPr>
            <a:picLocks noChangeAspect="1"/>
          </p:cNvPicPr>
          <p:nvPr/>
        </p:nvPicPr>
        <p:blipFill>
          <a:blip r:embed="rId2"/>
          <a:stretch>
            <a:fillRect/>
          </a:stretch>
        </p:blipFill>
        <p:spPr>
          <a:xfrm>
            <a:off x="3810000" y="3304082"/>
            <a:ext cx="4572000" cy="3429000"/>
          </a:xfrm>
          <a:prstGeom prst="rect">
            <a:avLst/>
          </a:prstGeom>
        </p:spPr>
      </p:pic>
      <p:sp>
        <p:nvSpPr>
          <p:cNvPr id="26632" name="AutoShape 8"/>
          <p:cNvSpPr>
            <a:spLocks noChangeArrowheads="1"/>
          </p:cNvSpPr>
          <p:nvPr/>
        </p:nvSpPr>
        <p:spPr bwMode="auto">
          <a:xfrm>
            <a:off x="533400" y="3304082"/>
            <a:ext cx="3429000" cy="1676400"/>
          </a:xfrm>
          <a:prstGeom prst="wedgeRoundRectCallout">
            <a:avLst>
              <a:gd name="adj1" fmla="val 72674"/>
              <a:gd name="adj2" fmla="val 39472"/>
              <a:gd name="adj3" fmla="val 16667"/>
            </a:avLst>
          </a:prstGeom>
          <a:solidFill>
            <a:schemeClr val="hlink"/>
          </a:solidFill>
          <a:ln w="9525">
            <a:solidFill>
              <a:schemeClr val="tx1"/>
            </a:solidFill>
            <a:miter lim="800000"/>
            <a:headEnd/>
            <a:tailEnd/>
          </a:ln>
          <a:effectLst/>
        </p:spPr>
        <p:txBody>
          <a:bodyPr/>
          <a:lstStyle/>
          <a:p>
            <a:pPr>
              <a:lnSpc>
                <a:spcPct val="80000"/>
              </a:lnSpc>
              <a:spcBef>
                <a:spcPct val="20000"/>
              </a:spcBef>
              <a:buClr>
                <a:schemeClr val="hlink"/>
              </a:buClr>
              <a:buSzPct val="70000"/>
              <a:buFont typeface="Wingdings" pitchFamily="2" charset="2"/>
              <a:buNone/>
              <a:defRPr/>
            </a:pPr>
            <a:r>
              <a:rPr lang="en-US" sz="5400" b="1" dirty="0">
                <a:solidFill>
                  <a:schemeClr val="accent1"/>
                </a:solidFill>
                <a:effectLst>
                  <a:outerShdw blurRad="38100" dist="38100" dir="2700000" algn="tl">
                    <a:srgbClr val="000000"/>
                  </a:outerShdw>
                </a:effectLst>
                <a:latin typeface="Garamond" pitchFamily="18" charset="0"/>
                <a:ea typeface="+mn-ea"/>
                <a:cs typeface="Arial" charset="0"/>
              </a:rPr>
              <a:t>Peter is at the door!</a:t>
            </a:r>
            <a:endParaRPr lang="en-US" sz="5400" b="1" dirty="0">
              <a:solidFill>
                <a:schemeClr val="accent1"/>
              </a:solidFill>
              <a:latin typeface="Garamond" pitchFamily="18" charset="0"/>
              <a:ea typeface="+mn-ea"/>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ANd9GcS5AXYuYsqQaanxdaGyjq_PufRL2cjiTTvvvB8YvDS5DOSLKXV5o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1709239"/>
            <a:ext cx="4795603" cy="5148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body" idx="1"/>
          </p:nvPr>
        </p:nvSpPr>
        <p:spPr>
          <a:xfrm>
            <a:off x="381000" y="207832"/>
            <a:ext cx="8382000" cy="1066800"/>
          </a:xfrm>
        </p:spPr>
        <p:txBody>
          <a:bodyPr/>
          <a:lstStyle/>
          <a:p>
            <a:pPr marL="0" indent="4763" eaLnBrk="1" hangingPunct="1">
              <a:buFont typeface="Wingdings" charset="0"/>
              <a:buNone/>
              <a:defRPr/>
            </a:pPr>
            <a:r>
              <a:rPr lang="en-US" sz="4400" dirty="0">
                <a:latin typeface="Garamond" charset="0"/>
                <a:cs typeface="Arial" charset="0"/>
              </a:rPr>
              <a:t>"You're our of your mind," they told her. When she kept insisting that it was so, they said,</a:t>
            </a:r>
          </a:p>
        </p:txBody>
      </p:sp>
      <p:sp>
        <p:nvSpPr>
          <p:cNvPr id="41990" name="AutoShape 6"/>
          <p:cNvSpPr>
            <a:spLocks noChangeArrowheads="1"/>
          </p:cNvSpPr>
          <p:nvPr/>
        </p:nvSpPr>
        <p:spPr bwMode="auto">
          <a:xfrm>
            <a:off x="533400" y="2819400"/>
            <a:ext cx="3352800" cy="1676400"/>
          </a:xfrm>
          <a:prstGeom prst="wedgeRoundRectCallout">
            <a:avLst>
              <a:gd name="adj1" fmla="val 166754"/>
              <a:gd name="adj2" fmla="val -87863"/>
              <a:gd name="adj3" fmla="val 16667"/>
            </a:avLst>
          </a:prstGeom>
          <a:solidFill>
            <a:srgbClr val="00FF00"/>
          </a:solidFill>
          <a:ln w="9525">
            <a:solidFill>
              <a:schemeClr val="tx1"/>
            </a:solidFill>
            <a:miter lim="800000"/>
            <a:headEnd/>
            <a:tailEnd/>
          </a:ln>
          <a:effectLst/>
        </p:spPr>
        <p:txBody>
          <a:bodyPr/>
          <a:lstStyle/>
          <a:p>
            <a:pPr>
              <a:lnSpc>
                <a:spcPct val="80000"/>
              </a:lnSpc>
              <a:spcBef>
                <a:spcPct val="20000"/>
              </a:spcBef>
              <a:buClr>
                <a:schemeClr val="hlink"/>
              </a:buClr>
              <a:buSzPct val="70000"/>
              <a:buFont typeface="Wingdings" charset="0"/>
              <a:buNone/>
              <a:defRPr/>
            </a:pPr>
            <a:r>
              <a:rPr lang="en-US" sz="4800" dirty="0">
                <a:solidFill>
                  <a:schemeClr val="bg1"/>
                </a:solidFill>
                <a:effectLst>
                  <a:outerShdw blurRad="38100" dist="38100" dir="2700000" algn="tl">
                    <a:srgbClr val="000000"/>
                  </a:outerShdw>
                </a:effectLst>
                <a:cs typeface="Arial" charset="0"/>
              </a:rPr>
              <a:t>"It must be his angel."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heckerboard(across)">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latin typeface="Times New Roman"/>
                <a:cs typeface="Times New Roman"/>
              </a:rPr>
              <a:t>Peter’s Prison Break</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14339"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4340"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 name="Title 1"/>
          <p:cNvSpPr txBox="1">
            <a:spLocks/>
          </p:cNvSpPr>
          <p:nvPr/>
        </p:nvSpPr>
        <p:spPr>
          <a:xfrm>
            <a:off x="304800" y="4800600"/>
            <a:ext cx="8382000" cy="1143000"/>
          </a:xfrm>
          <a:prstGeom prst="rect">
            <a:avLst/>
          </a:prstGeom>
        </p:spPr>
        <p:txBody>
          <a:bodyPr/>
          <a:lstStyle/>
          <a:p>
            <a:pPr algn="ctr" fontAlgn="auto">
              <a:spcAft>
                <a:spcPts val="0"/>
              </a:spcAft>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1477962"/>
          </a:xfrm>
        </p:spPr>
        <p:txBody>
          <a:bodyPr wrap="square" anchor="ctr">
            <a:normAutofit/>
          </a:bodyPr>
          <a:lstStyle/>
          <a:p>
            <a:pPr marL="0" indent="4763" eaLnBrk="1" hangingPunct="1">
              <a:lnSpc>
                <a:spcPct val="90000"/>
              </a:lnSpc>
              <a:buFont typeface="Wingdings" charset="0"/>
              <a:buNone/>
              <a:defRPr/>
            </a:pPr>
            <a:r>
              <a:rPr lang="en-US" sz="3200" dirty="0"/>
              <a:t>But Peter kept on knocking, and when they opened the door and saw him, they were astonished.</a:t>
            </a:r>
          </a:p>
        </p:txBody>
      </p:sp>
      <p:pic>
        <p:nvPicPr>
          <p:cNvPr id="3074" name="Picture 2" descr="When they opened the door they were both very surprised and happy. Peter signaled with his hand that they must be silent. – Slide 17">
            <a:extLst>
              <a:ext uri="{FF2B5EF4-FFF2-40B4-BE49-F238E27FC236}">
                <a16:creationId xmlns:a16="http://schemas.microsoft.com/office/drawing/2014/main" id="{4B15C3B7-2BE4-0F63-981B-8B0A1CFCC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617" b="10055"/>
          <a:stretch/>
        </p:blipFill>
        <p:spPr bwMode="auto">
          <a:xfrm>
            <a:off x="457200" y="2027237"/>
            <a:ext cx="82296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381000"/>
            <a:ext cx="8229600" cy="5745163"/>
          </a:xfrm>
        </p:spPr>
        <p:txBody>
          <a:bodyPr/>
          <a:lstStyle/>
          <a:p>
            <a:pPr marL="0" indent="4763" algn="ctr" eaLnBrk="1" hangingPunct="1">
              <a:buFont typeface="Wingdings" charset="0"/>
              <a:buNone/>
              <a:defRPr/>
            </a:pPr>
            <a:r>
              <a:rPr lang="en-US" dirty="0">
                <a:latin typeface="Garamond" charset="0"/>
                <a:cs typeface="Arial" charset="0"/>
              </a:rPr>
              <a:t>Peter motioned with his hand for them to be quiet and described how the Lord had brought him out of prison. </a:t>
            </a:r>
          </a:p>
        </p:txBody>
      </p:sp>
      <p:pic>
        <p:nvPicPr>
          <p:cNvPr id="2867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088" y="2590800"/>
            <a:ext cx="52832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8" name="AutoShape 6"/>
          <p:cNvSpPr>
            <a:spLocks noChangeArrowheads="1"/>
          </p:cNvSpPr>
          <p:nvPr/>
        </p:nvSpPr>
        <p:spPr bwMode="auto">
          <a:xfrm>
            <a:off x="6246" y="1981200"/>
            <a:ext cx="4108554" cy="2590800"/>
          </a:xfrm>
          <a:prstGeom prst="wedgeRectCallout">
            <a:avLst>
              <a:gd name="adj1" fmla="val 106390"/>
              <a:gd name="adj2" fmla="val 34422"/>
            </a:avLst>
          </a:prstGeom>
          <a:solidFill>
            <a:schemeClr val="accent1"/>
          </a:solidFill>
          <a:ln w="9525">
            <a:solidFill>
              <a:schemeClr val="tx1"/>
            </a:solidFill>
            <a:miter lim="800000"/>
            <a:headEnd/>
            <a:tailEnd/>
          </a:ln>
          <a:effectLst/>
        </p:spPr>
        <p:txBody>
          <a:bodyPr/>
          <a:lstStyle/>
          <a:p>
            <a:pPr algn="ctr">
              <a:defRPr/>
            </a:pPr>
            <a:r>
              <a:rPr lang="en-US" sz="4000" b="1" dirty="0">
                <a:solidFill>
                  <a:schemeClr val="bg2"/>
                </a:solidFill>
                <a:effectLst>
                  <a:outerShdw blurRad="38100" dist="38100" dir="2700000" algn="tl">
                    <a:srgbClr val="000000"/>
                  </a:outerShdw>
                </a:effectLst>
                <a:cs typeface="Arial" charset="0"/>
              </a:rPr>
              <a:t>"Tell James and the other brothers and sisters about this,"</a:t>
            </a:r>
          </a:p>
        </p:txBody>
      </p:sp>
      <p:sp>
        <p:nvSpPr>
          <p:cNvPr id="2" name="TextBox 1">
            <a:extLst>
              <a:ext uri="{FF2B5EF4-FFF2-40B4-BE49-F238E27FC236}">
                <a16:creationId xmlns:a16="http://schemas.microsoft.com/office/drawing/2014/main" id="{738D21D8-ABE3-B008-8469-62CEFF10DF30}"/>
              </a:ext>
            </a:extLst>
          </p:cNvPr>
          <p:cNvSpPr txBox="1"/>
          <p:nvPr/>
        </p:nvSpPr>
        <p:spPr>
          <a:xfrm>
            <a:off x="380584" y="5051082"/>
            <a:ext cx="3200816" cy="1569660"/>
          </a:xfrm>
          <a:prstGeom prst="rect">
            <a:avLst/>
          </a:prstGeom>
          <a:noFill/>
        </p:spPr>
        <p:txBody>
          <a:bodyPr wrap="square" rtlCol="0">
            <a:spAutoFit/>
          </a:bodyPr>
          <a:lstStyle/>
          <a:p>
            <a:r>
              <a:rPr lang="en-US" sz="3200" dirty="0">
                <a:cs typeface="Arial" charset="0"/>
              </a:rPr>
              <a:t>h</a:t>
            </a:r>
            <a:r>
              <a:rPr lang="en-US" sz="3200" dirty="0">
                <a:latin typeface="Garamond" charset="0"/>
                <a:cs typeface="Arial" charset="0"/>
              </a:rPr>
              <a:t>e said, and then he left for another place.</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4267200"/>
            <a:ext cx="8229600" cy="2209800"/>
          </a:xfrm>
        </p:spPr>
        <p:txBody>
          <a:bodyPr/>
          <a:lstStyle/>
          <a:p>
            <a:pPr marL="0" indent="4763" eaLnBrk="1" hangingPunct="1">
              <a:buFont typeface="Wingdings" pitchFamily="2" charset="2"/>
              <a:buNone/>
              <a:defRPr/>
            </a:pPr>
            <a:r>
              <a:rPr lang="en-US" sz="4400" dirty="0">
                <a:ea typeface="+mn-ea"/>
              </a:rPr>
              <a:t>In the morning, there was no small commotion among the soldiers as to what had become of Peter.</a:t>
            </a:r>
            <a:endParaRPr lang="en-US" sz="4400" b="1" dirty="0">
              <a:ea typeface="+mn-ea"/>
            </a:endParaRPr>
          </a:p>
        </p:txBody>
      </p:sp>
      <p:pic>
        <p:nvPicPr>
          <p:cNvPr id="33794" name="Picture 5" descr="MP90022756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29019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3" name="Picture 7"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533400"/>
            <a:ext cx="1560513"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Picture 8"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28600"/>
            <a:ext cx="1560513"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5" name="Picture 9"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0"/>
            <a:ext cx="1560513"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6" name="Picture 10"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934200" y="685800"/>
            <a:ext cx="1258888"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7" name="Picture 11"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257800" y="762000"/>
            <a:ext cx="1524000"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8" name="Picture 12" descr="ANd9GcT_KT7Qy5dXQ9tG9tkRDWq0ZTz3D0oIWkv133dUrX6iEjkgPwNr8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0"/>
            <a:ext cx="2903538"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 descr="ANd9GcSfMs1WdqvEQhUSDk_c5SCYKKnIKAP-MGI1DTY8HVlDVeglpvHTe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114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3" name="Picture 5"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1219200"/>
            <a:ext cx="1560513"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4" name="Picture 6"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0"/>
            <a:ext cx="1560513"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5" name="Picture 7"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0"/>
            <a:ext cx="1560513"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6" name="Picture 8"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15200" y="762000"/>
            <a:ext cx="1258888"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7" name="Picture 9" descr="MC9001494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334000" y="1295400"/>
            <a:ext cx="1524000"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body" idx="1"/>
          </p:nvPr>
        </p:nvSpPr>
        <p:spPr>
          <a:xfrm>
            <a:off x="457200" y="4114800"/>
            <a:ext cx="8229600" cy="2667000"/>
          </a:xfrm>
        </p:spPr>
        <p:txBody>
          <a:bodyPr/>
          <a:lstStyle/>
          <a:p>
            <a:pPr marL="0" indent="4763" eaLnBrk="1" hangingPunct="1">
              <a:buFont typeface="Wingdings" pitchFamily="2" charset="2"/>
              <a:buNone/>
              <a:defRPr/>
            </a:pPr>
            <a:r>
              <a:rPr lang="en-US" sz="4400" dirty="0">
                <a:ea typeface="+mn-ea"/>
              </a:rPr>
              <a:t>After Herod had a thorough search made for him and did not find him, he cross-examined the guards and ordered that they be executed.</a:t>
            </a:r>
            <a:endParaRPr lang="en-US" sz="4400" b="1" dirty="0">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381000"/>
            <a:ext cx="2971800" cy="5745163"/>
          </a:xfrm>
        </p:spPr>
        <p:txBody>
          <a:bodyPr/>
          <a:lstStyle/>
          <a:p>
            <a:pPr marL="0" indent="4763" eaLnBrk="1" hangingPunct="1">
              <a:buFont typeface="Wingdings" pitchFamily="2" charset="2"/>
              <a:buNone/>
              <a:defRPr/>
            </a:pPr>
            <a:r>
              <a:rPr lang="en-US" sz="4800" dirty="0">
                <a:ea typeface="+mn-ea"/>
              </a:rPr>
              <a:t>Then Herod went from Judea to Caesarea and stayed there.</a:t>
            </a:r>
            <a:endParaRPr lang="en-US" sz="4800" b="1" dirty="0">
              <a:ea typeface="+mn-ea"/>
            </a:endParaRPr>
          </a:p>
        </p:txBody>
      </p:sp>
      <p:pic>
        <p:nvPicPr>
          <p:cNvPr id="36866"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750245" y="0"/>
            <a:ext cx="53931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Oval 5"/>
          <p:cNvSpPr>
            <a:spLocks noChangeArrowheads="1"/>
          </p:cNvSpPr>
          <p:nvPr/>
        </p:nvSpPr>
        <p:spPr bwMode="auto">
          <a:xfrm>
            <a:off x="5486400" y="2057400"/>
            <a:ext cx="1600200" cy="457200"/>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726" name="Oval 6"/>
          <p:cNvSpPr>
            <a:spLocks noChangeArrowheads="1"/>
          </p:cNvSpPr>
          <p:nvPr/>
        </p:nvSpPr>
        <p:spPr bwMode="auto">
          <a:xfrm>
            <a:off x="5562600" y="3810000"/>
            <a:ext cx="1600200" cy="457200"/>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727" name="Line 7"/>
          <p:cNvSpPr>
            <a:spLocks noChangeShapeType="1"/>
          </p:cNvSpPr>
          <p:nvPr/>
        </p:nvSpPr>
        <p:spPr bwMode="auto">
          <a:xfrm flipV="1">
            <a:off x="6324600" y="2438400"/>
            <a:ext cx="0" cy="1371600"/>
          </a:xfrm>
          <a:prstGeom prst="line">
            <a:avLst/>
          </a:prstGeom>
          <a:noFill/>
          <a:ln w="38100">
            <a:solidFill>
              <a:srgbClr val="80008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latin typeface="Times New Roman"/>
                <a:cs typeface="Times New Roman"/>
              </a:rPr>
              <a:t>Barnabas and Saul Sent Off</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35843"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5844"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 name="Title 1"/>
          <p:cNvSpPr txBox="1">
            <a:spLocks/>
          </p:cNvSpPr>
          <p:nvPr/>
        </p:nvSpPr>
        <p:spPr>
          <a:xfrm>
            <a:off x="304800" y="48006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mj-ea"/>
                <a:cs typeface="Times New Roman" pitchFamily="18" charset="0"/>
              </a:rPr>
              <a:t>Acts 13:1-3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4343400"/>
            <a:ext cx="8763000" cy="1981200"/>
          </a:xfrm>
        </p:spPr>
        <p:txBody>
          <a:bodyPr/>
          <a:lstStyle/>
          <a:p>
            <a:pPr marL="0" indent="4763" eaLnBrk="1" hangingPunct="1">
              <a:buFont typeface="Wingdings" charset="0"/>
              <a:buNone/>
              <a:defRPr/>
            </a:pPr>
            <a:r>
              <a:rPr lang="en-US" b="1" dirty="0">
                <a:latin typeface="Garamond" charset="0"/>
                <a:cs typeface="Arial" charset="0"/>
              </a:rPr>
              <a:t>Now in the church at Antioch there were prophets and teachers: Barnabas, Simeon called Niger, Lucius of Cyrene, Manaen (who had been brought up with Herod the tetrarch) and Saul.</a:t>
            </a:r>
          </a:p>
        </p:txBody>
      </p:sp>
      <p:pic>
        <p:nvPicPr>
          <p:cNvPr id="37890" name="Picture 6" descr="ANd9GcSSWUSOHuy4_KVYprfUxvcwPtzcKQxP0Gx5JS8yhMC2bWOfiNwp5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4800" y="-381000"/>
            <a:ext cx="4838700" cy="468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1" name="Oval 7"/>
          <p:cNvSpPr>
            <a:spLocks noChangeArrowheads="1"/>
          </p:cNvSpPr>
          <p:nvPr/>
        </p:nvSpPr>
        <p:spPr bwMode="auto">
          <a:xfrm>
            <a:off x="7543800" y="1295400"/>
            <a:ext cx="1371600" cy="3810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37892" name="Picture 9" descr="ANd9GcQ_-E2r_TacjUvXrHkS_yG2wSaaYktzVrtsiWQQtJm7-fSDM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295400"/>
            <a:ext cx="3810000" cy="285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ANd9GcTVvKD3qc3LOWGmlRMB2MY0hpuvLkQPvMvhqk6rtCsiq-mWsnHs-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95600" y="1676400"/>
            <a:ext cx="5867400" cy="439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TextBox 1"/>
          <p:cNvSpPr txBox="1">
            <a:spLocks noChangeArrowheads="1"/>
          </p:cNvSpPr>
          <p:nvPr/>
        </p:nvSpPr>
        <p:spPr bwMode="auto">
          <a:xfrm>
            <a:off x="4800600" y="1981200"/>
            <a:ext cx="3352800" cy="598488"/>
          </a:xfrm>
          <a:prstGeom prst="rect">
            <a:avLst/>
          </a:prstGeom>
          <a:solidFill>
            <a:srgbClr val="80400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endParaRPr lang="en-US" sz="1800"/>
          </a:p>
        </p:txBody>
      </p:sp>
      <p:sp>
        <p:nvSpPr>
          <p:cNvPr id="32770" name="Rectangle 2"/>
          <p:cNvSpPr>
            <a:spLocks noGrp="1" noChangeArrowheads="1"/>
          </p:cNvSpPr>
          <p:nvPr>
            <p:ph type="body" idx="1"/>
          </p:nvPr>
        </p:nvSpPr>
        <p:spPr>
          <a:xfrm>
            <a:off x="216108" y="292100"/>
            <a:ext cx="2984292" cy="3581400"/>
          </a:xfrm>
        </p:spPr>
        <p:txBody>
          <a:bodyPr/>
          <a:lstStyle/>
          <a:p>
            <a:pPr marL="0" indent="4763" eaLnBrk="1" hangingPunct="1">
              <a:buFont typeface="Wingdings" charset="0"/>
              <a:buNone/>
              <a:defRPr/>
            </a:pPr>
            <a:r>
              <a:rPr lang="en-US" b="1" dirty="0">
                <a:latin typeface="Garamond" charset="0"/>
                <a:cs typeface="Arial" charset="0"/>
              </a:rPr>
              <a:t>While they were worshiping the Lord and fasting, the Holy Spirit said,</a:t>
            </a:r>
          </a:p>
        </p:txBody>
      </p:sp>
      <p:sp>
        <p:nvSpPr>
          <p:cNvPr id="32773" name="AutoShape 5"/>
          <p:cNvSpPr>
            <a:spLocks noChangeArrowheads="1"/>
          </p:cNvSpPr>
          <p:nvPr/>
        </p:nvSpPr>
        <p:spPr bwMode="auto">
          <a:xfrm>
            <a:off x="3505200" y="228600"/>
            <a:ext cx="4953000" cy="2514600"/>
          </a:xfrm>
          <a:prstGeom prst="wedgeRoundRectCallout">
            <a:avLst>
              <a:gd name="adj1" fmla="val 20353"/>
              <a:gd name="adj2" fmla="val 64455"/>
              <a:gd name="adj3" fmla="val 16667"/>
            </a:avLst>
          </a:prstGeom>
          <a:solidFill>
            <a:schemeClr val="accent2"/>
          </a:solidFill>
          <a:ln w="9525">
            <a:solidFill>
              <a:schemeClr val="tx1"/>
            </a:solidFill>
            <a:miter lim="800000"/>
            <a:headEnd/>
            <a:tailEnd/>
          </a:ln>
          <a:effectLst/>
        </p:spPr>
        <p:txBody>
          <a:bodyPr/>
          <a:lstStyle/>
          <a:p>
            <a:pPr algn="ctr">
              <a:defRPr/>
            </a:pPr>
            <a:r>
              <a:rPr lang="en-US" sz="3600" b="1" dirty="0">
                <a:solidFill>
                  <a:schemeClr val="bg1"/>
                </a:solidFill>
                <a:effectLst>
                  <a:outerShdw blurRad="38100" dist="38100" dir="2700000" algn="tl">
                    <a:srgbClr val="000000"/>
                  </a:outerShdw>
                </a:effectLst>
                <a:cs typeface="Arial" charset="0"/>
              </a:rPr>
              <a:t>"Set apart for me Barnabas and Saul for the work to which I have called them."</a:t>
            </a:r>
          </a:p>
        </p:txBody>
      </p:sp>
      <p:sp>
        <p:nvSpPr>
          <p:cNvPr id="32774" name="Text Box 6"/>
          <p:cNvSpPr txBox="1">
            <a:spLocks noChangeArrowheads="1"/>
          </p:cNvSpPr>
          <p:nvPr/>
        </p:nvSpPr>
        <p:spPr bwMode="auto">
          <a:xfrm>
            <a:off x="272321" y="3214453"/>
            <a:ext cx="2590800" cy="3609975"/>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None/>
              <a:defRPr/>
            </a:pPr>
            <a:r>
              <a:rPr lang="en-US" sz="3600" b="1" dirty="0">
                <a:effectLst>
                  <a:outerShdw blurRad="38100" dist="38100" dir="2700000" algn="tl">
                    <a:srgbClr val="000000"/>
                  </a:outerShdw>
                </a:effectLst>
                <a:latin typeface="Garamond" pitchFamily="18" charset="0"/>
                <a:ea typeface="+mn-ea"/>
                <a:cs typeface="Arial" charset="0"/>
              </a:rPr>
              <a:t>So after they had fasted and prayed, they placed their hands on them and sent them off.</a:t>
            </a:r>
            <a:endParaRPr lang="en-US" sz="3600" b="1" dirty="0">
              <a:latin typeface="Garamond" pitchFamily="18" charset="0"/>
              <a:ea typeface="+mn-ea"/>
              <a:cs typeface="Arial" charset="0"/>
            </a:endParaRPr>
          </a:p>
        </p:txBody>
      </p:sp>
      <p:cxnSp>
        <p:nvCxnSpPr>
          <p:cNvPr id="3" name="Straight Connector 2">
            <a:extLst>
              <a:ext uri="{FF2B5EF4-FFF2-40B4-BE49-F238E27FC236}">
                <a16:creationId xmlns:a16="http://schemas.microsoft.com/office/drawing/2014/main" id="{649386F0-4689-A338-1AEC-839C36AA0D21}"/>
              </a:ext>
            </a:extLst>
          </p:cNvPr>
          <p:cNvCxnSpPr/>
          <p:nvPr/>
        </p:nvCxnSpPr>
        <p:spPr>
          <a:xfrm>
            <a:off x="216108" y="2971800"/>
            <a:ext cx="2527092" cy="0"/>
          </a:xfrm>
          <a:prstGeom prst="line">
            <a:avLst/>
          </a:prstGeom>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latin typeface="Times New Roman"/>
                <a:cs typeface="Times New Roman"/>
              </a:rPr>
              <a:t>On Cyprus</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39939"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9940"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 name="Title 1"/>
          <p:cNvSpPr txBox="1">
            <a:spLocks/>
          </p:cNvSpPr>
          <p:nvPr/>
        </p:nvSpPr>
        <p:spPr>
          <a:xfrm>
            <a:off x="304800" y="4800600"/>
            <a:ext cx="8382000" cy="1143000"/>
          </a:xfrm>
          <a:prstGeom prst="rect">
            <a:avLst/>
          </a:prstGeom>
        </p:spPr>
        <p:txBody>
          <a:bodyPr/>
          <a:lstStyle/>
          <a:p>
            <a:pPr algn="ctr" fontAlgn="auto">
              <a:spcAft>
                <a:spcPts val="0"/>
              </a:spcAft>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 name="Title 1"/>
          <p:cNvSpPr txBox="1">
            <a:spLocks/>
          </p:cNvSpPr>
          <p:nvPr/>
        </p:nvSpPr>
        <p:spPr>
          <a:xfrm>
            <a:off x="457200" y="49530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mj-ea"/>
                <a:cs typeface="Times New Roman" pitchFamily="18" charset="0"/>
              </a:rPr>
              <a:t>Acts 13:4-12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35333" y="2590800"/>
            <a:ext cx="5799878" cy="654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body" idx="1"/>
          </p:nvPr>
        </p:nvSpPr>
        <p:spPr>
          <a:xfrm>
            <a:off x="457200" y="0"/>
            <a:ext cx="8229600" cy="2590800"/>
          </a:xfrm>
        </p:spPr>
        <p:txBody>
          <a:bodyPr/>
          <a:lstStyle/>
          <a:p>
            <a:pPr marL="0" indent="4763" eaLnBrk="1" hangingPunct="1">
              <a:buFont typeface="Wingdings" charset="0"/>
              <a:buNone/>
              <a:defRPr/>
            </a:pPr>
            <a:r>
              <a:rPr lang="en-US" dirty="0">
                <a:latin typeface="Garamond" charset="0"/>
                <a:cs typeface="Arial" charset="0"/>
              </a:rPr>
              <a:t>The two of them, sent on their way by the Holy Spirit, went down to Seleucia* and sailed from there to Cyprus.* When they arrived at Salamis,* they proclaimed the word of God in the Jewish synagogues. John was with them as their helper.</a:t>
            </a:r>
          </a:p>
        </p:txBody>
      </p:sp>
      <p:pic>
        <p:nvPicPr>
          <p:cNvPr id="40962" name="Picture 4" descr="ANd9GcRIOP45WvgOk9QW5xLJr9Kigb5BfQQMNMTg-91wrNTRxzApnoY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4090" y="2667000"/>
            <a:ext cx="33051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Oval 6"/>
          <p:cNvSpPr>
            <a:spLocks noChangeArrowheads="1"/>
          </p:cNvSpPr>
          <p:nvPr/>
        </p:nvSpPr>
        <p:spPr bwMode="auto">
          <a:xfrm>
            <a:off x="3598755" y="5510134"/>
            <a:ext cx="15240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799" name="Oval 7"/>
          <p:cNvSpPr>
            <a:spLocks noChangeArrowheads="1"/>
          </p:cNvSpPr>
          <p:nvPr/>
        </p:nvSpPr>
        <p:spPr bwMode="auto">
          <a:xfrm>
            <a:off x="533400" y="6354580"/>
            <a:ext cx="1447800" cy="496472"/>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00" name="Oval 8"/>
          <p:cNvSpPr>
            <a:spLocks noChangeArrowheads="1"/>
          </p:cNvSpPr>
          <p:nvPr/>
        </p:nvSpPr>
        <p:spPr bwMode="auto">
          <a:xfrm>
            <a:off x="1676400" y="5897380"/>
            <a:ext cx="12954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02" name="Line 10"/>
          <p:cNvSpPr>
            <a:spLocks noChangeShapeType="1"/>
          </p:cNvSpPr>
          <p:nvPr/>
        </p:nvSpPr>
        <p:spPr bwMode="auto">
          <a:xfrm flipH="1">
            <a:off x="5715000" y="2438400"/>
            <a:ext cx="2895600" cy="1676400"/>
          </a:xfrm>
          <a:prstGeom prst="line">
            <a:avLst/>
          </a:prstGeom>
          <a:noFill/>
          <a:ln w="25400">
            <a:solidFill>
              <a:srgbClr val="80008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solidFill>
            <a:schemeClr val="tx1">
              <a:lumMod val="65000"/>
            </a:schemeClr>
          </a:solidFill>
          <a:ln>
            <a:noFill/>
          </a:ln>
        </p:spPr>
        <p:txBody>
          <a:bodyPr>
            <a:scene3d>
              <a:camera prst="orthographicFront"/>
              <a:lightRig rig="threePt" dir="t"/>
            </a:scene3d>
            <a:sp3d>
              <a:bevelB w="38100" h="38100"/>
            </a:sp3d>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r>
              <a:rPr lang="en-US" altLang="en-US" sz="4000" b="1" dirty="0">
                <a:solidFill>
                  <a:schemeClr val="bg1">
                    <a:lumMod val="75000"/>
                  </a:schemeClr>
                </a:solidFill>
                <a:latin typeface="Century Schoolbook"/>
                <a:cs typeface="Century Schoolbook"/>
              </a:rPr>
              <a:t>James 5:16</a:t>
            </a:r>
            <a:r>
              <a:rPr lang="en-US" altLang="en-US" sz="4000" b="1" i="1" dirty="0">
                <a:solidFill>
                  <a:schemeClr val="bg1">
                    <a:lumMod val="75000"/>
                  </a:schemeClr>
                </a:solidFill>
                <a:latin typeface="Century Schoolbook"/>
                <a:cs typeface="Century Schoolbook"/>
              </a:rPr>
              <a:t>b</a:t>
            </a:r>
            <a:endParaRPr lang="en-US" altLang="en-US" sz="4000" b="1" dirty="0">
              <a:solidFill>
                <a:schemeClr val="bg1">
                  <a:lumMod val="75000"/>
                </a:schemeClr>
              </a:solidFill>
              <a:latin typeface="Century Schoolbook"/>
              <a:cs typeface="Century Schoolbook"/>
            </a:endParaRPr>
          </a:p>
          <a:p>
            <a:pPr algn="ctr">
              <a:spcBef>
                <a:spcPct val="0"/>
              </a:spcBef>
              <a:buFontTx/>
              <a:buNone/>
              <a:defRPr/>
            </a:pPr>
            <a:endParaRPr lang="en-US" altLang="en-US" sz="2400" dirty="0">
              <a:solidFill>
                <a:srgbClr val="20FFFF"/>
              </a:solidFill>
              <a:latin typeface="Century Schoolbook"/>
              <a:cs typeface="Century Schoolbook"/>
            </a:endParaRPr>
          </a:p>
          <a:p>
            <a:pPr algn="ctr">
              <a:spcBef>
                <a:spcPct val="0"/>
              </a:spcBef>
              <a:buFontTx/>
              <a:buNone/>
              <a:defRPr/>
            </a:pPr>
            <a:r>
              <a:rPr lang="en-US" sz="4800" b="1" dirty="0">
                <a:blipFill>
                  <a:blip r:embed="rId2"/>
                  <a:tile tx="0" ty="0" sx="100000" sy="100000" flip="none" algn="tl"/>
                </a:blipFill>
                <a:effectLst>
                  <a:outerShdw blurRad="50800" dist="266700" dir="6000000" sx="104000" sy="104000" algn="ctr" rotWithShape="0">
                    <a:srgbClr val="000000">
                      <a:alpha val="28000"/>
                    </a:srgbClr>
                  </a:outerShdw>
                </a:effectLst>
                <a:cs typeface="Arial" charset="0"/>
              </a:rPr>
              <a:t>The prayer of a righteous person is powerful and effective. </a:t>
            </a:r>
            <a:endParaRPr lang="en-US" altLang="en-US" sz="3600" b="1" dirty="0">
              <a:blipFill>
                <a:blip r:embed="rId2"/>
                <a:tile tx="0" ty="0" sx="100000" sy="100000" flip="none" algn="tl"/>
              </a:blipFill>
              <a:effectLst>
                <a:outerShdw blurRad="50800" dist="266700" dir="6000000" sx="104000" sy="104000" algn="ctr" rotWithShape="0">
                  <a:srgbClr val="000000">
                    <a:alpha val="28000"/>
                  </a:srgbClr>
                </a:outerShdw>
              </a:effectLst>
              <a:cs typeface="Arial" charset="0"/>
            </a:endParaRPr>
          </a:p>
        </p:txBody>
      </p:sp>
      <p:sp>
        <p:nvSpPr>
          <p:cNvPr id="15362" name="TextBox 2"/>
          <p:cNvSpPr txBox="1">
            <a:spLocks noChangeArrowheads="1"/>
          </p:cNvSpPr>
          <p:nvPr/>
        </p:nvSpPr>
        <p:spPr bwMode="auto">
          <a:xfrm>
            <a:off x="7772400" y="6324600"/>
            <a:ext cx="1081088"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US" sz="2500">
                <a:latin typeface="Century Schoolbook" charset="0"/>
                <a:cs typeface="Century Schoolbook" charset="0"/>
              </a:rPr>
              <a:t>DS #9</a:t>
            </a:r>
          </a:p>
        </p:txBody>
      </p:sp>
      <p:sp>
        <p:nvSpPr>
          <p:cNvPr id="2" name="Rectangle 1">
            <a:extLst>
              <a:ext uri="{FF2B5EF4-FFF2-40B4-BE49-F238E27FC236}">
                <a16:creationId xmlns:a16="http://schemas.microsoft.com/office/drawing/2014/main" id="{77B8A2B4-8E39-AFB9-5F90-F5717AB1DF51}"/>
              </a:ext>
            </a:extLst>
          </p:cNvPr>
          <p:cNvSpPr/>
          <p:nvPr/>
        </p:nvSpPr>
        <p:spPr>
          <a:xfrm>
            <a:off x="2730791" y="533400"/>
            <a:ext cx="3682419" cy="1938992"/>
          </a:xfrm>
          <a:prstGeom prst="rect">
            <a:avLst/>
          </a:prstGeom>
          <a:noFill/>
        </p:spPr>
        <p:txBody>
          <a:bodyPr wrap="none" lIns="91440" tIns="45720" rIns="91440" bIns="45720">
            <a:spAutoFit/>
          </a:bodyPr>
          <a:lstStyle/>
          <a:p>
            <a:pPr algn="ctr">
              <a:spcBef>
                <a:spcPct val="0"/>
              </a:spcBef>
              <a:buFontTx/>
              <a:buNone/>
              <a:defRPr/>
            </a:pP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Schoolbook"/>
                <a:cs typeface="Century Schoolbook"/>
              </a:rPr>
              <a:t>Memory </a:t>
            </a:r>
          </a:p>
          <a:p>
            <a:pPr algn="ctr">
              <a:spcBef>
                <a:spcPct val="0"/>
              </a:spcBef>
              <a:buFontTx/>
              <a:buNone/>
              <a:defRPr/>
            </a:pP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Schoolbook"/>
                <a:cs typeface="Century Schoolbook"/>
              </a:rPr>
              <a:t>Verse</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4419600"/>
            <a:ext cx="8229600" cy="2057400"/>
          </a:xfrm>
        </p:spPr>
        <p:txBody>
          <a:bodyPr/>
          <a:lstStyle/>
          <a:p>
            <a:pPr marL="0" indent="4763" eaLnBrk="1" hangingPunct="1">
              <a:buFont typeface="Wingdings" charset="0"/>
              <a:buNone/>
              <a:defRPr/>
            </a:pPr>
            <a:r>
              <a:rPr lang="en-US">
                <a:latin typeface="Garamond" charset="0"/>
                <a:cs typeface="Arial" charset="0"/>
              </a:rPr>
              <a:t>They traveled through the whole island until they came to Paphos.* There they met a Jewish sorcerer and false prophet named Bar-Jesus,* who was an attendant of the proconsul, Sergius Paulus.</a:t>
            </a:r>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143000" y="-457200"/>
            <a:ext cx="5486400" cy="48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0" name="Oval 4"/>
          <p:cNvSpPr>
            <a:spLocks noChangeArrowheads="1"/>
          </p:cNvSpPr>
          <p:nvPr/>
        </p:nvSpPr>
        <p:spPr bwMode="auto">
          <a:xfrm>
            <a:off x="2590800" y="2286000"/>
            <a:ext cx="1143000" cy="3810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34822" name="Picture 6" descr="ANd9GcR0ODrfutv4T6X9ZLIntRBkv3MAfEObIYSU1h2xZ-6iXS3SJ3fyy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685800"/>
            <a:ext cx="4219575" cy="316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4953000"/>
            <a:ext cx="8229600" cy="1752600"/>
          </a:xfrm>
        </p:spPr>
        <p:txBody>
          <a:bodyPr/>
          <a:lstStyle/>
          <a:p>
            <a:pPr marL="0" indent="4763" eaLnBrk="1" hangingPunct="1">
              <a:buFont typeface="Wingdings" charset="0"/>
              <a:buNone/>
              <a:defRPr/>
            </a:pPr>
            <a:r>
              <a:rPr lang="en-US" sz="3600" b="1">
                <a:latin typeface="Garamond" charset="0"/>
                <a:cs typeface="Arial" charset="0"/>
              </a:rPr>
              <a:t>The proconsul, an intelligent man, sent for Barnabas and Saul because he wanted to hear the word of God.</a:t>
            </a:r>
          </a:p>
        </p:txBody>
      </p:sp>
      <p:pic>
        <p:nvPicPr>
          <p:cNvPr id="43010" name="Picture 4" descr="illustration-of-the-apostle-paul-teach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0"/>
            <a:ext cx="5943600" cy="497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715000" y="381000"/>
            <a:ext cx="3276600" cy="6096000"/>
          </a:xfrm>
        </p:spPr>
        <p:txBody>
          <a:bodyPr/>
          <a:lstStyle/>
          <a:p>
            <a:pPr marL="0" indent="4763" eaLnBrk="1" hangingPunct="1">
              <a:buFont typeface="Wingdings" charset="0"/>
              <a:buNone/>
              <a:defRPr/>
            </a:pPr>
            <a:r>
              <a:rPr lang="en-US" sz="4000" b="1">
                <a:latin typeface="Garamond" charset="0"/>
                <a:cs typeface="Arial" charset="0"/>
              </a:rPr>
              <a:t>But Elymas the sorcerer (for that is what his name means) opposed them and tried to turn the proconsul from the faith.</a:t>
            </a:r>
          </a:p>
        </p:txBody>
      </p:sp>
      <p:pic>
        <p:nvPicPr>
          <p:cNvPr id="44034" name="Picture 4" descr="Paul and Barnab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699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ANd9GcR7a7LPoQSktpKZgSBaB00WcyoIjm3PZkmvw7MrfsmJwFpgX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0225" y="1676400"/>
            <a:ext cx="4803775"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AutoShape 5"/>
          <p:cNvSpPr>
            <a:spLocks noChangeArrowheads="1"/>
          </p:cNvSpPr>
          <p:nvPr/>
        </p:nvSpPr>
        <p:spPr bwMode="auto">
          <a:xfrm>
            <a:off x="228600" y="304800"/>
            <a:ext cx="3886200" cy="4267200"/>
          </a:xfrm>
          <a:prstGeom prst="wedgeRectCallout">
            <a:avLst>
              <a:gd name="adj1" fmla="val 81488"/>
              <a:gd name="adj2" fmla="val 86"/>
            </a:avLst>
          </a:prstGeom>
          <a:solidFill>
            <a:srgbClr val="993300"/>
          </a:solidFill>
          <a:ln w="9525">
            <a:solidFill>
              <a:schemeClr val="tx1"/>
            </a:solidFill>
            <a:miter lim="800000"/>
            <a:headEnd/>
            <a:tailEnd/>
          </a:ln>
          <a:effectLst/>
        </p:spPr>
        <p:txBody>
          <a:bodyPr/>
          <a:lstStyle/>
          <a:p>
            <a:pPr>
              <a:lnSpc>
                <a:spcPct val="80000"/>
              </a:lnSpc>
              <a:spcBef>
                <a:spcPct val="20000"/>
              </a:spcBef>
              <a:buClr>
                <a:schemeClr val="hlink"/>
              </a:buClr>
              <a:buSzPct val="70000"/>
              <a:buFont typeface="Wingdings" charset="0"/>
              <a:buNone/>
              <a:defRPr/>
            </a:pPr>
            <a:r>
              <a:rPr lang="en-US" sz="3200" b="1" dirty="0">
                <a:effectLst>
                  <a:outerShdw blurRad="38100" dist="38100" dir="2700000" algn="tl">
                    <a:srgbClr val="000000"/>
                  </a:outerShdw>
                </a:effectLst>
                <a:cs typeface="Arial" charset="0"/>
              </a:rPr>
              <a:t>You are a child of the devil and an enemy of everything that is right! You are full of all kinds of deceit and trickery. </a:t>
            </a:r>
          </a:p>
          <a:p>
            <a:pPr>
              <a:lnSpc>
                <a:spcPct val="80000"/>
              </a:lnSpc>
              <a:spcBef>
                <a:spcPct val="20000"/>
              </a:spcBef>
              <a:buClr>
                <a:schemeClr val="hlink"/>
              </a:buClr>
              <a:buSzPct val="70000"/>
              <a:buFont typeface="Wingdings" charset="0"/>
              <a:buNone/>
              <a:defRPr/>
            </a:pPr>
            <a:endParaRPr lang="en-US" sz="3200" b="1" dirty="0">
              <a:effectLst>
                <a:outerShdw blurRad="38100" dist="38100" dir="2700000" algn="tl">
                  <a:srgbClr val="000000"/>
                </a:outerShdw>
              </a:effectLst>
              <a:cs typeface="Arial" charset="0"/>
            </a:endParaRPr>
          </a:p>
          <a:p>
            <a:pPr>
              <a:lnSpc>
                <a:spcPct val="80000"/>
              </a:lnSpc>
              <a:spcBef>
                <a:spcPct val="20000"/>
              </a:spcBef>
              <a:buClr>
                <a:schemeClr val="hlink"/>
              </a:buClr>
              <a:buSzPct val="70000"/>
              <a:buFont typeface="Wingdings" charset="0"/>
              <a:buNone/>
              <a:defRPr/>
            </a:pPr>
            <a:r>
              <a:rPr lang="en-US" sz="3200" b="1" dirty="0">
                <a:effectLst>
                  <a:outerShdw blurRad="38100" dist="38100" dir="2700000" algn="tl">
                    <a:srgbClr val="000000"/>
                  </a:outerShdw>
                </a:effectLst>
                <a:cs typeface="Arial" charset="0"/>
              </a:rPr>
              <a:t>Will you never stop perverting the right ways of the Lord? </a:t>
            </a:r>
            <a:endParaRPr lang="en-US" sz="3200" b="1" dirty="0">
              <a:cs typeface="Arial" charset="0"/>
            </a:endParaRPr>
          </a:p>
        </p:txBody>
      </p:sp>
      <p:sp>
        <p:nvSpPr>
          <p:cNvPr id="37890" name="Rectangle 2"/>
          <p:cNvSpPr>
            <a:spLocks noGrp="1" noChangeArrowheads="1"/>
          </p:cNvSpPr>
          <p:nvPr>
            <p:ph type="body" idx="1"/>
          </p:nvPr>
        </p:nvSpPr>
        <p:spPr>
          <a:xfrm>
            <a:off x="4267200" y="228600"/>
            <a:ext cx="4876800" cy="1447800"/>
          </a:xfrm>
        </p:spPr>
        <p:txBody>
          <a:bodyPr/>
          <a:lstStyle/>
          <a:p>
            <a:pPr marL="0" indent="4763" eaLnBrk="1" hangingPunct="1">
              <a:lnSpc>
                <a:spcPct val="70000"/>
              </a:lnSpc>
              <a:spcBef>
                <a:spcPct val="0"/>
              </a:spcBef>
              <a:buFont typeface="Wingdings" charset="0"/>
              <a:buNone/>
              <a:defRPr/>
            </a:pPr>
            <a:r>
              <a:rPr lang="en-US" b="1" dirty="0">
                <a:latin typeface="Garamond" charset="0"/>
                <a:cs typeface="Arial" charset="0"/>
              </a:rPr>
              <a:t>Then Saul, who was also called Paul, filled with the Holy Spirit, looked straight at </a:t>
            </a:r>
            <a:r>
              <a:rPr lang="en-US" b="1" dirty="0" err="1">
                <a:latin typeface="Garamond" charset="0"/>
                <a:cs typeface="Arial" charset="0"/>
              </a:rPr>
              <a:t>Elymas</a:t>
            </a:r>
            <a:r>
              <a:rPr lang="en-US" b="1" dirty="0">
                <a:latin typeface="Garamond" charset="0"/>
                <a:cs typeface="Arial" charset="0"/>
              </a:rPr>
              <a:t> and said,</a:t>
            </a:r>
          </a:p>
        </p:txBody>
      </p:sp>
    </p:spTree>
    <p:extLst>
      <p:ext uri="{BB962C8B-B14F-4D97-AF65-F5344CB8AC3E}">
        <p14:creationId xmlns:p14="http://schemas.microsoft.com/office/powerpoint/2010/main" val="1038541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ANd9GcR7a7LPoQSktpKZgSBaB00WcyoIjm3PZkmvw7MrfsmJwFpgX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0225" y="1676400"/>
            <a:ext cx="4803775"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AutoShape 5"/>
          <p:cNvSpPr>
            <a:spLocks noChangeArrowheads="1"/>
          </p:cNvSpPr>
          <p:nvPr/>
        </p:nvSpPr>
        <p:spPr bwMode="auto">
          <a:xfrm>
            <a:off x="228600" y="304800"/>
            <a:ext cx="3886200" cy="2590800"/>
          </a:xfrm>
          <a:prstGeom prst="wedgeRectCallout">
            <a:avLst>
              <a:gd name="adj1" fmla="val 80292"/>
              <a:gd name="adj2" fmla="val 28908"/>
            </a:avLst>
          </a:prstGeom>
          <a:solidFill>
            <a:srgbClr val="993300"/>
          </a:solidFill>
          <a:ln w="9525">
            <a:solidFill>
              <a:schemeClr val="tx1"/>
            </a:solidFill>
            <a:miter lim="800000"/>
            <a:headEnd/>
            <a:tailEnd/>
          </a:ln>
          <a:effectLst/>
        </p:spPr>
        <p:txBody>
          <a:bodyPr/>
          <a:lstStyle/>
          <a:p>
            <a:pPr>
              <a:lnSpc>
                <a:spcPct val="80000"/>
              </a:lnSpc>
              <a:spcBef>
                <a:spcPct val="20000"/>
              </a:spcBef>
              <a:buClr>
                <a:schemeClr val="hlink"/>
              </a:buClr>
              <a:buSzPct val="70000"/>
              <a:buFont typeface="Wingdings" charset="0"/>
              <a:buNone/>
              <a:defRPr/>
            </a:pPr>
            <a:r>
              <a:rPr lang="en-US" sz="3200" b="1" dirty="0">
                <a:effectLst>
                  <a:outerShdw blurRad="38100" dist="38100" dir="2700000" algn="tl">
                    <a:srgbClr val="000000"/>
                  </a:outerShdw>
                </a:effectLst>
                <a:cs typeface="Arial" charset="0"/>
              </a:rPr>
              <a:t> Now the hand of the Lord is against you. You are going to be blind for a time, not even able to see the light of the sun.</a:t>
            </a:r>
            <a:endParaRPr lang="en-US" sz="3200" b="1" dirty="0">
              <a:cs typeface="Arial" charset="0"/>
            </a:endParaRPr>
          </a:p>
        </p:txBody>
      </p:sp>
      <p:pic>
        <p:nvPicPr>
          <p:cNvPr id="4" name="Content Placeholder 3" descr="Blind with solid fill">
            <a:extLst>
              <a:ext uri="{FF2B5EF4-FFF2-40B4-BE49-F238E27FC236}">
                <a16:creationId xmlns:a16="http://schemas.microsoft.com/office/drawing/2014/main" id="{C0CAA166-7BDA-1EE5-4E5A-4F76CDD0B69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16353" y="3390900"/>
            <a:ext cx="1409700" cy="1409700"/>
          </a:xfrm>
        </p:spPr>
      </p:pic>
      <p:pic>
        <p:nvPicPr>
          <p:cNvPr id="6" name="Graphic 5" descr="Sun with solid fill">
            <a:extLst>
              <a:ext uri="{FF2B5EF4-FFF2-40B4-BE49-F238E27FC236}">
                <a16:creationId xmlns:a16="http://schemas.microsoft.com/office/drawing/2014/main" id="{77FD3DF3-91FD-2E6B-9B66-49B85774D0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6053" y="4512169"/>
            <a:ext cx="1567461" cy="156746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228600"/>
            <a:ext cx="8229600" cy="1752600"/>
          </a:xfrm>
        </p:spPr>
        <p:txBody>
          <a:bodyPr/>
          <a:lstStyle/>
          <a:p>
            <a:pPr marL="0" indent="4763" eaLnBrk="1" hangingPunct="1">
              <a:buFont typeface="Wingdings" charset="0"/>
              <a:buNone/>
              <a:defRPr/>
            </a:pPr>
            <a:r>
              <a:rPr lang="en-US" sz="3600" b="1">
                <a:latin typeface="Garamond" charset="0"/>
                <a:cs typeface="Arial" charset="0"/>
              </a:rPr>
              <a:t>Immediately mist and darkness came over him, and he groped about, seeking someone to lead him by the hand.</a:t>
            </a:r>
          </a:p>
        </p:txBody>
      </p:sp>
      <p:pic>
        <p:nvPicPr>
          <p:cNvPr id="46082" name="Picture 4" descr="ANd9GcSYNNhjSgbGHScN4Euy4qcguSOwwiIy8tJkMn7cGHK2iXAbbZZ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1981200"/>
            <a:ext cx="4505325" cy="448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6" descr="ANd9GcQnj8WbLoxtWTyK5odjtTqCpcG2jnWjeW1EcrkinpfInOdTQe9X9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3200400"/>
            <a:ext cx="1724025" cy="265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4572000"/>
            <a:ext cx="8458200" cy="1981200"/>
          </a:xfrm>
        </p:spPr>
        <p:txBody>
          <a:bodyPr/>
          <a:lstStyle/>
          <a:p>
            <a:pPr marL="0" indent="4763" eaLnBrk="1" hangingPunct="1">
              <a:buFont typeface="Wingdings" charset="0"/>
              <a:buNone/>
              <a:defRPr/>
            </a:pPr>
            <a:r>
              <a:rPr lang="en-US" sz="3600" b="1" dirty="0">
                <a:latin typeface="Garamond" charset="0"/>
                <a:cs typeface="Arial" charset="0"/>
              </a:rPr>
              <a:t>When the proconsul saw what had happened, he believed, for he was amazed at the teaching about the Lord.</a:t>
            </a:r>
          </a:p>
        </p:txBody>
      </p:sp>
      <p:pic>
        <p:nvPicPr>
          <p:cNvPr id="47106" name="Picture 3" descr="ANd9GcSYNNhjSgbGHScN4Euy4qcguSOwwiIy8tJkMn7cGHK2iXAbbZZ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0"/>
            <a:ext cx="4505325" cy="448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AutoShape 4"/>
          <p:cNvSpPr>
            <a:spLocks noChangeArrowheads="1"/>
          </p:cNvSpPr>
          <p:nvPr/>
        </p:nvSpPr>
        <p:spPr bwMode="auto">
          <a:xfrm>
            <a:off x="457200" y="381000"/>
            <a:ext cx="2743200" cy="914400"/>
          </a:xfrm>
          <a:prstGeom prst="wedgeEllipseCallout">
            <a:avLst>
              <a:gd name="adj1" fmla="val 98394"/>
              <a:gd name="adj2" fmla="val 33819"/>
            </a:avLst>
          </a:prstGeom>
          <a:solidFill>
            <a:srgbClr val="FFCC99"/>
          </a:solidFill>
          <a:ln w="9525">
            <a:solidFill>
              <a:schemeClr val="tx1"/>
            </a:solidFill>
            <a:miter lim="800000"/>
            <a:headEnd/>
            <a:tailEnd/>
          </a:ln>
        </p:spPr>
        <p:txBody>
          <a:bodyPr/>
          <a:lstStyle/>
          <a:p>
            <a:pPr algn="ctr"/>
            <a:r>
              <a:rPr lang="en-US" sz="3200" b="1">
                <a:solidFill>
                  <a:schemeClr val="bg1"/>
                </a:solidFill>
              </a:rPr>
              <a:t>I believe!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solidFill>
            <a:schemeClr val="tx1">
              <a:lumMod val="65000"/>
            </a:schemeClr>
          </a:solidFill>
          <a:ln>
            <a:noFill/>
          </a:ln>
        </p:spPr>
        <p:txBody>
          <a:bodyPr>
            <a:scene3d>
              <a:camera prst="orthographicFront"/>
              <a:lightRig rig="threePt" dir="t"/>
            </a:scene3d>
            <a:sp3d>
              <a:bevelB w="38100" h="38100"/>
            </a:sp3d>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 typeface="Arial" panose="020B0604020202020204" pitchFamily="34" charset="0"/>
              <a:buNone/>
              <a:defRPr/>
            </a:pPr>
            <a:endParaRPr lang="en-US" altLang="en-US" sz="4000" b="1" dirty="0">
              <a:solidFill>
                <a:schemeClr val="bg1">
                  <a:lumMod val="75000"/>
                </a:schemeClr>
              </a:solidFill>
              <a:latin typeface="Century Schoolbook"/>
              <a:cs typeface="Century Schoolbook"/>
            </a:endParaRPr>
          </a:p>
          <a:p>
            <a:pPr algn="ctr">
              <a:spcBef>
                <a:spcPct val="0"/>
              </a:spcBef>
              <a:buFontTx/>
              <a:buNone/>
              <a:defRPr/>
            </a:pPr>
            <a:endParaRPr lang="en-US" altLang="en-US" sz="2400" dirty="0">
              <a:solidFill>
                <a:srgbClr val="20FFFF"/>
              </a:solidFill>
              <a:latin typeface="Century Schoolbook"/>
              <a:cs typeface="Century Schoolbook"/>
            </a:endParaRPr>
          </a:p>
          <a:p>
            <a:pPr algn="ctr">
              <a:spcBef>
                <a:spcPct val="0"/>
              </a:spcBef>
              <a:buFontTx/>
              <a:buNone/>
              <a:defRPr/>
            </a:pPr>
            <a:r>
              <a:rPr lang="en-US" sz="4800" b="1" dirty="0">
                <a:blipFill>
                  <a:blip r:embed="rId2"/>
                  <a:tile tx="0" ty="0" sx="100000" sy="100000" flip="none" algn="tl"/>
                </a:blipFill>
                <a:effectLst>
                  <a:outerShdw blurRad="50800" dist="266700" dir="6000000" sx="104000" sy="104000" algn="ctr" rotWithShape="0">
                    <a:srgbClr val="000000">
                      <a:alpha val="28000"/>
                    </a:srgbClr>
                  </a:outerShdw>
                </a:effectLst>
                <a:cs typeface="Arial" charset="0"/>
              </a:rPr>
              <a:t>God answers prayer, </a:t>
            </a:r>
          </a:p>
          <a:p>
            <a:pPr algn="ctr">
              <a:spcBef>
                <a:spcPct val="0"/>
              </a:spcBef>
              <a:buFontTx/>
              <a:buNone/>
              <a:defRPr/>
            </a:pPr>
            <a:r>
              <a:rPr lang="en-US" sz="4800" b="1" dirty="0">
                <a:blipFill>
                  <a:blip r:embed="rId2"/>
                  <a:tile tx="0" ty="0" sx="100000" sy="100000" flip="none" algn="tl"/>
                </a:blipFill>
                <a:effectLst>
                  <a:outerShdw blurRad="50800" dist="266700" dir="6000000" sx="104000" sy="104000" algn="ctr" rotWithShape="0">
                    <a:srgbClr val="000000">
                      <a:alpha val="28000"/>
                    </a:srgbClr>
                  </a:outerShdw>
                </a:effectLst>
                <a:cs typeface="Arial" charset="0"/>
              </a:rPr>
              <a:t>sometimes in miraculous ways!</a:t>
            </a:r>
            <a:endParaRPr lang="en-US" altLang="en-US" sz="3600" b="1" dirty="0">
              <a:blipFill>
                <a:blip r:embed="rId2"/>
                <a:tile tx="0" ty="0" sx="100000" sy="100000" flip="none" algn="tl"/>
              </a:blipFill>
              <a:effectLst>
                <a:outerShdw blurRad="50800" dist="266700" dir="6000000" sx="104000" sy="104000" algn="ctr" rotWithShape="0">
                  <a:srgbClr val="000000">
                    <a:alpha val="28000"/>
                  </a:srgbClr>
                </a:outerShdw>
              </a:effectLst>
              <a:cs typeface="Arial" charset="0"/>
            </a:endParaRPr>
          </a:p>
        </p:txBody>
      </p:sp>
      <p:sp>
        <p:nvSpPr>
          <p:cNvPr id="15362" name="TextBox 2"/>
          <p:cNvSpPr txBox="1">
            <a:spLocks noChangeArrowheads="1"/>
          </p:cNvSpPr>
          <p:nvPr/>
        </p:nvSpPr>
        <p:spPr bwMode="auto">
          <a:xfrm>
            <a:off x="7772400" y="6324600"/>
            <a:ext cx="1081088"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US" sz="2500">
                <a:latin typeface="Century Schoolbook" charset="0"/>
                <a:cs typeface="Century Schoolbook" charset="0"/>
              </a:rPr>
              <a:t>DS #9</a:t>
            </a:r>
          </a:p>
        </p:txBody>
      </p:sp>
      <p:sp>
        <p:nvSpPr>
          <p:cNvPr id="2" name="Rectangle 1">
            <a:extLst>
              <a:ext uri="{FF2B5EF4-FFF2-40B4-BE49-F238E27FC236}">
                <a16:creationId xmlns:a16="http://schemas.microsoft.com/office/drawing/2014/main" id="{77B8A2B4-8E39-AFB9-5F90-F5717AB1DF51}"/>
              </a:ext>
            </a:extLst>
          </p:cNvPr>
          <p:cNvSpPr/>
          <p:nvPr/>
        </p:nvSpPr>
        <p:spPr>
          <a:xfrm>
            <a:off x="2437444" y="533400"/>
            <a:ext cx="4269118" cy="1015663"/>
          </a:xfrm>
          <a:prstGeom prst="rect">
            <a:avLst/>
          </a:prstGeom>
          <a:noFill/>
        </p:spPr>
        <p:txBody>
          <a:bodyPr wrap="none" lIns="91440" tIns="45720" rIns="91440" bIns="45720">
            <a:spAutoFit/>
          </a:bodyPr>
          <a:lstStyle/>
          <a:p>
            <a:pPr algn="ctr">
              <a:spcBef>
                <a:spcPct val="0"/>
              </a:spcBef>
              <a:buFontTx/>
              <a:buNone/>
              <a:defRPr/>
            </a:pP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Schoolbook"/>
                <a:cs typeface="Century Schoolbook"/>
              </a:rPr>
              <a:t>The Truth</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7030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latin typeface="Times New Roman"/>
                <a:cs typeface="Times New Roman"/>
              </a:rPr>
              <a:t>The Escape from Prison</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16387"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6388"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 name="Title 1"/>
          <p:cNvSpPr txBox="1">
            <a:spLocks/>
          </p:cNvSpPr>
          <p:nvPr/>
        </p:nvSpPr>
        <p:spPr>
          <a:xfrm>
            <a:off x="304800" y="4800600"/>
            <a:ext cx="8382000" cy="1143000"/>
          </a:xfrm>
          <a:prstGeom prst="rect">
            <a:avLst/>
          </a:prstGeom>
        </p:spPr>
        <p:txBody>
          <a:bodyPr/>
          <a:lstStyle/>
          <a:p>
            <a:pPr algn="ctr" fontAlgn="auto">
              <a:spcAft>
                <a:spcPts val="0"/>
              </a:spcAft>
              <a:defRPr/>
            </a:pPr>
            <a:r>
              <a:rPr lang="en-US" sz="5000" b="1"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Acts 12:1-19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191000" y="228600"/>
            <a:ext cx="4800600" cy="2590800"/>
          </a:xfrm>
        </p:spPr>
        <p:txBody>
          <a:bodyPr/>
          <a:lstStyle/>
          <a:p>
            <a:pPr marL="0" indent="4763" eaLnBrk="1" hangingPunct="1">
              <a:buFont typeface="Wingdings" charset="0"/>
              <a:buNone/>
              <a:defRPr/>
            </a:pPr>
            <a:r>
              <a:rPr lang="en-US" sz="3600">
                <a:latin typeface="Garamond" charset="0"/>
                <a:cs typeface="Arial" charset="0"/>
              </a:rPr>
              <a:t>It was about this time that King Herod arrested some who belonged to the church, intending to persecute them.</a:t>
            </a:r>
          </a:p>
        </p:txBody>
      </p:sp>
      <p:pic>
        <p:nvPicPr>
          <p:cNvPr id="17410" name="Picture 7" descr="ANd9GcSfMs1WdqvEQhUSDk_c5SCYKKnIKAP-MGI1DTY8HVlDVeglpvHTe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114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Picture 13" descr="persecu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3036888"/>
            <a:ext cx="5105400" cy="382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28600" y="0"/>
            <a:ext cx="4267200" cy="6629400"/>
          </a:xfrm>
        </p:spPr>
        <p:txBody>
          <a:bodyPr/>
          <a:lstStyle/>
          <a:p>
            <a:pPr marL="0" indent="4763" eaLnBrk="1" hangingPunct="1">
              <a:buFont typeface="Wingdings" charset="0"/>
              <a:buNone/>
              <a:defRPr/>
            </a:pPr>
            <a:r>
              <a:rPr lang="en-US" sz="3800" dirty="0">
                <a:latin typeface="Garamond" charset="0"/>
                <a:cs typeface="Arial" charset="0"/>
              </a:rPr>
              <a:t>He had James, the brother of John, put to death with the sword. When he saw that this met with approval among the Jews, he proceeded to seize Peter also. This happened during the Festival of Unleavened Bread.</a:t>
            </a:r>
          </a:p>
        </p:txBody>
      </p:sp>
      <p:pic>
        <p:nvPicPr>
          <p:cNvPr id="17412" name="Picture 4" descr="ANd9GcSBItuPgGHeH4lYate3-fpWS6_Wx_yq9tnEAvAOcgHEis0in7P9i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1219200"/>
            <a:ext cx="46482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6" descr="james_led_martyrdom_h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32300" y="1143000"/>
            <a:ext cx="4729163"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0" y="1447800"/>
            <a:ext cx="9161463" cy="4032250"/>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pPr>
            <a:r>
              <a:rPr lang="en-US" sz="3200">
                <a:latin typeface="Comic Sans MS" charset="0"/>
              </a:rPr>
              <a:t>The Feast of Unleavened Bread reminds us of the unleavened bread the Israelites ate when they left Egypt. Jews get rid of "</a:t>
            </a:r>
            <a:r>
              <a:rPr lang="en-US" sz="3200" i="1">
                <a:latin typeface="Comic Sans MS" charset="0"/>
              </a:rPr>
              <a:t>chametz</a:t>
            </a:r>
            <a:r>
              <a:rPr lang="ja-JP" altLang="en-US" sz="3200">
                <a:latin typeface="Comic Sans MS" charset="0"/>
              </a:rPr>
              <a:t>“</a:t>
            </a:r>
            <a:r>
              <a:rPr lang="en-US" altLang="ja-JP" sz="3200">
                <a:latin typeface="Comic Sans MS" charset="0"/>
              </a:rPr>
              <a:t>--any food or drink that contains even a trace of wheat, barley, rye, or oats and wasn't guarded from leavening or fermentation. This includes bread, cake, cookies, cereal, pasta, and most alcoholic beverages.</a:t>
            </a:r>
            <a:endParaRPr lang="en-US" sz="3200">
              <a:latin typeface="Comic Sans MS"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4419600"/>
            <a:ext cx="8229600" cy="1935163"/>
          </a:xfrm>
        </p:spPr>
        <p:txBody>
          <a:bodyPr/>
          <a:lstStyle/>
          <a:p>
            <a:pPr marL="0" indent="4763" eaLnBrk="1" hangingPunct="1">
              <a:buFont typeface="Wingdings" charset="0"/>
              <a:buNone/>
              <a:defRPr/>
            </a:pPr>
            <a:r>
              <a:rPr lang="en-US" dirty="0">
                <a:latin typeface="Garamond" charset="0"/>
                <a:cs typeface="Arial" charset="0"/>
              </a:rPr>
              <a:t>After arresting him, he put him in prison, handing him over to be guarded by four squads of four soldiers each. Herod intended to bring him out for public trial after the Passover.</a:t>
            </a:r>
          </a:p>
        </p:txBody>
      </p:sp>
      <p:pic>
        <p:nvPicPr>
          <p:cNvPr id="20482" name="Picture 6" descr="ANd9GcRe9B8-txSjneYeGwHFhzGIpMmWeZuhguTPtOjKeiFQOOGcYvBV5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457200"/>
            <a:ext cx="5029200" cy="391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7" descr="ANd9GcRuZ5YChIGixPTWwfjtoJY2P_sX8IfBd9wcrKq3KQAdIz-iNt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81000"/>
            <a:ext cx="5410200" cy="405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Ion Boardroom</Template>
  <TotalTime>1603</TotalTime>
  <Words>1075</Words>
  <Application>Microsoft Office PowerPoint</Application>
  <PresentationFormat>On-screen Show (4:3)</PresentationFormat>
  <Paragraphs>74</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Aharoni</vt:lpstr>
      <vt:lpstr>Arial</vt:lpstr>
      <vt:lpstr>Century Schoolbook</vt:lpstr>
      <vt:lpstr>Comic Sans MS</vt:lpstr>
      <vt:lpstr>Garamond</vt:lpstr>
      <vt:lpstr>Times New Roman</vt:lpstr>
      <vt:lpstr>Wingdings</vt:lpstr>
      <vt:lpstr>Stream</vt:lpstr>
      <vt:lpstr>ACTS Dig Site 9</vt:lpstr>
      <vt:lpstr>Peter’s Prison Break</vt:lpstr>
      <vt:lpstr>PowerPoint Presentation</vt:lpstr>
      <vt:lpstr>PowerPoint Presentation</vt:lpstr>
      <vt:lpstr>The Escape from Prison</vt:lpstr>
      <vt:lpstr>PowerPoint Presentation</vt:lpstr>
      <vt:lpstr>PowerPoint Presentation</vt:lpstr>
      <vt:lpstr>PowerPoint Presentation</vt:lpstr>
      <vt:lpstr>PowerPoint Presentation</vt:lpstr>
      <vt:lpstr>PowerPoint Presentation</vt:lpstr>
      <vt:lpstr>The night before Herod was to bring him to trial, Peter was sleeping between two soldiers, bound with two chains, and sentries stood guard at the entrance.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Peter kept on knocking, and when they opened the door and saw him, they were astonished.</vt:lpstr>
      <vt:lpstr>PowerPoint Presentation</vt:lpstr>
      <vt:lpstr>PowerPoint Presentation</vt:lpstr>
      <vt:lpstr>PowerPoint Presentation</vt:lpstr>
      <vt:lpstr>PowerPoint Presentation</vt:lpstr>
      <vt:lpstr>Barnabas and Saul Sent Off</vt:lpstr>
      <vt:lpstr>PowerPoint Presentation</vt:lpstr>
      <vt:lpstr>PowerPoint Presentation</vt:lpstr>
      <vt:lpstr>On Cyprus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Gulley</dc:creator>
  <cp:lastModifiedBy>A L</cp:lastModifiedBy>
  <cp:revision>30</cp:revision>
  <dcterms:created xsi:type="dcterms:W3CDTF">2012-10-13T15:57:54Z</dcterms:created>
  <dcterms:modified xsi:type="dcterms:W3CDTF">2024-09-03T20:45:55Z</dcterms:modified>
</cp:coreProperties>
</file>