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 id="2147484294" r:id="rId2"/>
  </p:sldMasterIdLst>
  <p:notesMasterIdLst>
    <p:notesMasterId r:id="rId25"/>
  </p:notesMasterIdLst>
  <p:sldIdLst>
    <p:sldId id="258" r:id="rId3"/>
    <p:sldId id="298" r:id="rId4"/>
    <p:sldId id="296" r:id="rId5"/>
    <p:sldId id="297" r:id="rId6"/>
    <p:sldId id="256"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36"/>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1E5EE-A294-AB4E-8E00-5B413A8A171A}"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DC63C-9CCE-6A4E-AC85-1F1DECC7A7DC}" type="slidenum">
              <a:rPr lang="en-US" smtClean="0"/>
              <a:t>‹#›</a:t>
            </a:fld>
            <a:endParaRPr lang="en-US"/>
          </a:p>
        </p:txBody>
      </p:sp>
    </p:spTree>
    <p:extLst>
      <p:ext uri="{BB962C8B-B14F-4D97-AF65-F5344CB8AC3E}">
        <p14:creationId xmlns:p14="http://schemas.microsoft.com/office/powerpoint/2010/main" val="330571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16</a:t>
            </a:fld>
            <a:endParaRPr lang="en-US"/>
          </a:p>
        </p:txBody>
      </p:sp>
    </p:spTree>
    <p:extLst>
      <p:ext uri="{BB962C8B-B14F-4D97-AF65-F5344CB8AC3E}">
        <p14:creationId xmlns:p14="http://schemas.microsoft.com/office/powerpoint/2010/main" val="31246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17</a:t>
            </a:fld>
            <a:endParaRPr lang="en-US"/>
          </a:p>
        </p:txBody>
      </p:sp>
    </p:spTree>
    <p:extLst>
      <p:ext uri="{BB962C8B-B14F-4D97-AF65-F5344CB8AC3E}">
        <p14:creationId xmlns:p14="http://schemas.microsoft.com/office/powerpoint/2010/main" val="309455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18</a:t>
            </a:fld>
            <a:endParaRPr lang="en-US"/>
          </a:p>
        </p:txBody>
      </p:sp>
    </p:spTree>
    <p:extLst>
      <p:ext uri="{BB962C8B-B14F-4D97-AF65-F5344CB8AC3E}">
        <p14:creationId xmlns:p14="http://schemas.microsoft.com/office/powerpoint/2010/main" val="301722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19</a:t>
            </a:fld>
            <a:endParaRPr lang="en-US"/>
          </a:p>
        </p:txBody>
      </p:sp>
    </p:spTree>
    <p:extLst>
      <p:ext uri="{BB962C8B-B14F-4D97-AF65-F5344CB8AC3E}">
        <p14:creationId xmlns:p14="http://schemas.microsoft.com/office/powerpoint/2010/main" val="252578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20</a:t>
            </a:fld>
            <a:endParaRPr lang="en-US"/>
          </a:p>
        </p:txBody>
      </p:sp>
    </p:spTree>
    <p:extLst>
      <p:ext uri="{BB962C8B-B14F-4D97-AF65-F5344CB8AC3E}">
        <p14:creationId xmlns:p14="http://schemas.microsoft.com/office/powerpoint/2010/main" val="307057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21</a:t>
            </a:fld>
            <a:endParaRPr lang="en-US"/>
          </a:p>
        </p:txBody>
      </p:sp>
    </p:spTree>
    <p:extLst>
      <p:ext uri="{BB962C8B-B14F-4D97-AF65-F5344CB8AC3E}">
        <p14:creationId xmlns:p14="http://schemas.microsoft.com/office/powerpoint/2010/main" val="4049866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DC63C-9CCE-6A4E-AC85-1F1DECC7A7DC}" type="slidenum">
              <a:rPr lang="en-US" smtClean="0"/>
              <a:t>22</a:t>
            </a:fld>
            <a:endParaRPr lang="en-US"/>
          </a:p>
        </p:txBody>
      </p:sp>
    </p:spTree>
    <p:extLst>
      <p:ext uri="{BB962C8B-B14F-4D97-AF65-F5344CB8AC3E}">
        <p14:creationId xmlns:p14="http://schemas.microsoft.com/office/powerpoint/2010/main" val="140023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F359042-BE41-469C-8ABC-F49380FE279A}" type="slidenum">
              <a:rPr lang="en-US" altLang="en-US" smtClean="0"/>
              <a:pPr/>
              <a:t>‹#›</a:t>
            </a:fld>
            <a:endParaRPr lang="en-US" altLang="en-US"/>
          </a:p>
        </p:txBody>
      </p:sp>
    </p:spTree>
    <p:extLst>
      <p:ext uri="{BB962C8B-B14F-4D97-AF65-F5344CB8AC3E}">
        <p14:creationId xmlns:p14="http://schemas.microsoft.com/office/powerpoint/2010/main" val="80868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969371E-5C77-40C6-8870-E6B2676FECAC}" type="slidenum">
              <a:rPr lang="en-US" altLang="en-US" smtClean="0"/>
              <a:pPr/>
              <a:t>‹#›</a:t>
            </a:fld>
            <a:endParaRPr lang="en-US" altLang="en-US"/>
          </a:p>
        </p:txBody>
      </p:sp>
    </p:spTree>
    <p:extLst>
      <p:ext uri="{BB962C8B-B14F-4D97-AF65-F5344CB8AC3E}">
        <p14:creationId xmlns:p14="http://schemas.microsoft.com/office/powerpoint/2010/main" val="301718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969371E-5C77-40C6-8870-E6B2676FECAC}" type="slidenum">
              <a:rPr lang="en-US" altLang="en-US" smtClean="0"/>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669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969371E-5C77-40C6-8870-E6B2676FECAC}" type="slidenum">
              <a:rPr lang="en-US" altLang="en-US" smtClean="0"/>
              <a:pPr/>
              <a:t>‹#›</a:t>
            </a:fld>
            <a:endParaRPr lang="en-US" altLang="en-US"/>
          </a:p>
        </p:txBody>
      </p:sp>
    </p:spTree>
    <p:extLst>
      <p:ext uri="{BB962C8B-B14F-4D97-AF65-F5344CB8AC3E}">
        <p14:creationId xmlns:p14="http://schemas.microsoft.com/office/powerpoint/2010/main" val="79759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969371E-5C77-40C6-8870-E6B2676FECAC}" type="slidenum">
              <a:rPr lang="en-US" altLang="en-US" smtClean="0"/>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407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969371E-5C77-40C6-8870-E6B2676FECAC}" type="slidenum">
              <a:rPr lang="en-US" altLang="en-US" smtClean="0"/>
              <a:pPr/>
              <a:t>‹#›</a:t>
            </a:fld>
            <a:endParaRPr lang="en-US" altLang="en-US"/>
          </a:p>
        </p:txBody>
      </p:sp>
    </p:spTree>
    <p:extLst>
      <p:ext uri="{BB962C8B-B14F-4D97-AF65-F5344CB8AC3E}">
        <p14:creationId xmlns:p14="http://schemas.microsoft.com/office/powerpoint/2010/main" val="331672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3CD322-012F-4455-BA48-366279245DDE}" type="slidenum">
              <a:rPr lang="en-US" altLang="en-US" smtClean="0"/>
              <a:pPr/>
              <a:t>‹#›</a:t>
            </a:fld>
            <a:endParaRPr lang="en-US" altLang="en-US"/>
          </a:p>
        </p:txBody>
      </p:sp>
    </p:spTree>
    <p:extLst>
      <p:ext uri="{BB962C8B-B14F-4D97-AF65-F5344CB8AC3E}">
        <p14:creationId xmlns:p14="http://schemas.microsoft.com/office/powerpoint/2010/main" val="410546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56986EB-28C0-4347-B765-1819ABFE2E5B}" type="slidenum">
              <a:rPr lang="en-US" altLang="en-US" smtClean="0"/>
              <a:pPr/>
              <a:t>‹#›</a:t>
            </a:fld>
            <a:endParaRPr lang="en-US" altLang="en-US"/>
          </a:p>
        </p:txBody>
      </p:sp>
    </p:spTree>
    <p:extLst>
      <p:ext uri="{BB962C8B-B14F-4D97-AF65-F5344CB8AC3E}">
        <p14:creationId xmlns:p14="http://schemas.microsoft.com/office/powerpoint/2010/main" val="1989267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0BE1A2C-2E22-4D93-B814-93CCFEE48BA6}" type="slidenum">
              <a:rPr lang="en-US" altLang="en-US" smtClean="0"/>
              <a:pPr/>
              <a:t>‹#›</a:t>
            </a:fld>
            <a:endParaRPr lang="en-US" altLang="en-US"/>
          </a:p>
        </p:txBody>
      </p:sp>
    </p:spTree>
    <p:extLst>
      <p:ext uri="{BB962C8B-B14F-4D97-AF65-F5344CB8AC3E}">
        <p14:creationId xmlns:p14="http://schemas.microsoft.com/office/powerpoint/2010/main" val="164817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1E42DBF-D036-43B8-B7C5-2AAE89116BAD}" type="slidenum">
              <a:rPr lang="en-US" altLang="en-US" smtClean="0"/>
              <a:pPr/>
              <a:t>‹#›</a:t>
            </a:fld>
            <a:endParaRPr lang="en-US" altLang="en-US"/>
          </a:p>
        </p:txBody>
      </p:sp>
    </p:spTree>
    <p:extLst>
      <p:ext uri="{BB962C8B-B14F-4D97-AF65-F5344CB8AC3E}">
        <p14:creationId xmlns:p14="http://schemas.microsoft.com/office/powerpoint/2010/main" val="410671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3D4B908-3EED-4912-8C95-27DEEBF4206E}" type="slidenum">
              <a:rPr lang="en-US" altLang="en-US" smtClean="0"/>
              <a:pPr/>
              <a:t>‹#›</a:t>
            </a:fld>
            <a:endParaRPr lang="en-US" altLang="en-US"/>
          </a:p>
        </p:txBody>
      </p:sp>
    </p:spTree>
    <p:extLst>
      <p:ext uri="{BB962C8B-B14F-4D97-AF65-F5344CB8AC3E}">
        <p14:creationId xmlns:p14="http://schemas.microsoft.com/office/powerpoint/2010/main" val="17788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D6939A-9F62-433B-B3B2-069C4B5A92E5}" type="slidenum">
              <a:rPr lang="en-US" altLang="en-US" smtClean="0"/>
              <a:pPr/>
              <a:t>‹#›</a:t>
            </a:fld>
            <a:endParaRPr lang="en-US" altLang="en-US"/>
          </a:p>
        </p:txBody>
      </p:sp>
    </p:spTree>
    <p:extLst>
      <p:ext uri="{BB962C8B-B14F-4D97-AF65-F5344CB8AC3E}">
        <p14:creationId xmlns:p14="http://schemas.microsoft.com/office/powerpoint/2010/main" val="98554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8F6D22D-99C0-4DCE-89AA-E4011B8A3435}" type="slidenum">
              <a:rPr lang="en-US" altLang="en-US" smtClean="0"/>
              <a:pPr/>
              <a:t>‹#›</a:t>
            </a:fld>
            <a:endParaRPr lang="en-US" altLang="en-US"/>
          </a:p>
        </p:txBody>
      </p:sp>
    </p:spTree>
    <p:extLst>
      <p:ext uri="{BB962C8B-B14F-4D97-AF65-F5344CB8AC3E}">
        <p14:creationId xmlns:p14="http://schemas.microsoft.com/office/powerpoint/2010/main" val="41426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A70A73B-ED02-432B-8C13-16920FC26962}" type="slidenum">
              <a:rPr lang="en-US" altLang="en-US" smtClean="0"/>
              <a:pPr/>
              <a:t>‹#›</a:t>
            </a:fld>
            <a:endParaRPr lang="en-US" altLang="en-US"/>
          </a:p>
        </p:txBody>
      </p:sp>
    </p:spTree>
    <p:extLst>
      <p:ext uri="{BB962C8B-B14F-4D97-AF65-F5344CB8AC3E}">
        <p14:creationId xmlns:p14="http://schemas.microsoft.com/office/powerpoint/2010/main" val="242214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8E94DD-764F-4331-BDCD-0644259A0FA2}" type="slidenum">
              <a:rPr lang="en-US" altLang="en-US" smtClean="0"/>
              <a:pPr/>
              <a:t>‹#›</a:t>
            </a:fld>
            <a:endParaRPr lang="en-US" altLang="en-US"/>
          </a:p>
        </p:txBody>
      </p:sp>
    </p:spTree>
    <p:extLst>
      <p:ext uri="{BB962C8B-B14F-4D97-AF65-F5344CB8AC3E}">
        <p14:creationId xmlns:p14="http://schemas.microsoft.com/office/powerpoint/2010/main" val="752139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5E70FF-12DB-4F3B-AE35-B82D7C075768}" type="slidenum">
              <a:rPr lang="en-US" altLang="en-US" smtClean="0"/>
              <a:pPr/>
              <a:t>‹#›</a:t>
            </a:fld>
            <a:endParaRPr lang="en-US" altLang="en-US"/>
          </a:p>
        </p:txBody>
      </p:sp>
    </p:spTree>
    <p:extLst>
      <p:ext uri="{BB962C8B-B14F-4D97-AF65-F5344CB8AC3E}">
        <p14:creationId xmlns:p14="http://schemas.microsoft.com/office/powerpoint/2010/main" val="697074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8B493F-23C2-4030-A75A-53362922B3F1}" type="slidenum">
              <a:rPr lang="en-US" altLang="en-US" smtClean="0"/>
              <a:pPr/>
              <a:t>‹#›</a:t>
            </a:fld>
            <a:endParaRPr lang="en-US" altLang="en-US"/>
          </a:p>
        </p:txBody>
      </p:sp>
    </p:spTree>
    <p:extLst>
      <p:ext uri="{BB962C8B-B14F-4D97-AF65-F5344CB8AC3E}">
        <p14:creationId xmlns:p14="http://schemas.microsoft.com/office/powerpoint/2010/main" val="19281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84149EE-679A-48C1-8618-71B33038EDE1}" type="slidenum">
              <a:rPr lang="en-US" altLang="en-US" smtClean="0"/>
              <a:pPr/>
              <a:t>‹#›</a:t>
            </a:fld>
            <a:endParaRPr lang="en-US" altLang="en-US"/>
          </a:p>
        </p:txBody>
      </p:sp>
    </p:spTree>
    <p:extLst>
      <p:ext uri="{BB962C8B-B14F-4D97-AF65-F5344CB8AC3E}">
        <p14:creationId xmlns:p14="http://schemas.microsoft.com/office/powerpoint/2010/main" val="491971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1951570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03CED5A-1EB6-4627-B0CA-D7B25920E5CC}" type="slidenum">
              <a:rPr lang="en-US" altLang="en-US" smtClean="0"/>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1307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307090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3CED5A-1EB6-4627-B0CA-D7B25920E5CC}" type="slidenum">
              <a:rPr lang="en-US" altLang="en-US" smtClean="0"/>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461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F665906-0C35-49B4-A2BD-DDBD2AB6D3C3}" type="slidenum">
              <a:rPr lang="en-US" altLang="en-US" smtClean="0"/>
              <a:pPr/>
              <a:t>‹#›</a:t>
            </a:fld>
            <a:endParaRPr lang="en-US" altLang="en-US"/>
          </a:p>
        </p:txBody>
      </p:sp>
    </p:spTree>
    <p:extLst>
      <p:ext uri="{BB962C8B-B14F-4D97-AF65-F5344CB8AC3E}">
        <p14:creationId xmlns:p14="http://schemas.microsoft.com/office/powerpoint/2010/main" val="447974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30514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40BC49-1158-4289-9C4F-E8AA5DDF6A0A}" type="slidenum">
              <a:rPr lang="en-US" altLang="en-US" smtClean="0"/>
              <a:pPr/>
              <a:t>‹#›</a:t>
            </a:fld>
            <a:endParaRPr lang="en-US" altLang="en-US"/>
          </a:p>
        </p:txBody>
      </p:sp>
    </p:spTree>
    <p:extLst>
      <p:ext uri="{BB962C8B-B14F-4D97-AF65-F5344CB8AC3E}">
        <p14:creationId xmlns:p14="http://schemas.microsoft.com/office/powerpoint/2010/main" val="3331966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296989-D93D-4392-BC44-EE67D7BA0E1F}" type="slidenum">
              <a:rPr lang="en-US" altLang="en-US" smtClean="0"/>
              <a:pPr/>
              <a:t>‹#›</a:t>
            </a:fld>
            <a:endParaRPr lang="en-US" altLang="en-US"/>
          </a:p>
        </p:txBody>
      </p:sp>
    </p:spTree>
    <p:extLst>
      <p:ext uri="{BB962C8B-B14F-4D97-AF65-F5344CB8AC3E}">
        <p14:creationId xmlns:p14="http://schemas.microsoft.com/office/powerpoint/2010/main" val="244301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B0941DE-19C4-4FB6-A02C-EC03F5C4C604}" type="slidenum">
              <a:rPr lang="en-US" altLang="en-US" smtClean="0"/>
              <a:pPr/>
              <a:t>‹#›</a:t>
            </a:fld>
            <a:endParaRPr lang="en-US" altLang="en-US"/>
          </a:p>
        </p:txBody>
      </p:sp>
    </p:spTree>
    <p:extLst>
      <p:ext uri="{BB962C8B-B14F-4D97-AF65-F5344CB8AC3E}">
        <p14:creationId xmlns:p14="http://schemas.microsoft.com/office/powerpoint/2010/main" val="39534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10B6C78-A2D3-4CFC-A367-E9999336CC4F}" type="slidenum">
              <a:rPr lang="en-US" altLang="en-US" smtClean="0"/>
              <a:pPr/>
              <a:t>‹#›</a:t>
            </a:fld>
            <a:endParaRPr lang="en-US" altLang="en-US"/>
          </a:p>
        </p:txBody>
      </p:sp>
    </p:spTree>
    <p:extLst>
      <p:ext uri="{BB962C8B-B14F-4D97-AF65-F5344CB8AC3E}">
        <p14:creationId xmlns:p14="http://schemas.microsoft.com/office/powerpoint/2010/main" val="303099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0B2C965-17C3-4F87-BAA0-0954BC6A25AD}" type="slidenum">
              <a:rPr lang="en-US" altLang="en-US" smtClean="0"/>
              <a:pPr/>
              <a:t>‹#›</a:t>
            </a:fld>
            <a:endParaRPr lang="en-US" altLang="en-US"/>
          </a:p>
        </p:txBody>
      </p:sp>
    </p:spTree>
    <p:extLst>
      <p:ext uri="{BB962C8B-B14F-4D97-AF65-F5344CB8AC3E}">
        <p14:creationId xmlns:p14="http://schemas.microsoft.com/office/powerpoint/2010/main" val="32044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4AE5931-2769-43AB-B180-37304E7B54D8}" type="slidenum">
              <a:rPr lang="en-US" altLang="en-US" smtClean="0"/>
              <a:pPr/>
              <a:t>‹#›</a:t>
            </a:fld>
            <a:endParaRPr lang="en-US" altLang="en-US"/>
          </a:p>
        </p:txBody>
      </p:sp>
    </p:spTree>
    <p:extLst>
      <p:ext uri="{BB962C8B-B14F-4D97-AF65-F5344CB8AC3E}">
        <p14:creationId xmlns:p14="http://schemas.microsoft.com/office/powerpoint/2010/main" val="217803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E3567D-844C-4A0E-996A-A141D29AC0E7}" type="slidenum">
              <a:rPr lang="en-US" altLang="en-US" smtClean="0"/>
              <a:pPr/>
              <a:t>‹#›</a:t>
            </a:fld>
            <a:endParaRPr lang="en-US" altLang="en-US"/>
          </a:p>
        </p:txBody>
      </p:sp>
    </p:spTree>
    <p:extLst>
      <p:ext uri="{BB962C8B-B14F-4D97-AF65-F5344CB8AC3E}">
        <p14:creationId xmlns:p14="http://schemas.microsoft.com/office/powerpoint/2010/main" val="365623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160750B-CF21-4DC0-9CC7-8150EB6E7F8B}" type="slidenum">
              <a:rPr lang="en-US" altLang="en-US" smtClean="0"/>
              <a:pPr/>
              <a:t>‹#›</a:t>
            </a:fld>
            <a:endParaRPr lang="en-US" altLang="en-US"/>
          </a:p>
        </p:txBody>
      </p:sp>
    </p:spTree>
    <p:extLst>
      <p:ext uri="{BB962C8B-B14F-4D97-AF65-F5344CB8AC3E}">
        <p14:creationId xmlns:p14="http://schemas.microsoft.com/office/powerpoint/2010/main" val="335949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165044922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1554699951"/>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algn="ctr" eaLnBrk="1" hangingPunct="1">
              <a:defRPr/>
            </a:pPr>
            <a:r>
              <a:rPr lang="en-US" altLang="en-US" sz="8800" dirty="0">
                <a:latin typeface="Cambria Math" panose="02040503050406030204" pitchFamily="18" charset="0"/>
                <a:ea typeface="Cambria Math" panose="02040503050406030204" pitchFamily="18" charset="0"/>
              </a:rPr>
              <a:t>Lesson #19</a:t>
            </a:r>
          </a:p>
          <a:p>
            <a:pPr algn="ctr" eaLnBrk="1" hangingPunct="1">
              <a:defRPr/>
            </a:pPr>
            <a:r>
              <a:rPr lang="en-US" altLang="en-US" sz="11500" dirty="0">
                <a:latin typeface="Cambria Math" panose="02040503050406030204" pitchFamily="18" charset="0"/>
                <a:ea typeface="Cambria Math" panose="02040503050406030204" pitchFamily="18" charset="0"/>
              </a:rPr>
              <a:t>Ruth</a:t>
            </a:r>
            <a:r>
              <a:rPr lang="en-US" altLang="en-US" sz="13800" dirty="0">
                <a:latin typeface="Cambria Math" panose="02040503050406030204" pitchFamily="18" charset="0"/>
                <a:ea typeface="Cambria Math" panose="02040503050406030204" pitchFamily="18" charset="0"/>
              </a:rPr>
              <a:t> </a:t>
            </a:r>
          </a:p>
          <a:p>
            <a:pPr algn="ctr" eaLnBrk="1" hangingPunct="1">
              <a:defRPr/>
            </a:pPr>
            <a:r>
              <a:rPr lang="en-US" altLang="en-US" sz="8600" dirty="0">
                <a:latin typeface="Cambria Math" panose="02040503050406030204" pitchFamily="18" charset="0"/>
                <a:ea typeface="Cambria Math" panose="02040503050406030204" pitchFamily="18" charset="0"/>
              </a:rPr>
              <a:t>2:1-23</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39461"/>
            <a:ext cx="8802914" cy="799647"/>
          </a:xfrm>
        </p:spPr>
        <p:txBody>
          <a:bodyPr>
            <a:noAutofit/>
          </a:bodyPr>
          <a:lstStyle/>
          <a:p>
            <a:pPr algn="ctr" eaLnBrk="1" hangingPunct="1"/>
            <a:r>
              <a:rPr lang="en-US" altLang="en-US" sz="4000" b="1" dirty="0">
                <a:latin typeface="Cambria Math" panose="02040503050406030204" pitchFamily="18" charset="0"/>
                <a:ea typeface="Cambria Math" panose="02040503050406030204" pitchFamily="18" charset="0"/>
              </a:rPr>
              <a:t>So Boaz said to Ruth,</a:t>
            </a:r>
          </a:p>
        </p:txBody>
      </p:sp>
      <p:pic>
        <p:nvPicPr>
          <p:cNvPr id="3" name="Picture 2">
            <a:extLst>
              <a:ext uri="{FF2B5EF4-FFF2-40B4-BE49-F238E27FC236}">
                <a16:creationId xmlns:a16="http://schemas.microsoft.com/office/drawing/2014/main" id="{91715259-6C0A-B74C-8B34-06A6B123433B}"/>
              </a:ext>
            </a:extLst>
          </p:cNvPr>
          <p:cNvPicPr>
            <a:picLocks noChangeAspect="1"/>
          </p:cNvPicPr>
          <p:nvPr/>
        </p:nvPicPr>
        <p:blipFill>
          <a:blip r:embed="rId2"/>
          <a:stretch>
            <a:fillRect/>
          </a:stretch>
        </p:blipFill>
        <p:spPr>
          <a:xfrm>
            <a:off x="1066800" y="871764"/>
            <a:ext cx="8008257" cy="6006193"/>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381000" y="4648200"/>
            <a:ext cx="5929086" cy="1600200"/>
          </a:xfrm>
          <a:prstGeom prst="wedgeRoundRectCallout">
            <a:avLst>
              <a:gd name="adj1" fmla="val 10882"/>
              <a:gd name="adj2" fmla="val -7057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“My daughter, listen to me.  Don’t go and glean in another </a:t>
            </a:r>
            <a:r>
              <a:rPr lang="en-US" sz="2800" b="1" dirty="0" err="1">
                <a:latin typeface="Cambria Math" panose="02040503050406030204" pitchFamily="18" charset="0"/>
                <a:ea typeface="Cambria Math" panose="02040503050406030204" pitchFamily="18" charset="0"/>
              </a:rPr>
              <a:t>fireld</a:t>
            </a:r>
            <a:r>
              <a:rPr lang="en-US" sz="2800" b="1" dirty="0">
                <a:latin typeface="Cambria Math" panose="02040503050406030204" pitchFamily="18" charset="0"/>
                <a:ea typeface="Cambria Math" panose="02040503050406030204" pitchFamily="18" charset="0"/>
              </a:rPr>
              <a:t> and don’t go away from here. </a:t>
            </a:r>
          </a:p>
        </p:txBody>
      </p:sp>
    </p:spTree>
    <p:extLst>
      <p:ext uri="{BB962C8B-B14F-4D97-AF65-F5344CB8AC3E}">
        <p14:creationId xmlns:p14="http://schemas.microsoft.com/office/powerpoint/2010/main" val="35292139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39461"/>
            <a:ext cx="8802914" cy="799647"/>
          </a:xfrm>
        </p:spPr>
        <p:txBody>
          <a:bodyPr>
            <a:noAutofit/>
          </a:bodyPr>
          <a:lstStyle/>
          <a:p>
            <a:pPr algn="ctr" eaLnBrk="1" hangingPunct="1"/>
            <a:endParaRPr lang="en-US" altLang="en-US" sz="4000" b="1" dirty="0">
              <a:latin typeface="Cambria Math" panose="02040503050406030204" pitchFamily="18" charset="0"/>
              <a:ea typeface="Cambria Math" panose="02040503050406030204" pitchFamily="18" charset="0"/>
            </a:endParaRPr>
          </a:p>
        </p:txBody>
      </p:sp>
      <p:pic>
        <p:nvPicPr>
          <p:cNvPr id="3" name="Picture 2">
            <a:extLst>
              <a:ext uri="{FF2B5EF4-FFF2-40B4-BE49-F238E27FC236}">
                <a16:creationId xmlns:a16="http://schemas.microsoft.com/office/drawing/2014/main" id="{91715259-6C0A-B74C-8B34-06A6B123433B}"/>
              </a:ext>
            </a:extLst>
          </p:cNvPr>
          <p:cNvPicPr>
            <a:picLocks noChangeAspect="1"/>
          </p:cNvPicPr>
          <p:nvPr/>
        </p:nvPicPr>
        <p:blipFill>
          <a:blip r:embed="rId2"/>
          <a:stretch>
            <a:fillRect/>
          </a:stretch>
        </p:blipFill>
        <p:spPr>
          <a:xfrm>
            <a:off x="397328" y="39461"/>
            <a:ext cx="8465457" cy="6349093"/>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29029" y="3581400"/>
            <a:ext cx="4648200" cy="2276022"/>
          </a:xfrm>
          <a:prstGeom prst="wedgeRoundRectCallout">
            <a:avLst>
              <a:gd name="adj1" fmla="val -13538"/>
              <a:gd name="adj2" fmla="val -6869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Stay here with the women who work for me. Watch the field where the men are harvesting, and follow along after the women.</a:t>
            </a:r>
          </a:p>
        </p:txBody>
      </p:sp>
    </p:spTree>
    <p:extLst>
      <p:ext uri="{BB962C8B-B14F-4D97-AF65-F5344CB8AC3E}">
        <p14:creationId xmlns:p14="http://schemas.microsoft.com/office/powerpoint/2010/main" val="23351740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39461"/>
            <a:ext cx="8802914" cy="799647"/>
          </a:xfrm>
        </p:spPr>
        <p:txBody>
          <a:bodyPr>
            <a:noAutofit/>
          </a:bodyPr>
          <a:lstStyle/>
          <a:p>
            <a:pPr algn="ctr" eaLnBrk="1" hangingPunct="1"/>
            <a:endParaRPr lang="en-US" altLang="en-US" sz="4000" b="1" dirty="0">
              <a:latin typeface="Cambria Math" panose="02040503050406030204" pitchFamily="18" charset="0"/>
              <a:ea typeface="Cambria Math" panose="02040503050406030204" pitchFamily="18" charset="0"/>
            </a:endParaRPr>
          </a:p>
        </p:txBody>
      </p:sp>
      <p:pic>
        <p:nvPicPr>
          <p:cNvPr id="3" name="Picture 2">
            <a:extLst>
              <a:ext uri="{FF2B5EF4-FFF2-40B4-BE49-F238E27FC236}">
                <a16:creationId xmlns:a16="http://schemas.microsoft.com/office/drawing/2014/main" id="{91715259-6C0A-B74C-8B34-06A6B123433B}"/>
              </a:ext>
            </a:extLst>
          </p:cNvPr>
          <p:cNvPicPr>
            <a:picLocks noChangeAspect="1"/>
          </p:cNvPicPr>
          <p:nvPr/>
        </p:nvPicPr>
        <p:blipFill>
          <a:blip r:embed="rId2"/>
          <a:stretch>
            <a:fillRect/>
          </a:stretch>
        </p:blipFill>
        <p:spPr>
          <a:xfrm>
            <a:off x="397328" y="21771"/>
            <a:ext cx="8465457" cy="6349093"/>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228599" y="4495800"/>
            <a:ext cx="5562601" cy="2258332"/>
          </a:xfrm>
          <a:prstGeom prst="wedgeRoundRectCallout">
            <a:avLst>
              <a:gd name="adj1" fmla="val -13538"/>
              <a:gd name="adj2" fmla="val -6869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I have told the men not to lay a hand on you. And whenever you are thirsty, go and get a drink form the water jars the men have filled.”</a:t>
            </a:r>
          </a:p>
        </p:txBody>
      </p:sp>
    </p:spTree>
    <p:extLst>
      <p:ext uri="{BB962C8B-B14F-4D97-AF65-F5344CB8AC3E}">
        <p14:creationId xmlns:p14="http://schemas.microsoft.com/office/powerpoint/2010/main" val="35655978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50371" y="114753"/>
            <a:ext cx="8802914" cy="799647"/>
          </a:xfrm>
        </p:spPr>
        <p:txBody>
          <a:bodyPr>
            <a:noAutofit/>
          </a:bodyPr>
          <a:lstStyle/>
          <a:p>
            <a:pPr algn="ctr" eaLnBrk="1" hangingPunct="1"/>
            <a:r>
              <a:rPr lang="en-US" altLang="en-US" sz="3200" b="1" dirty="0">
                <a:solidFill>
                  <a:schemeClr val="tx1"/>
                </a:solidFill>
                <a:latin typeface="Cambria Math" panose="02040503050406030204" pitchFamily="18" charset="0"/>
                <a:ea typeface="Cambria Math" panose="02040503050406030204" pitchFamily="18" charset="0"/>
              </a:rPr>
              <a:t>At this, she bowed down with her face to the ground. She asked him, </a:t>
            </a:r>
          </a:p>
        </p:txBody>
      </p:sp>
      <p:pic>
        <p:nvPicPr>
          <p:cNvPr id="2" name="Picture 1">
            <a:extLst>
              <a:ext uri="{FF2B5EF4-FFF2-40B4-BE49-F238E27FC236}">
                <a16:creationId xmlns:a16="http://schemas.microsoft.com/office/drawing/2014/main" id="{6240D18F-E56C-4647-AAF8-ABAA6B4CAAAF}"/>
              </a:ext>
            </a:extLst>
          </p:cNvPr>
          <p:cNvPicPr>
            <a:picLocks noChangeAspect="1"/>
          </p:cNvPicPr>
          <p:nvPr/>
        </p:nvPicPr>
        <p:blipFill>
          <a:blip r:embed="rId2"/>
          <a:stretch>
            <a:fillRect/>
          </a:stretch>
        </p:blipFill>
        <p:spPr>
          <a:xfrm>
            <a:off x="1299028" y="1143000"/>
            <a:ext cx="6705600" cy="5029200"/>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37884" y="5075464"/>
            <a:ext cx="5562601" cy="1782536"/>
          </a:xfrm>
          <a:prstGeom prst="wedgeRoundRectCallout">
            <a:avLst>
              <a:gd name="adj1" fmla="val 22731"/>
              <a:gd name="adj2" fmla="val -6788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Math" panose="02040503050406030204" pitchFamily="18" charset="0"/>
                <a:ea typeface="Cambria Math" panose="02040503050406030204" pitchFamily="18" charset="0"/>
              </a:rPr>
              <a:t>“Why have I found such favor in your eyes that you notice me—a foreigner?”</a:t>
            </a:r>
          </a:p>
        </p:txBody>
      </p:sp>
    </p:spTree>
    <p:extLst>
      <p:ext uri="{BB962C8B-B14F-4D97-AF65-F5344CB8AC3E}">
        <p14:creationId xmlns:p14="http://schemas.microsoft.com/office/powerpoint/2010/main" val="25131369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50371" y="114753"/>
            <a:ext cx="8802914" cy="799647"/>
          </a:xfrm>
        </p:spPr>
        <p:txBody>
          <a:bodyPr>
            <a:noAutofit/>
          </a:bodyPr>
          <a:lstStyle/>
          <a:p>
            <a:pPr algn="ctr" eaLnBrk="1" hangingPunct="1"/>
            <a:endParaRPr lang="en-US" altLang="en-US" sz="3200" b="1" dirty="0">
              <a:solidFill>
                <a:schemeClr val="tx1"/>
              </a:solidFill>
              <a:latin typeface="Cambria Math" panose="02040503050406030204" pitchFamily="18" charset="0"/>
              <a:ea typeface="Cambria Math" panose="02040503050406030204" pitchFamily="18" charset="0"/>
            </a:endParaRPr>
          </a:p>
        </p:txBody>
      </p:sp>
      <p:pic>
        <p:nvPicPr>
          <p:cNvPr id="2" name="Picture 1">
            <a:extLst>
              <a:ext uri="{FF2B5EF4-FFF2-40B4-BE49-F238E27FC236}">
                <a16:creationId xmlns:a16="http://schemas.microsoft.com/office/drawing/2014/main" id="{6240D18F-E56C-4647-AAF8-ABAA6B4CAAAF}"/>
              </a:ext>
            </a:extLst>
          </p:cNvPr>
          <p:cNvPicPr>
            <a:picLocks noChangeAspect="1"/>
          </p:cNvPicPr>
          <p:nvPr/>
        </p:nvPicPr>
        <p:blipFill>
          <a:blip r:embed="rId2"/>
          <a:stretch>
            <a:fillRect/>
          </a:stretch>
        </p:blipFill>
        <p:spPr>
          <a:xfrm>
            <a:off x="0" y="-21656"/>
            <a:ext cx="9049656" cy="6444343"/>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58057" y="711250"/>
            <a:ext cx="5029200" cy="1803350"/>
          </a:xfrm>
          <a:prstGeom prst="wedgeRoundRectCallout">
            <a:avLst>
              <a:gd name="adj1" fmla="val 56376"/>
              <a:gd name="adj2" fmla="val 756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“I’ve been told all about what you have done for your mother-in-law since the death of your husband</a:t>
            </a:r>
          </a:p>
        </p:txBody>
      </p:sp>
      <p:sp>
        <p:nvSpPr>
          <p:cNvPr id="5" name="Rounded Rectangular Callout 4">
            <a:extLst>
              <a:ext uri="{FF2B5EF4-FFF2-40B4-BE49-F238E27FC236}">
                <a16:creationId xmlns:a16="http://schemas.microsoft.com/office/drawing/2014/main" id="{64682B18-A3BB-844A-A84D-E4ED41D416F4}"/>
              </a:ext>
            </a:extLst>
          </p:cNvPr>
          <p:cNvSpPr/>
          <p:nvPr/>
        </p:nvSpPr>
        <p:spPr>
          <a:xfrm>
            <a:off x="3563257" y="4980102"/>
            <a:ext cx="5486399" cy="1877898"/>
          </a:xfrm>
          <a:prstGeom prst="wedgeRoundRectCallout">
            <a:avLst>
              <a:gd name="adj1" fmla="val -17289"/>
              <a:gd name="adj2" fmla="val -7338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How you left your father and mother and your homeland and came to live with a people you did not know before. </a:t>
            </a:r>
          </a:p>
        </p:txBody>
      </p:sp>
      <p:sp>
        <p:nvSpPr>
          <p:cNvPr id="3" name="TextBox 2">
            <a:extLst>
              <a:ext uri="{FF2B5EF4-FFF2-40B4-BE49-F238E27FC236}">
                <a16:creationId xmlns:a16="http://schemas.microsoft.com/office/drawing/2014/main" id="{27B8F5AF-74D8-E343-A15C-308813D127A9}"/>
              </a:ext>
            </a:extLst>
          </p:cNvPr>
          <p:cNvSpPr txBox="1"/>
          <p:nvPr/>
        </p:nvSpPr>
        <p:spPr>
          <a:xfrm>
            <a:off x="58057" y="51621"/>
            <a:ext cx="3505200" cy="523220"/>
          </a:xfrm>
          <a:prstGeom prst="rect">
            <a:avLst/>
          </a:prstGeom>
          <a:solidFill>
            <a:schemeClr val="tx1"/>
          </a:solid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Boaz replied,</a:t>
            </a:r>
          </a:p>
        </p:txBody>
      </p:sp>
    </p:spTree>
    <p:extLst>
      <p:ext uri="{BB962C8B-B14F-4D97-AF65-F5344CB8AC3E}">
        <p14:creationId xmlns:p14="http://schemas.microsoft.com/office/powerpoint/2010/main" val="19534232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50371" y="114753"/>
            <a:ext cx="8802914" cy="799647"/>
          </a:xfrm>
        </p:spPr>
        <p:txBody>
          <a:bodyPr>
            <a:noAutofit/>
          </a:bodyPr>
          <a:lstStyle/>
          <a:p>
            <a:pPr algn="ctr" eaLnBrk="1" hangingPunct="1"/>
            <a:endParaRPr lang="en-US" altLang="en-US" sz="3200" b="1" dirty="0">
              <a:solidFill>
                <a:schemeClr val="tx1"/>
              </a:solidFill>
              <a:latin typeface="Cambria Math" panose="02040503050406030204" pitchFamily="18" charset="0"/>
              <a:ea typeface="Cambria Math" panose="02040503050406030204" pitchFamily="18" charset="0"/>
            </a:endParaRPr>
          </a:p>
        </p:txBody>
      </p:sp>
      <p:pic>
        <p:nvPicPr>
          <p:cNvPr id="3" name="Picture 2">
            <a:extLst>
              <a:ext uri="{FF2B5EF4-FFF2-40B4-BE49-F238E27FC236}">
                <a16:creationId xmlns:a16="http://schemas.microsoft.com/office/drawing/2014/main" id="{779DB865-D744-BD4C-A8E7-CA0D6A2E4E3D}"/>
              </a:ext>
            </a:extLst>
          </p:cNvPr>
          <p:cNvPicPr>
            <a:picLocks noChangeAspect="1"/>
          </p:cNvPicPr>
          <p:nvPr/>
        </p:nvPicPr>
        <p:blipFill>
          <a:blip r:embed="rId2"/>
          <a:stretch>
            <a:fillRect/>
          </a:stretch>
        </p:blipFill>
        <p:spPr>
          <a:xfrm>
            <a:off x="279400" y="2386239"/>
            <a:ext cx="5969000" cy="4476750"/>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76201" y="14514"/>
            <a:ext cx="6248399" cy="2271486"/>
          </a:xfrm>
          <a:prstGeom prst="wedgeRoundRectCallout">
            <a:avLst>
              <a:gd name="adj1" fmla="val 13374"/>
              <a:gd name="adj2" fmla="val 7692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“May the LORD repay you for what you have done. May you be richly rewarded by the LORD, the God of Israel, under whose wings you have come to take refuge.”</a:t>
            </a:r>
          </a:p>
        </p:txBody>
      </p:sp>
      <p:sp>
        <p:nvSpPr>
          <p:cNvPr id="5" name="Rounded Rectangular Callout 4">
            <a:extLst>
              <a:ext uri="{FF2B5EF4-FFF2-40B4-BE49-F238E27FC236}">
                <a16:creationId xmlns:a16="http://schemas.microsoft.com/office/drawing/2014/main" id="{64682B18-A3BB-844A-A84D-E4ED41D416F4}"/>
              </a:ext>
            </a:extLst>
          </p:cNvPr>
          <p:cNvSpPr/>
          <p:nvPr/>
        </p:nvSpPr>
        <p:spPr>
          <a:xfrm>
            <a:off x="3962400" y="3757839"/>
            <a:ext cx="5486399" cy="3100161"/>
          </a:xfrm>
          <a:prstGeom prst="wedgeRoundRectCallout">
            <a:avLst>
              <a:gd name="adj1" fmla="val 33505"/>
              <a:gd name="adj2" fmla="val -7160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“”May I continue to find favor in your eyes, my lord,” she said. “You have put me at ease by speaking kindly to your servant-though I do not have the standing of one of your servants.”</a:t>
            </a:r>
          </a:p>
        </p:txBody>
      </p:sp>
    </p:spTree>
    <p:extLst>
      <p:ext uri="{BB962C8B-B14F-4D97-AF65-F5344CB8AC3E}">
        <p14:creationId xmlns:p14="http://schemas.microsoft.com/office/powerpoint/2010/main" val="23088399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152400"/>
            <a:ext cx="8802914" cy="799647"/>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At mealtime Boaz said to her,</a:t>
            </a:r>
          </a:p>
        </p:txBody>
      </p:sp>
      <p:pic>
        <p:nvPicPr>
          <p:cNvPr id="2" name="Picture 1">
            <a:extLst>
              <a:ext uri="{FF2B5EF4-FFF2-40B4-BE49-F238E27FC236}">
                <a16:creationId xmlns:a16="http://schemas.microsoft.com/office/drawing/2014/main" id="{D3C83A72-D9AC-3848-9CB2-D127A5D71073}"/>
              </a:ext>
            </a:extLst>
          </p:cNvPr>
          <p:cNvPicPr>
            <a:picLocks noChangeAspect="1"/>
          </p:cNvPicPr>
          <p:nvPr/>
        </p:nvPicPr>
        <p:blipFill>
          <a:blip r:embed="rId3"/>
          <a:stretch>
            <a:fillRect/>
          </a:stretch>
        </p:blipFill>
        <p:spPr>
          <a:xfrm>
            <a:off x="2091872" y="1568904"/>
            <a:ext cx="7052128" cy="5289096"/>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3581400" y="952047"/>
            <a:ext cx="4079422" cy="1490662"/>
          </a:xfrm>
          <a:prstGeom prst="wedgeRoundRectCallout">
            <a:avLst>
              <a:gd name="adj1" fmla="val 27939"/>
              <a:gd name="adj2" fmla="val 7526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“Come over here. Have some bread and dip it in the wine vinegar.”</a:t>
            </a:r>
          </a:p>
        </p:txBody>
      </p:sp>
      <p:sp>
        <p:nvSpPr>
          <p:cNvPr id="4" name="TextBox 3">
            <a:extLst>
              <a:ext uri="{FF2B5EF4-FFF2-40B4-BE49-F238E27FC236}">
                <a16:creationId xmlns:a16="http://schemas.microsoft.com/office/drawing/2014/main" id="{91F047E3-497B-954E-A9BD-975242B0D328}"/>
              </a:ext>
            </a:extLst>
          </p:cNvPr>
          <p:cNvSpPr txBox="1"/>
          <p:nvPr/>
        </p:nvSpPr>
        <p:spPr>
          <a:xfrm>
            <a:off x="181426" y="5562600"/>
            <a:ext cx="6981373" cy="1384995"/>
          </a:xfrm>
          <a:prstGeom prst="rect">
            <a:avLst/>
          </a:prstGeom>
          <a:solidFill>
            <a:schemeClr val="tx1"/>
          </a:solid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When she sat down with the harvesters, he offered her some roasted grain. She ate all she wanted and had some left over.</a:t>
            </a:r>
          </a:p>
        </p:txBody>
      </p:sp>
    </p:spTree>
    <p:extLst>
      <p:ext uri="{BB962C8B-B14F-4D97-AF65-F5344CB8AC3E}">
        <p14:creationId xmlns:p14="http://schemas.microsoft.com/office/powerpoint/2010/main" val="21214490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5056" y="0"/>
            <a:ext cx="8802914" cy="799647"/>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As she got up to glean, Boaz gave orders to his men,</a:t>
            </a:r>
          </a:p>
        </p:txBody>
      </p:sp>
      <p:pic>
        <p:nvPicPr>
          <p:cNvPr id="3" name="Picture 2">
            <a:extLst>
              <a:ext uri="{FF2B5EF4-FFF2-40B4-BE49-F238E27FC236}">
                <a16:creationId xmlns:a16="http://schemas.microsoft.com/office/drawing/2014/main" id="{E4C9B3ED-3CD7-814F-800B-7431CBF92F25}"/>
              </a:ext>
            </a:extLst>
          </p:cNvPr>
          <p:cNvPicPr>
            <a:picLocks noChangeAspect="1"/>
          </p:cNvPicPr>
          <p:nvPr/>
        </p:nvPicPr>
        <p:blipFill>
          <a:blip r:embed="rId3"/>
          <a:stretch>
            <a:fillRect/>
          </a:stretch>
        </p:blipFill>
        <p:spPr>
          <a:xfrm>
            <a:off x="3047999" y="2286000"/>
            <a:ext cx="5936341" cy="4452256"/>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81427" y="1219200"/>
            <a:ext cx="8657774" cy="1905000"/>
          </a:xfrm>
          <a:prstGeom prst="wedgeRoundRectCallout">
            <a:avLst>
              <a:gd name="adj1" fmla="val 27939"/>
              <a:gd name="adj2" fmla="val 7526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“Let her gather among the sheaves and don’t reprimand her.  Even pull out some stalks for her from the bundles and leave them for her to pick up, and don’t’ rebuke her.”</a:t>
            </a:r>
          </a:p>
        </p:txBody>
      </p:sp>
      <p:sp>
        <p:nvSpPr>
          <p:cNvPr id="4" name="TextBox 3">
            <a:extLst>
              <a:ext uri="{FF2B5EF4-FFF2-40B4-BE49-F238E27FC236}">
                <a16:creationId xmlns:a16="http://schemas.microsoft.com/office/drawing/2014/main" id="{91F047E3-497B-954E-A9BD-975242B0D328}"/>
              </a:ext>
            </a:extLst>
          </p:cNvPr>
          <p:cNvSpPr txBox="1"/>
          <p:nvPr/>
        </p:nvSpPr>
        <p:spPr>
          <a:xfrm>
            <a:off x="166912" y="2862282"/>
            <a:ext cx="2866573" cy="3970318"/>
          </a:xfrm>
          <a:prstGeom prst="rect">
            <a:avLst/>
          </a:prstGeom>
          <a:solidFill>
            <a:schemeClr val="tx1"/>
          </a:solid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So Ruth gleaned in the field until evening.  Then she threshed the barley she had gathered, and it amounted to about an ephah. (30 LBS)</a:t>
            </a:r>
          </a:p>
        </p:txBody>
      </p:sp>
    </p:spTree>
    <p:extLst>
      <p:ext uri="{BB962C8B-B14F-4D97-AF65-F5344CB8AC3E}">
        <p14:creationId xmlns:p14="http://schemas.microsoft.com/office/powerpoint/2010/main" val="25444877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0"/>
            <a:ext cx="8802914" cy="799647"/>
          </a:xfrm>
        </p:spPr>
        <p:txBody>
          <a:bodyPr>
            <a:noAutofit/>
          </a:bodyPr>
          <a:lstStyle/>
          <a:p>
            <a:pPr eaLnBrk="1" hangingPunct="1"/>
            <a:r>
              <a:rPr lang="en-US" altLang="en-US" sz="3200" b="1" dirty="0">
                <a:solidFill>
                  <a:schemeClr val="tx1"/>
                </a:solidFill>
                <a:latin typeface="Cambria Math" panose="02040503050406030204" pitchFamily="18" charset="0"/>
                <a:ea typeface="Cambria Math" panose="02040503050406030204" pitchFamily="18" charset="0"/>
              </a:rPr>
              <a:t>She carried it back to town, and her mother-in-law saw how much she had gathered.  Ruth also brought out and gave her what she had left over after she had eaten enough. Her mother-in-law asked her,</a:t>
            </a:r>
          </a:p>
        </p:txBody>
      </p:sp>
      <p:pic>
        <p:nvPicPr>
          <p:cNvPr id="2" name="Picture 1">
            <a:extLst>
              <a:ext uri="{FF2B5EF4-FFF2-40B4-BE49-F238E27FC236}">
                <a16:creationId xmlns:a16="http://schemas.microsoft.com/office/drawing/2014/main" id="{5631AFD3-0FA3-8F4B-B8BE-AB9D9C604312}"/>
              </a:ext>
            </a:extLst>
          </p:cNvPr>
          <p:cNvPicPr>
            <a:picLocks noChangeAspect="1"/>
          </p:cNvPicPr>
          <p:nvPr/>
        </p:nvPicPr>
        <p:blipFill>
          <a:blip r:embed="rId3"/>
          <a:stretch>
            <a:fillRect/>
          </a:stretch>
        </p:blipFill>
        <p:spPr>
          <a:xfrm>
            <a:off x="2971800" y="2065357"/>
            <a:ext cx="6172200" cy="4629150"/>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981200" y="2300845"/>
            <a:ext cx="2721427" cy="1905000"/>
          </a:xfrm>
          <a:prstGeom prst="wedgeRoundRectCallout">
            <a:avLst>
              <a:gd name="adj1" fmla="val 70065"/>
              <a:gd name="adj2" fmla="val -34448"/>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“Where did you glean today?</a:t>
            </a:r>
          </a:p>
        </p:txBody>
      </p:sp>
      <p:sp>
        <p:nvSpPr>
          <p:cNvPr id="8" name="Rounded Rectangular Callout 7">
            <a:extLst>
              <a:ext uri="{FF2B5EF4-FFF2-40B4-BE49-F238E27FC236}">
                <a16:creationId xmlns:a16="http://schemas.microsoft.com/office/drawing/2014/main" id="{26FA930B-1913-9349-9052-34BB8E77EAD9}"/>
              </a:ext>
            </a:extLst>
          </p:cNvPr>
          <p:cNvSpPr/>
          <p:nvPr/>
        </p:nvSpPr>
        <p:spPr>
          <a:xfrm>
            <a:off x="948872" y="5129636"/>
            <a:ext cx="4045856" cy="1524000"/>
          </a:xfrm>
          <a:prstGeom prst="wedgeRoundRectCallout">
            <a:avLst>
              <a:gd name="adj1" fmla="val -9081"/>
              <a:gd name="adj2" fmla="val -68401"/>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“Where did you work? Blessed be the man who took notice of you!”</a:t>
            </a:r>
          </a:p>
        </p:txBody>
      </p:sp>
    </p:spTree>
    <p:extLst>
      <p:ext uri="{BB962C8B-B14F-4D97-AF65-F5344CB8AC3E}">
        <p14:creationId xmlns:p14="http://schemas.microsoft.com/office/powerpoint/2010/main" val="552832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152400"/>
            <a:ext cx="8802914" cy="1723557"/>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Then Ruth told her mother-in-law about the one at whose place she had been working.</a:t>
            </a:r>
          </a:p>
        </p:txBody>
      </p:sp>
      <p:sp>
        <p:nvSpPr>
          <p:cNvPr id="4" name="TextBox 3">
            <a:extLst>
              <a:ext uri="{FF2B5EF4-FFF2-40B4-BE49-F238E27FC236}">
                <a16:creationId xmlns:a16="http://schemas.microsoft.com/office/drawing/2014/main" id="{91F047E3-497B-954E-A9BD-975242B0D328}"/>
              </a:ext>
            </a:extLst>
          </p:cNvPr>
          <p:cNvSpPr txBox="1"/>
          <p:nvPr/>
        </p:nvSpPr>
        <p:spPr>
          <a:xfrm>
            <a:off x="2971800" y="4417016"/>
            <a:ext cx="2325913" cy="523220"/>
          </a:xfrm>
          <a:prstGeom prst="rect">
            <a:avLst/>
          </a:prstGeom>
          <a:solidFill>
            <a:schemeClr val="tx1"/>
          </a:solid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Naomi asked.</a:t>
            </a:r>
          </a:p>
        </p:txBody>
      </p:sp>
      <p:pic>
        <p:nvPicPr>
          <p:cNvPr id="3" name="Picture 2">
            <a:extLst>
              <a:ext uri="{FF2B5EF4-FFF2-40B4-BE49-F238E27FC236}">
                <a16:creationId xmlns:a16="http://schemas.microsoft.com/office/drawing/2014/main" id="{678B531E-3B96-264B-8CD5-878B5868E4E4}"/>
              </a:ext>
            </a:extLst>
          </p:cNvPr>
          <p:cNvPicPr>
            <a:picLocks noChangeAspect="1"/>
          </p:cNvPicPr>
          <p:nvPr/>
        </p:nvPicPr>
        <p:blipFill>
          <a:blip r:embed="rId3"/>
          <a:stretch>
            <a:fillRect/>
          </a:stretch>
        </p:blipFill>
        <p:spPr>
          <a:xfrm>
            <a:off x="1436820" y="2138905"/>
            <a:ext cx="6292127" cy="4719095"/>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436820" y="1600200"/>
            <a:ext cx="3860893" cy="1412973"/>
          </a:xfrm>
          <a:prstGeom prst="wedgeRoundRectCallout">
            <a:avLst>
              <a:gd name="adj1" fmla="val 11522"/>
              <a:gd name="adj2" fmla="val 7650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“The name of the man I worked with today is Boaz.” She said.</a:t>
            </a:r>
          </a:p>
        </p:txBody>
      </p:sp>
      <p:sp>
        <p:nvSpPr>
          <p:cNvPr id="8" name="Rounded Rectangular Callout 7">
            <a:extLst>
              <a:ext uri="{FF2B5EF4-FFF2-40B4-BE49-F238E27FC236}">
                <a16:creationId xmlns:a16="http://schemas.microsoft.com/office/drawing/2014/main" id="{26FA930B-1913-9349-9052-34BB8E77EAD9}"/>
              </a:ext>
            </a:extLst>
          </p:cNvPr>
          <p:cNvSpPr/>
          <p:nvPr/>
        </p:nvSpPr>
        <p:spPr>
          <a:xfrm>
            <a:off x="5874563" y="4678626"/>
            <a:ext cx="3109778" cy="1524000"/>
          </a:xfrm>
          <a:prstGeom prst="wedgeRoundRectCallout">
            <a:avLst>
              <a:gd name="adj1" fmla="val -28217"/>
              <a:gd name="adj2" fmla="val -72211"/>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“The LORD bless him!”</a:t>
            </a:r>
          </a:p>
        </p:txBody>
      </p:sp>
    </p:spTree>
    <p:extLst>
      <p:ext uri="{BB962C8B-B14F-4D97-AF65-F5344CB8AC3E}">
        <p14:creationId xmlns:p14="http://schemas.microsoft.com/office/powerpoint/2010/main" val="10855348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54AE7-2201-9B4D-AC6F-0A6D5AB607D0}"/>
              </a:ext>
            </a:extLst>
          </p:cNvPr>
          <p:cNvPicPr>
            <a:picLocks noChangeAspect="1"/>
          </p:cNvPicPr>
          <p:nvPr/>
        </p:nvPicPr>
        <p:blipFill>
          <a:blip r:embed="rId2"/>
          <a:stretch>
            <a:fillRect/>
          </a:stretch>
        </p:blipFill>
        <p:spPr>
          <a:xfrm flipH="1">
            <a:off x="2913743" y="2171700"/>
            <a:ext cx="6248400" cy="4686300"/>
          </a:xfrm>
          <a:prstGeom prst="rect">
            <a:avLst/>
          </a:prstGeom>
        </p:spPr>
      </p:pic>
      <p:sp>
        <p:nvSpPr>
          <p:cNvPr id="4098" name="Rectangle 2"/>
          <p:cNvSpPr>
            <a:spLocks noGrp="1" noChangeArrowheads="1"/>
          </p:cNvSpPr>
          <p:nvPr>
            <p:ph type="subTitle" idx="1"/>
          </p:nvPr>
        </p:nvSpPr>
        <p:spPr>
          <a:xfrm>
            <a:off x="228600" y="228600"/>
            <a:ext cx="8610600" cy="6248400"/>
          </a:xfrm>
        </p:spPr>
        <p:txBody>
          <a:bodyPr>
            <a:normAutofit/>
          </a:bodyPr>
          <a:lstStyle/>
          <a:p>
            <a:pPr algn="ctr" eaLnBrk="1" hangingPunct="1">
              <a:defRPr/>
            </a:pPr>
            <a:r>
              <a:rPr lang="en-US" altLang="en-US" sz="7200" dirty="0">
                <a:latin typeface="Cambria Math" panose="02040503050406030204" pitchFamily="18" charset="0"/>
                <a:ea typeface="Cambria Math" panose="02040503050406030204" pitchFamily="18" charset="0"/>
              </a:rPr>
              <a:t>Boaz to the Rescue</a:t>
            </a:r>
          </a:p>
        </p:txBody>
      </p:sp>
    </p:spTree>
    <p:extLst>
      <p:ext uri="{BB962C8B-B14F-4D97-AF65-F5344CB8AC3E}">
        <p14:creationId xmlns:p14="http://schemas.microsoft.com/office/powerpoint/2010/main" val="25849482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152401"/>
            <a:ext cx="8802914" cy="792426"/>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Naomi said to her daughter-in-law.</a:t>
            </a:r>
          </a:p>
        </p:txBody>
      </p:sp>
      <p:pic>
        <p:nvPicPr>
          <p:cNvPr id="3" name="Picture 2">
            <a:extLst>
              <a:ext uri="{FF2B5EF4-FFF2-40B4-BE49-F238E27FC236}">
                <a16:creationId xmlns:a16="http://schemas.microsoft.com/office/drawing/2014/main" id="{678B531E-3B96-264B-8CD5-878B5868E4E4}"/>
              </a:ext>
            </a:extLst>
          </p:cNvPr>
          <p:cNvPicPr>
            <a:picLocks noChangeAspect="1"/>
          </p:cNvPicPr>
          <p:nvPr/>
        </p:nvPicPr>
        <p:blipFill rotWithShape="1">
          <a:blip r:embed="rId3"/>
          <a:srcRect r="49867"/>
          <a:stretch/>
        </p:blipFill>
        <p:spPr>
          <a:xfrm>
            <a:off x="166913" y="2080109"/>
            <a:ext cx="3124200" cy="4673814"/>
          </a:xfrm>
          <a:prstGeom prst="rect">
            <a:avLst/>
          </a:prstGeom>
        </p:spPr>
      </p:pic>
      <p:sp>
        <p:nvSpPr>
          <p:cNvPr id="9" name="TextBox 8">
            <a:extLst>
              <a:ext uri="{FF2B5EF4-FFF2-40B4-BE49-F238E27FC236}">
                <a16:creationId xmlns:a16="http://schemas.microsoft.com/office/drawing/2014/main" id="{CAB570C8-B431-A949-A84F-C9A8A463CD83}"/>
              </a:ext>
            </a:extLst>
          </p:cNvPr>
          <p:cNvSpPr txBox="1"/>
          <p:nvPr/>
        </p:nvSpPr>
        <p:spPr>
          <a:xfrm>
            <a:off x="3276600" y="4155406"/>
            <a:ext cx="2652487" cy="954107"/>
          </a:xfrm>
          <a:prstGeom prst="rect">
            <a:avLst/>
          </a:prstGeom>
          <a:solidFill>
            <a:schemeClr val="tx1"/>
          </a:solidFill>
        </p:spPr>
        <p:txBody>
          <a:bodyPr wrap="square" rtlCol="0">
            <a:spAutoFit/>
          </a:bodyPr>
          <a:lstStyle/>
          <a:p>
            <a:r>
              <a:rPr lang="en-US" sz="2800" b="1" dirty="0">
                <a:solidFill>
                  <a:schemeClr val="bg1"/>
                </a:solidFill>
                <a:latin typeface="Cambria Math" panose="02040503050406030204" pitchFamily="18" charset="0"/>
                <a:ea typeface="Cambria Math" panose="02040503050406030204" pitchFamily="18" charset="0"/>
              </a:rPr>
              <a:t>Then Ruth the Moabite said.</a:t>
            </a:r>
          </a:p>
        </p:txBody>
      </p:sp>
      <p:pic>
        <p:nvPicPr>
          <p:cNvPr id="10" name="Picture 9">
            <a:extLst>
              <a:ext uri="{FF2B5EF4-FFF2-40B4-BE49-F238E27FC236}">
                <a16:creationId xmlns:a16="http://schemas.microsoft.com/office/drawing/2014/main" id="{31385844-4B3C-2946-979D-ACF853AE3ABD}"/>
              </a:ext>
            </a:extLst>
          </p:cNvPr>
          <p:cNvPicPr>
            <a:picLocks noChangeAspect="1"/>
          </p:cNvPicPr>
          <p:nvPr/>
        </p:nvPicPr>
        <p:blipFill rotWithShape="1">
          <a:blip r:embed="rId3"/>
          <a:srcRect l="52259"/>
          <a:stretch/>
        </p:blipFill>
        <p:spPr>
          <a:xfrm>
            <a:off x="6020119" y="762000"/>
            <a:ext cx="2975108" cy="4673814"/>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308258" y="5403313"/>
            <a:ext cx="6803571" cy="1398987"/>
          </a:xfrm>
          <a:prstGeom prst="wedgeRoundRectCallout">
            <a:avLst>
              <a:gd name="adj1" fmla="val -29824"/>
              <a:gd name="adj2" fmla="val -7617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“He even said to me, ‘Stay with my workers until they finish harvesting all my grain.”</a:t>
            </a:r>
          </a:p>
        </p:txBody>
      </p:sp>
      <p:sp>
        <p:nvSpPr>
          <p:cNvPr id="8" name="Rounded Rectangular Callout 7">
            <a:extLst>
              <a:ext uri="{FF2B5EF4-FFF2-40B4-BE49-F238E27FC236}">
                <a16:creationId xmlns:a16="http://schemas.microsoft.com/office/drawing/2014/main" id="{26FA930B-1913-9349-9052-34BB8E77EAD9}"/>
              </a:ext>
            </a:extLst>
          </p:cNvPr>
          <p:cNvSpPr/>
          <p:nvPr/>
        </p:nvSpPr>
        <p:spPr>
          <a:xfrm>
            <a:off x="381000" y="819394"/>
            <a:ext cx="5867400" cy="2183911"/>
          </a:xfrm>
          <a:prstGeom prst="wedgeRoundRectCallout">
            <a:avLst>
              <a:gd name="adj1" fmla="val 59163"/>
              <a:gd name="adj2" fmla="val 14161"/>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“He has not stopped showing his kindness to the living and the dead.” She added, “That man is our close relative, he is one of our guardian-redeemers.</a:t>
            </a:r>
          </a:p>
        </p:txBody>
      </p:sp>
    </p:spTree>
    <p:extLst>
      <p:ext uri="{BB962C8B-B14F-4D97-AF65-F5344CB8AC3E}">
        <p14:creationId xmlns:p14="http://schemas.microsoft.com/office/powerpoint/2010/main" val="20337346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152401"/>
            <a:ext cx="8802914" cy="792426"/>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Naomi said to her </a:t>
            </a:r>
          </a:p>
          <a:p>
            <a:pPr eaLnBrk="1" hangingPunct="1"/>
            <a:r>
              <a:rPr lang="en-US" altLang="en-US" sz="3600" b="1" dirty="0">
                <a:solidFill>
                  <a:schemeClr val="tx1"/>
                </a:solidFill>
                <a:latin typeface="Cambria Math" panose="02040503050406030204" pitchFamily="18" charset="0"/>
                <a:ea typeface="Cambria Math" panose="02040503050406030204" pitchFamily="18" charset="0"/>
              </a:rPr>
              <a:t>daughter-in-law. </a:t>
            </a:r>
          </a:p>
        </p:txBody>
      </p:sp>
      <p:pic>
        <p:nvPicPr>
          <p:cNvPr id="3" name="Picture 2">
            <a:extLst>
              <a:ext uri="{FF2B5EF4-FFF2-40B4-BE49-F238E27FC236}">
                <a16:creationId xmlns:a16="http://schemas.microsoft.com/office/drawing/2014/main" id="{678B531E-3B96-264B-8CD5-878B5868E4E4}"/>
              </a:ext>
            </a:extLst>
          </p:cNvPr>
          <p:cNvPicPr>
            <a:picLocks noChangeAspect="1"/>
          </p:cNvPicPr>
          <p:nvPr/>
        </p:nvPicPr>
        <p:blipFill rotWithShape="1">
          <a:blip r:embed="rId3"/>
          <a:srcRect r="49867"/>
          <a:stretch/>
        </p:blipFill>
        <p:spPr>
          <a:xfrm>
            <a:off x="166913" y="2080109"/>
            <a:ext cx="3124200" cy="4673814"/>
          </a:xfrm>
          <a:prstGeom prst="rect">
            <a:avLst/>
          </a:prstGeom>
        </p:spPr>
      </p:pic>
      <p:pic>
        <p:nvPicPr>
          <p:cNvPr id="10" name="Picture 9">
            <a:extLst>
              <a:ext uri="{FF2B5EF4-FFF2-40B4-BE49-F238E27FC236}">
                <a16:creationId xmlns:a16="http://schemas.microsoft.com/office/drawing/2014/main" id="{31385844-4B3C-2946-979D-ACF853AE3ABD}"/>
              </a:ext>
            </a:extLst>
          </p:cNvPr>
          <p:cNvPicPr>
            <a:picLocks noChangeAspect="1"/>
          </p:cNvPicPr>
          <p:nvPr/>
        </p:nvPicPr>
        <p:blipFill rotWithShape="1">
          <a:blip r:embed="rId3"/>
          <a:srcRect l="52259"/>
          <a:stretch/>
        </p:blipFill>
        <p:spPr>
          <a:xfrm>
            <a:off x="6020119" y="39602"/>
            <a:ext cx="2975108" cy="4673814"/>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2191656" y="4928020"/>
            <a:ext cx="6803571" cy="1773100"/>
          </a:xfrm>
          <a:prstGeom prst="wedgeRoundRectCallout">
            <a:avLst>
              <a:gd name="adj1" fmla="val 27563"/>
              <a:gd name="adj2" fmla="val -71765"/>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Math" panose="02040503050406030204" pitchFamily="18" charset="0"/>
                <a:ea typeface="Cambria Math" panose="02040503050406030204" pitchFamily="18" charset="0"/>
              </a:rPr>
              <a:t>“It will be good for you, my daughter, to go with the women who work for him, because in someone else’s field you might be harmed.”</a:t>
            </a:r>
          </a:p>
        </p:txBody>
      </p:sp>
    </p:spTree>
    <p:extLst>
      <p:ext uri="{BB962C8B-B14F-4D97-AF65-F5344CB8AC3E}">
        <p14:creationId xmlns:p14="http://schemas.microsoft.com/office/powerpoint/2010/main" val="6282323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181427" y="152400"/>
            <a:ext cx="8802914" cy="4190999"/>
          </a:xfrm>
        </p:spPr>
        <p:txBody>
          <a:bodyPr>
            <a:noAutofit/>
          </a:bodyPr>
          <a:lstStyle/>
          <a:p>
            <a:pPr eaLnBrk="1" hangingPunct="1"/>
            <a:r>
              <a:rPr lang="en-US" altLang="en-US" sz="3600" b="1" dirty="0">
                <a:solidFill>
                  <a:schemeClr val="tx1"/>
                </a:solidFill>
                <a:latin typeface="Cambria Math" panose="02040503050406030204" pitchFamily="18" charset="0"/>
                <a:ea typeface="Cambria Math" panose="02040503050406030204" pitchFamily="18" charset="0"/>
              </a:rPr>
              <a:t>So Ruth stayed close to the women of Boaz to glean until the barley and wheat harvests were finished. And she lived with her mother-in-law.</a:t>
            </a:r>
          </a:p>
        </p:txBody>
      </p:sp>
      <p:pic>
        <p:nvPicPr>
          <p:cNvPr id="2" name="Picture 1">
            <a:extLst>
              <a:ext uri="{FF2B5EF4-FFF2-40B4-BE49-F238E27FC236}">
                <a16:creationId xmlns:a16="http://schemas.microsoft.com/office/drawing/2014/main" id="{5E23FD42-4E74-094F-9BC6-8C063CF24C6B}"/>
              </a:ext>
            </a:extLst>
          </p:cNvPr>
          <p:cNvPicPr>
            <a:picLocks noChangeAspect="1"/>
          </p:cNvPicPr>
          <p:nvPr/>
        </p:nvPicPr>
        <p:blipFill>
          <a:blip r:embed="rId3"/>
          <a:stretch>
            <a:fillRect/>
          </a:stretch>
        </p:blipFill>
        <p:spPr>
          <a:xfrm>
            <a:off x="3251200" y="2438400"/>
            <a:ext cx="5892800" cy="4419600"/>
          </a:xfrm>
          <a:prstGeom prst="rect">
            <a:avLst/>
          </a:prstGeom>
        </p:spPr>
      </p:pic>
    </p:spTree>
    <p:extLst>
      <p:ext uri="{BB962C8B-B14F-4D97-AF65-F5344CB8AC3E}">
        <p14:creationId xmlns:p14="http://schemas.microsoft.com/office/powerpoint/2010/main" val="31660370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rot="20884745">
            <a:off x="570648" y="1737093"/>
            <a:ext cx="8686800" cy="2743200"/>
          </a:xfrm>
        </p:spPr>
        <p:txBody>
          <a:bodyPr>
            <a:normAutofit/>
          </a:bodyPr>
          <a:lstStyle/>
          <a:p>
            <a:pPr algn="ctr" eaLnBrk="1" hangingPunct="1">
              <a:buFont typeface="Wingdings" panose="05000000000000000000" pitchFamily="2" charset="2"/>
              <a:buNone/>
              <a:defRPr/>
            </a:pPr>
            <a:r>
              <a:rPr lang="en-US" altLang="en-US" sz="5400" b="1" dirty="0">
                <a:solidFill>
                  <a:srgbClr val="00B050"/>
                </a:solidFill>
                <a:latin typeface="Cambria Math" panose="02040503050406030204" pitchFamily="18" charset="0"/>
                <a:ea typeface="Cambria Math" panose="02040503050406030204" pitchFamily="18" charset="0"/>
              </a:rPr>
              <a:t>“Share with the Lord’s people who are in need.  Practice hospitality.”</a:t>
            </a:r>
            <a:endParaRPr lang="en-US" altLang="en-US" sz="5400" dirty="0">
              <a:solidFill>
                <a:srgbClr val="00B050"/>
              </a:solidFill>
              <a:latin typeface="Cambria Math" panose="02040503050406030204" pitchFamily="18" charset="0"/>
              <a:ea typeface="Cambria Math" panose="02040503050406030204" pitchFamily="18" charset="0"/>
            </a:endParaRPr>
          </a:p>
        </p:txBody>
      </p:sp>
      <p:sp>
        <p:nvSpPr>
          <p:cNvPr id="20485" name="Text Box 5"/>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latin typeface="Arial" panose="020B0604020202020204" pitchFamily="34" charset="0"/>
              </a:rPr>
              <a:t>#6</a:t>
            </a:r>
          </a:p>
        </p:txBody>
      </p:sp>
      <p:sp>
        <p:nvSpPr>
          <p:cNvPr id="173062" name="Rectangle 3"/>
          <p:cNvSpPr>
            <a:spLocks noChangeArrowheads="1"/>
          </p:cNvSpPr>
          <p:nvPr/>
        </p:nvSpPr>
        <p:spPr bwMode="auto">
          <a:xfrm>
            <a:off x="1600200" y="4715669"/>
            <a:ext cx="8915400" cy="1447800"/>
          </a:xfrm>
          <a:prstGeom prst="rect">
            <a:avLst/>
          </a:prstGeom>
          <a:noFill/>
          <a:ln>
            <a:noFill/>
          </a:ln>
          <a:effec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4800" b="1" dirty="0">
                <a:solidFill>
                  <a:schemeClr val="accent1"/>
                </a:solidFill>
              </a:rPr>
              <a:t>Romans 12:13</a:t>
            </a:r>
          </a:p>
        </p:txBody>
      </p:sp>
      <p:sp>
        <p:nvSpPr>
          <p:cNvPr id="2" name="Rectangle 1">
            <a:extLst>
              <a:ext uri="{FF2B5EF4-FFF2-40B4-BE49-F238E27FC236}">
                <a16:creationId xmlns:a16="http://schemas.microsoft.com/office/drawing/2014/main" id="{573E28AF-BE04-734A-B315-29F9437456C4}"/>
              </a:ext>
            </a:extLst>
          </p:cNvPr>
          <p:cNvSpPr/>
          <p:nvPr/>
        </p:nvSpPr>
        <p:spPr>
          <a:xfrm rot="20814219">
            <a:off x="647241" y="801417"/>
            <a:ext cx="514948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latin typeface="Cooper Black" panose="0208090404030B020404" pitchFamily="18" charset="77"/>
                <a:ea typeface="Cambria Math" panose="02040503050406030204" pitchFamily="18" charset="0"/>
              </a:rPr>
              <a:t>Memory Verse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1000"/>
                                        <p:tgtEl>
                                          <p:spTgt spid="173059">
                                            <p:txEl>
                                              <p:pRg st="0" end="0"/>
                                            </p:txEl>
                                          </p:spTgt>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73062"/>
                                        </p:tgtEl>
                                        <p:attrNameLst>
                                          <p:attrName>style.visibility</p:attrName>
                                        </p:attrNameLst>
                                      </p:cBhvr>
                                      <p:to>
                                        <p:strVal val="visible"/>
                                      </p:to>
                                    </p:set>
                                    <p:animEffect transition="in" filter="checkerboard(across)">
                                      <p:cBhvr>
                                        <p:cTn id="11" dur="10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304800" y="152400"/>
            <a:ext cx="8610600" cy="6248400"/>
          </a:xfrm>
        </p:spPr>
        <p:txBody>
          <a:bodyPr/>
          <a:lstStyle/>
          <a:p>
            <a:pPr algn="ctr" eaLnBrk="1" hangingPunct="1">
              <a:defRPr/>
            </a:pPr>
            <a:r>
              <a:rPr lang="en-US" altLang="en-US" sz="8800" b="1" dirty="0">
                <a:latin typeface="Cambria Math" panose="02040503050406030204" pitchFamily="18" charset="0"/>
                <a:ea typeface="Cambria Math" panose="02040503050406030204" pitchFamily="18" charset="0"/>
              </a:rPr>
              <a:t>The Truth</a:t>
            </a:r>
            <a:endParaRPr lang="en-US" altLang="en-US" sz="4800" dirty="0"/>
          </a:p>
          <a:p>
            <a:pPr algn="ctr" eaLnBrk="1" hangingPunct="1">
              <a:defRPr/>
            </a:pPr>
            <a:r>
              <a:rPr lang="en-US" altLang="en-US" sz="5400" b="1" dirty="0">
                <a:solidFill>
                  <a:schemeClr val="accent3"/>
                </a:solidFill>
                <a:latin typeface="Cambria Math" panose="02040503050406030204" pitchFamily="18" charset="0"/>
                <a:ea typeface="Cambria Math" panose="02040503050406030204" pitchFamily="18" charset="0"/>
              </a:rPr>
              <a:t>God provides for those in need through the obedience of His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304800" y="152400"/>
            <a:ext cx="8610600" cy="2819400"/>
          </a:xfrm>
        </p:spPr>
        <p:txBody>
          <a:bodyPr>
            <a:noAutofit/>
          </a:bodyPr>
          <a:lstStyle/>
          <a:p>
            <a:pPr eaLnBrk="1" hangingPunct="1"/>
            <a:r>
              <a:rPr lang="en-US" altLang="en-US" sz="4000" b="1" dirty="0">
                <a:latin typeface="Cambria Math" panose="02040503050406030204" pitchFamily="18" charset="0"/>
                <a:ea typeface="Cambria Math" panose="02040503050406030204" pitchFamily="18" charset="0"/>
              </a:rPr>
              <a:t>Now Naomi had a relative on her husband’s side, a man of standing from the clan of Elimelech, whose name was Boaz</a:t>
            </a:r>
          </a:p>
        </p:txBody>
      </p:sp>
      <p:pic>
        <p:nvPicPr>
          <p:cNvPr id="4" name="Picture 3">
            <a:extLst>
              <a:ext uri="{FF2B5EF4-FFF2-40B4-BE49-F238E27FC236}">
                <a16:creationId xmlns:a16="http://schemas.microsoft.com/office/drawing/2014/main" id="{B5D9AFBA-6F36-814E-9CDE-7A3477FB59EE}"/>
              </a:ext>
            </a:extLst>
          </p:cNvPr>
          <p:cNvPicPr>
            <a:picLocks noChangeAspect="1"/>
          </p:cNvPicPr>
          <p:nvPr/>
        </p:nvPicPr>
        <p:blipFill>
          <a:blip r:embed="rId2"/>
          <a:stretch>
            <a:fillRect/>
          </a:stretch>
        </p:blipFill>
        <p:spPr>
          <a:xfrm flipH="1">
            <a:off x="3733799" y="2786742"/>
            <a:ext cx="5428343" cy="4071257"/>
          </a:xfrm>
          <a:prstGeom prst="rect">
            <a:avLst/>
          </a:prstGeom>
        </p:spPr>
      </p:pic>
      <p:sp>
        <p:nvSpPr>
          <p:cNvPr id="2" name="Rectangle 1">
            <a:extLst>
              <a:ext uri="{FF2B5EF4-FFF2-40B4-BE49-F238E27FC236}">
                <a16:creationId xmlns:a16="http://schemas.microsoft.com/office/drawing/2014/main" id="{A1E0C5C3-F4DE-204C-9713-69F3BDFE1AE0}"/>
              </a:ext>
            </a:extLst>
          </p:cNvPr>
          <p:cNvSpPr/>
          <p:nvPr/>
        </p:nvSpPr>
        <p:spPr>
          <a:xfrm rot="20602725">
            <a:off x="997625" y="3316496"/>
            <a:ext cx="2544981"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Cambria Math" panose="02040503050406030204" pitchFamily="18" charset="0"/>
                <a:ea typeface="Cambria Math" panose="02040503050406030204" pitchFamily="18" charset="0"/>
              </a:rPr>
              <a:t>Rich</a:t>
            </a:r>
            <a:endParaRPr lang="en-US" sz="5400" b="1" cap="none" spc="0" dirty="0">
              <a:ln/>
              <a:solidFill>
                <a:schemeClr val="accent4"/>
              </a:solidFill>
              <a:effectLst/>
              <a:latin typeface="Cambria Math" panose="02040503050406030204" pitchFamily="18" charset="0"/>
              <a:ea typeface="Cambria Math" panose="02040503050406030204" pitchFamily="18" charset="0"/>
            </a:endParaRPr>
          </a:p>
        </p:txBody>
      </p:sp>
      <p:sp>
        <p:nvSpPr>
          <p:cNvPr id="6" name="Rectangle 5">
            <a:extLst>
              <a:ext uri="{FF2B5EF4-FFF2-40B4-BE49-F238E27FC236}">
                <a16:creationId xmlns:a16="http://schemas.microsoft.com/office/drawing/2014/main" id="{FD7C6533-380E-794F-B79E-6F2D9B6EF1EB}"/>
              </a:ext>
            </a:extLst>
          </p:cNvPr>
          <p:cNvSpPr/>
          <p:nvPr/>
        </p:nvSpPr>
        <p:spPr>
          <a:xfrm rot="20805251">
            <a:off x="1227392" y="5372659"/>
            <a:ext cx="501281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bg2">
                    <a:lumMod val="10000"/>
                  </a:schemeClr>
                </a:solidFill>
                <a:latin typeface="Cambria Math" panose="02040503050406030204" pitchFamily="18" charset="0"/>
                <a:ea typeface="Cambria Math" panose="02040503050406030204" pitchFamily="18" charset="0"/>
              </a:rPr>
              <a:t>Man of standing</a:t>
            </a:r>
            <a:endParaRPr lang="en-US" sz="5400" b="1" cap="none" spc="0" dirty="0">
              <a:ln/>
              <a:solidFill>
                <a:schemeClr val="bg2">
                  <a:lumMod val="10000"/>
                </a:schemeClr>
              </a:solidFill>
              <a:effectLst/>
              <a:latin typeface="Cambria Math" panose="02040503050406030204" pitchFamily="18" charset="0"/>
              <a:ea typeface="Cambria Math" panose="02040503050406030204" pitchFamily="18" charset="0"/>
            </a:endParaRPr>
          </a:p>
        </p:txBody>
      </p:sp>
      <p:sp>
        <p:nvSpPr>
          <p:cNvPr id="7" name="Rectangle 6">
            <a:extLst>
              <a:ext uri="{FF2B5EF4-FFF2-40B4-BE49-F238E27FC236}">
                <a16:creationId xmlns:a16="http://schemas.microsoft.com/office/drawing/2014/main" id="{2229B1CD-A343-474C-A02B-95A227131ED2}"/>
              </a:ext>
            </a:extLst>
          </p:cNvPr>
          <p:cNvSpPr/>
          <p:nvPr/>
        </p:nvSpPr>
        <p:spPr>
          <a:xfrm rot="20602725">
            <a:off x="930968" y="3933485"/>
            <a:ext cx="4312078"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2"/>
                </a:solidFill>
                <a:latin typeface="Cambria Math" panose="02040503050406030204" pitchFamily="18" charset="0"/>
                <a:ea typeface="Cambria Math" panose="02040503050406030204" pitchFamily="18" charset="0"/>
              </a:rPr>
              <a:t>Relative of Elimelech</a:t>
            </a:r>
            <a:endParaRPr lang="en-US" sz="5400" b="1" cap="none" spc="0" dirty="0">
              <a:ln/>
              <a:solidFill>
                <a:schemeClr val="accent2"/>
              </a:solidFill>
              <a:effectLst/>
              <a:latin typeface="Cambria Math" panose="02040503050406030204" pitchFamily="18" charset="0"/>
              <a:ea typeface="Cambria Math" panose="020405030504060302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304800" y="152400"/>
            <a:ext cx="8610600" cy="1676400"/>
          </a:xfrm>
        </p:spPr>
        <p:txBody>
          <a:bodyPr>
            <a:noAutofit/>
          </a:bodyPr>
          <a:lstStyle/>
          <a:p>
            <a:pPr eaLnBrk="1" hangingPunct="1"/>
            <a:r>
              <a:rPr lang="en-US" altLang="en-US" sz="4000" b="1" dirty="0">
                <a:latin typeface="Cambria Math" panose="02040503050406030204" pitchFamily="18" charset="0"/>
                <a:ea typeface="Cambria Math" panose="02040503050406030204" pitchFamily="18" charset="0"/>
              </a:rPr>
              <a:t>And Ruth the Moabite said to Naomi,</a:t>
            </a:r>
          </a:p>
        </p:txBody>
      </p:sp>
      <p:pic>
        <p:nvPicPr>
          <p:cNvPr id="3" name="Picture 2">
            <a:extLst>
              <a:ext uri="{FF2B5EF4-FFF2-40B4-BE49-F238E27FC236}">
                <a16:creationId xmlns:a16="http://schemas.microsoft.com/office/drawing/2014/main" id="{B41D653B-C1BB-F745-90F7-30BD672EA28C}"/>
              </a:ext>
            </a:extLst>
          </p:cNvPr>
          <p:cNvPicPr>
            <a:picLocks noChangeAspect="1"/>
          </p:cNvPicPr>
          <p:nvPr/>
        </p:nvPicPr>
        <p:blipFill>
          <a:blip r:embed="rId2"/>
          <a:stretch>
            <a:fillRect/>
          </a:stretch>
        </p:blipFill>
        <p:spPr>
          <a:xfrm>
            <a:off x="1676400" y="2171700"/>
            <a:ext cx="6248400" cy="4686300"/>
          </a:xfrm>
          <a:prstGeom prst="rect">
            <a:avLst/>
          </a:prstGeom>
        </p:spPr>
      </p:pic>
      <p:sp>
        <p:nvSpPr>
          <p:cNvPr id="5" name="Rounded Rectangular Callout 4">
            <a:extLst>
              <a:ext uri="{FF2B5EF4-FFF2-40B4-BE49-F238E27FC236}">
                <a16:creationId xmlns:a16="http://schemas.microsoft.com/office/drawing/2014/main" id="{A8A79C12-FB49-A040-9EF0-7C8AEB2D3373}"/>
              </a:ext>
            </a:extLst>
          </p:cNvPr>
          <p:cNvSpPr/>
          <p:nvPr/>
        </p:nvSpPr>
        <p:spPr>
          <a:xfrm>
            <a:off x="2895600" y="990600"/>
            <a:ext cx="6019800" cy="1295400"/>
          </a:xfrm>
          <a:prstGeom prst="wedgeRoundRectCallout">
            <a:avLst>
              <a:gd name="adj1" fmla="val -5627"/>
              <a:gd name="adj2" fmla="val 88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Math" panose="02040503050406030204" pitchFamily="18" charset="0"/>
                <a:ea typeface="Cambria Math" panose="02040503050406030204" pitchFamily="18" charset="0"/>
              </a:rPr>
              <a:t>“Let me go to the fields and pick up the leftover grain behind anyone in whose eyes I find favor.”</a:t>
            </a:r>
          </a:p>
        </p:txBody>
      </p:sp>
      <p:sp>
        <p:nvSpPr>
          <p:cNvPr id="9" name="Rounded Rectangular Callout 8">
            <a:extLst>
              <a:ext uri="{FF2B5EF4-FFF2-40B4-BE49-F238E27FC236}">
                <a16:creationId xmlns:a16="http://schemas.microsoft.com/office/drawing/2014/main" id="{CAB42E0E-4869-8B43-A0FB-099099CB121F}"/>
              </a:ext>
            </a:extLst>
          </p:cNvPr>
          <p:cNvSpPr/>
          <p:nvPr/>
        </p:nvSpPr>
        <p:spPr>
          <a:xfrm>
            <a:off x="3390900" y="5257800"/>
            <a:ext cx="2819400" cy="1316264"/>
          </a:xfrm>
          <a:prstGeom prst="wedgeRoundRectCallout">
            <a:avLst>
              <a:gd name="adj1" fmla="val -26316"/>
              <a:gd name="adj2" fmla="val -85412"/>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Math" panose="02040503050406030204" pitchFamily="18" charset="0"/>
                <a:ea typeface="Cambria Math" panose="02040503050406030204" pitchFamily="18" charset="0"/>
              </a:rPr>
              <a:t>“Go ahead, my daughter.”</a:t>
            </a:r>
          </a:p>
        </p:txBody>
      </p:sp>
      <p:sp>
        <p:nvSpPr>
          <p:cNvPr id="8" name="TextBox 7">
            <a:extLst>
              <a:ext uri="{FF2B5EF4-FFF2-40B4-BE49-F238E27FC236}">
                <a16:creationId xmlns:a16="http://schemas.microsoft.com/office/drawing/2014/main" id="{0601FE46-31AA-8647-BC7C-7B5364C421CF}"/>
              </a:ext>
            </a:extLst>
          </p:cNvPr>
          <p:cNvSpPr txBox="1"/>
          <p:nvPr/>
        </p:nvSpPr>
        <p:spPr>
          <a:xfrm>
            <a:off x="3886200" y="3124200"/>
            <a:ext cx="1828800" cy="830997"/>
          </a:xfrm>
          <a:prstGeom prst="rect">
            <a:avLst/>
          </a:prstGeom>
          <a:noFill/>
        </p:spPr>
        <p:txBody>
          <a:bodyPr wrap="square" rtlCol="0">
            <a:spAutoFit/>
          </a:bodyPr>
          <a:lstStyle/>
          <a:p>
            <a:pPr algn="ctr"/>
            <a:r>
              <a:rPr lang="en-US" sz="2400" b="1" dirty="0">
                <a:latin typeface="Cambria Math" panose="02040503050406030204" pitchFamily="18" charset="0"/>
                <a:ea typeface="Cambria Math" panose="02040503050406030204" pitchFamily="18" charset="0"/>
              </a:rPr>
              <a:t>Naomi said to her,</a:t>
            </a:r>
          </a:p>
        </p:txBody>
      </p:sp>
    </p:spTree>
    <p:extLst>
      <p:ext uri="{BB962C8B-B14F-4D97-AF65-F5344CB8AC3E}">
        <p14:creationId xmlns:p14="http://schemas.microsoft.com/office/powerpoint/2010/main" val="26572083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FD086-9FC7-484E-BC31-7A4968D78F24}"/>
              </a:ext>
            </a:extLst>
          </p:cNvPr>
          <p:cNvPicPr>
            <a:picLocks noChangeAspect="1"/>
          </p:cNvPicPr>
          <p:nvPr/>
        </p:nvPicPr>
        <p:blipFill>
          <a:blip r:embed="rId2"/>
          <a:stretch>
            <a:fillRect/>
          </a:stretch>
        </p:blipFill>
        <p:spPr>
          <a:xfrm>
            <a:off x="3048000" y="457200"/>
            <a:ext cx="6096000" cy="4572000"/>
          </a:xfrm>
          <a:prstGeom prst="rect">
            <a:avLst/>
          </a:prstGeom>
        </p:spPr>
      </p:pic>
      <p:sp>
        <p:nvSpPr>
          <p:cNvPr id="23554" name="Rectangle 4"/>
          <p:cNvSpPr>
            <a:spLocks noGrp="1" noChangeArrowheads="1"/>
          </p:cNvSpPr>
          <p:nvPr>
            <p:ph type="subTitle" idx="1"/>
          </p:nvPr>
        </p:nvSpPr>
        <p:spPr>
          <a:xfrm>
            <a:off x="264886" y="304800"/>
            <a:ext cx="2743200" cy="3657600"/>
          </a:xfrm>
        </p:spPr>
        <p:txBody>
          <a:bodyPr>
            <a:noAutofit/>
          </a:bodyPr>
          <a:lstStyle/>
          <a:p>
            <a:pPr algn="ctr" eaLnBrk="1" hangingPunct="1"/>
            <a:r>
              <a:rPr lang="en-US" altLang="en-US" sz="3600" b="1" dirty="0">
                <a:latin typeface="Cambria Math" panose="02040503050406030204" pitchFamily="18" charset="0"/>
                <a:ea typeface="Cambria Math" panose="02040503050406030204" pitchFamily="18" charset="0"/>
              </a:rPr>
              <a:t>So she went out, entered a field and began to glean behind the harvesters. </a:t>
            </a:r>
          </a:p>
        </p:txBody>
      </p:sp>
      <p:sp>
        <p:nvSpPr>
          <p:cNvPr id="6" name="Rectangle 4">
            <a:extLst>
              <a:ext uri="{FF2B5EF4-FFF2-40B4-BE49-F238E27FC236}">
                <a16:creationId xmlns:a16="http://schemas.microsoft.com/office/drawing/2014/main" id="{3A801BA3-65A3-0147-B2EE-6A89056918E7}"/>
              </a:ext>
            </a:extLst>
          </p:cNvPr>
          <p:cNvSpPr txBox="1">
            <a:spLocks noChangeArrowheads="1"/>
          </p:cNvSpPr>
          <p:nvPr/>
        </p:nvSpPr>
        <p:spPr>
          <a:xfrm>
            <a:off x="228600" y="5207000"/>
            <a:ext cx="8839200" cy="1651000"/>
          </a:xfrm>
          <a:prstGeom prst="rect">
            <a:avLst/>
          </a:prstGeom>
          <a:solidFill>
            <a:schemeClr val="tx1"/>
          </a:solidFill>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fontAlgn="auto"/>
            <a:r>
              <a:rPr lang="en-US" altLang="en-US" sz="3200" b="1" dirty="0">
                <a:solidFill>
                  <a:schemeClr val="bg1"/>
                </a:solidFill>
                <a:latin typeface="Cambria Math" panose="02040503050406030204" pitchFamily="18" charset="0"/>
                <a:ea typeface="Cambria Math" panose="02040503050406030204" pitchFamily="18" charset="0"/>
              </a:rPr>
              <a:t>As it turned out, she was working in a field belonging to Boaz, who was from the clan of Elimelek. </a:t>
            </a:r>
          </a:p>
        </p:txBody>
      </p:sp>
    </p:spTree>
    <p:extLst>
      <p:ext uri="{BB962C8B-B14F-4D97-AF65-F5344CB8AC3E}">
        <p14:creationId xmlns:p14="http://schemas.microsoft.com/office/powerpoint/2010/main" val="32638946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0"/>
            <a:ext cx="8802914" cy="1600200"/>
          </a:xfrm>
        </p:spPr>
        <p:txBody>
          <a:bodyPr>
            <a:noAutofit/>
          </a:bodyPr>
          <a:lstStyle/>
          <a:p>
            <a:pPr algn="ctr" eaLnBrk="1" hangingPunct="1"/>
            <a:r>
              <a:rPr lang="en-US" altLang="en-US" sz="4000" b="1" dirty="0">
                <a:latin typeface="Cambria Math" panose="02040503050406030204" pitchFamily="18" charset="0"/>
                <a:ea typeface="Cambria Math" panose="02040503050406030204" pitchFamily="18" charset="0"/>
              </a:rPr>
              <a:t>Just then Boaz arrived from Bethlehem and greeted the harvesters,</a:t>
            </a:r>
          </a:p>
        </p:txBody>
      </p:sp>
      <p:pic>
        <p:nvPicPr>
          <p:cNvPr id="3" name="Picture 2">
            <a:extLst>
              <a:ext uri="{FF2B5EF4-FFF2-40B4-BE49-F238E27FC236}">
                <a16:creationId xmlns:a16="http://schemas.microsoft.com/office/drawing/2014/main" id="{11419ADB-D5E8-6E43-AF33-8E9E47B66E7A}"/>
              </a:ext>
            </a:extLst>
          </p:cNvPr>
          <p:cNvPicPr>
            <a:picLocks noChangeAspect="1"/>
          </p:cNvPicPr>
          <p:nvPr/>
        </p:nvPicPr>
        <p:blipFill>
          <a:blip r:embed="rId2"/>
          <a:stretch>
            <a:fillRect/>
          </a:stretch>
        </p:blipFill>
        <p:spPr>
          <a:xfrm>
            <a:off x="10885" y="1396093"/>
            <a:ext cx="7282543" cy="5461907"/>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2743200" y="3604985"/>
            <a:ext cx="2819400" cy="1500415"/>
          </a:xfrm>
          <a:prstGeom prst="wedgeRoundRectCallout">
            <a:avLst>
              <a:gd name="adj1" fmla="val -25286"/>
              <a:gd name="adj2" fmla="val -11144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“The LORD be with you!”</a:t>
            </a:r>
          </a:p>
        </p:txBody>
      </p:sp>
      <p:sp>
        <p:nvSpPr>
          <p:cNvPr id="8" name="Rounded Rectangular Callout 7">
            <a:extLst>
              <a:ext uri="{FF2B5EF4-FFF2-40B4-BE49-F238E27FC236}">
                <a16:creationId xmlns:a16="http://schemas.microsoft.com/office/drawing/2014/main" id="{03BD7561-5AC4-544C-BF1C-3318218F20B2}"/>
              </a:ext>
            </a:extLst>
          </p:cNvPr>
          <p:cNvSpPr/>
          <p:nvPr/>
        </p:nvSpPr>
        <p:spPr>
          <a:xfrm>
            <a:off x="5713185" y="5105400"/>
            <a:ext cx="3318329" cy="1500415"/>
          </a:xfrm>
          <a:prstGeom prst="wedgeRoundRectCallout">
            <a:avLst>
              <a:gd name="adj1" fmla="val -56447"/>
              <a:gd name="adj2" fmla="val -2341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“The LORD bless you!” they answered.</a:t>
            </a:r>
          </a:p>
        </p:txBody>
      </p:sp>
    </p:spTree>
    <p:extLst>
      <p:ext uri="{BB962C8B-B14F-4D97-AF65-F5344CB8AC3E}">
        <p14:creationId xmlns:p14="http://schemas.microsoft.com/office/powerpoint/2010/main" val="1699155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228600" y="39461"/>
            <a:ext cx="8802914" cy="1104447"/>
          </a:xfrm>
        </p:spPr>
        <p:txBody>
          <a:bodyPr>
            <a:noAutofit/>
          </a:bodyPr>
          <a:lstStyle/>
          <a:p>
            <a:pPr algn="ctr" eaLnBrk="1" hangingPunct="1"/>
            <a:r>
              <a:rPr lang="en-US" altLang="en-US" sz="4000" b="1" dirty="0">
                <a:latin typeface="Cambria Math" panose="02040503050406030204" pitchFamily="18" charset="0"/>
                <a:ea typeface="Cambria Math" panose="02040503050406030204" pitchFamily="18" charset="0"/>
              </a:rPr>
              <a:t>Boaz asked the overseer of his harvesters, </a:t>
            </a:r>
          </a:p>
        </p:txBody>
      </p:sp>
      <p:pic>
        <p:nvPicPr>
          <p:cNvPr id="2" name="Picture 1">
            <a:extLst>
              <a:ext uri="{FF2B5EF4-FFF2-40B4-BE49-F238E27FC236}">
                <a16:creationId xmlns:a16="http://schemas.microsoft.com/office/drawing/2014/main" id="{B24F8A4F-C70E-B144-BBF1-CDD9EF7D01A4}"/>
              </a:ext>
            </a:extLst>
          </p:cNvPr>
          <p:cNvPicPr>
            <a:picLocks noChangeAspect="1"/>
          </p:cNvPicPr>
          <p:nvPr/>
        </p:nvPicPr>
        <p:blipFill>
          <a:blip r:embed="rId2"/>
          <a:stretch>
            <a:fillRect/>
          </a:stretch>
        </p:blipFill>
        <p:spPr>
          <a:xfrm flipH="1">
            <a:off x="2590800" y="1448708"/>
            <a:ext cx="6553200" cy="4914900"/>
          </a:xfrm>
          <a:prstGeom prst="rect">
            <a:avLst/>
          </a:prstGeom>
        </p:spPr>
      </p:pic>
      <p:sp>
        <p:nvSpPr>
          <p:cNvPr id="7" name="Rounded Rectangular Callout 6">
            <a:extLst>
              <a:ext uri="{FF2B5EF4-FFF2-40B4-BE49-F238E27FC236}">
                <a16:creationId xmlns:a16="http://schemas.microsoft.com/office/drawing/2014/main" id="{339994BC-1A2C-6F4E-929C-C00A365A32A7}"/>
              </a:ext>
            </a:extLst>
          </p:cNvPr>
          <p:cNvSpPr/>
          <p:nvPr/>
        </p:nvSpPr>
        <p:spPr>
          <a:xfrm>
            <a:off x="192315" y="1600200"/>
            <a:ext cx="2398486" cy="3047545"/>
          </a:xfrm>
          <a:prstGeom prst="wedgeRoundRectCallout">
            <a:avLst>
              <a:gd name="adj1" fmla="val 69140"/>
              <a:gd name="adj2" fmla="val -2476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“Who does that young woman belong to?”</a:t>
            </a:r>
          </a:p>
        </p:txBody>
      </p:sp>
      <p:sp>
        <p:nvSpPr>
          <p:cNvPr id="8" name="Rounded Rectangular Callout 7">
            <a:extLst>
              <a:ext uri="{FF2B5EF4-FFF2-40B4-BE49-F238E27FC236}">
                <a16:creationId xmlns:a16="http://schemas.microsoft.com/office/drawing/2014/main" id="{03BD7561-5AC4-544C-BF1C-3318218F20B2}"/>
              </a:ext>
            </a:extLst>
          </p:cNvPr>
          <p:cNvSpPr/>
          <p:nvPr/>
        </p:nvSpPr>
        <p:spPr>
          <a:xfrm>
            <a:off x="-18144" y="4952545"/>
            <a:ext cx="6037943" cy="1867355"/>
          </a:xfrm>
          <a:prstGeom prst="wedgeRoundRectCallout">
            <a:avLst>
              <a:gd name="adj1" fmla="val 16934"/>
              <a:gd name="adj2" fmla="val -66393"/>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mbria Math" panose="02040503050406030204" pitchFamily="18" charset="0"/>
                <a:ea typeface="Cambria Math" panose="02040503050406030204" pitchFamily="18" charset="0"/>
              </a:rPr>
              <a:t>“She is the Moabite who came back from Moab with Naomi. She said, ‘Please let me glean and gather among the sheaves behind the harvesters.’ She came into the field and has remained here from morning till now, except for a short rest in the shelter.”</a:t>
            </a:r>
          </a:p>
        </p:txBody>
      </p:sp>
      <p:sp>
        <p:nvSpPr>
          <p:cNvPr id="4" name="TextBox 3">
            <a:extLst>
              <a:ext uri="{FF2B5EF4-FFF2-40B4-BE49-F238E27FC236}">
                <a16:creationId xmlns:a16="http://schemas.microsoft.com/office/drawing/2014/main" id="{78430208-1BB6-2B4E-997F-C083AE206F5E}"/>
              </a:ext>
            </a:extLst>
          </p:cNvPr>
          <p:cNvSpPr txBox="1"/>
          <p:nvPr/>
        </p:nvSpPr>
        <p:spPr>
          <a:xfrm>
            <a:off x="2590801" y="4085877"/>
            <a:ext cx="3428999" cy="461665"/>
          </a:xfrm>
          <a:prstGeom prst="rect">
            <a:avLst/>
          </a:prstGeom>
          <a:solidFill>
            <a:schemeClr val="tx1"/>
          </a:solidFill>
        </p:spPr>
        <p:txBody>
          <a:bodyPr wrap="square" rtlCol="0">
            <a:spAutoFit/>
          </a:bodyPr>
          <a:lstStyle/>
          <a:p>
            <a:r>
              <a:rPr lang="en-US" sz="2400" b="1" dirty="0">
                <a:solidFill>
                  <a:schemeClr val="bg1"/>
                </a:solidFill>
                <a:latin typeface="Cambria Math" panose="02040503050406030204" pitchFamily="18" charset="0"/>
                <a:ea typeface="Cambria Math" panose="02040503050406030204" pitchFamily="18" charset="0"/>
              </a:rPr>
              <a:t>The overseer replied,</a:t>
            </a:r>
            <a:r>
              <a:rPr lang="en-US" sz="2400" b="1"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1147390475"/>
      </p:ext>
    </p:extLst>
  </p:cSld>
  <p:clrMapOvr>
    <a:masterClrMapping/>
  </p:clrMapOvr>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TotalTime>
  <Words>872</Words>
  <Application>Microsoft Office PowerPoint</Application>
  <PresentationFormat>On-screen Show (4:3)</PresentationFormat>
  <Paragraphs>66</Paragraphs>
  <Slides>22</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Cambria Math</vt:lpstr>
      <vt:lpstr>Century Gothic</vt:lpstr>
      <vt:lpstr>Cooper Black</vt:lpstr>
      <vt:lpstr>Tahoma</vt:lpstr>
      <vt:lpstr>Wingdings</vt:lpstr>
      <vt:lpstr>Wingdings 3</vt:lpstr>
      <vt:lpstr>Wisp</vt:lpstr>
      <vt:lpstr>1_Wisp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A L</cp:lastModifiedBy>
  <cp:revision>162</cp:revision>
  <dcterms:created xsi:type="dcterms:W3CDTF">2009-08-14T18:45:46Z</dcterms:created>
  <dcterms:modified xsi:type="dcterms:W3CDTF">2022-02-24T20:10:59Z</dcterms:modified>
</cp:coreProperties>
</file>