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sldIdLst>
    <p:sldId id="348" r:id="rId2"/>
    <p:sldId id="351" r:id="rId3"/>
    <p:sldId id="396" r:id="rId4"/>
    <p:sldId id="354" r:id="rId5"/>
    <p:sldId id="256" r:id="rId6"/>
    <p:sldId id="355"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 id="394" r:id="rId28"/>
    <p:sldId id="395" r:id="rId29"/>
    <p:sldId id="31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DFF"/>
    <a:srgbClr val="FFCC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36"/>
  </p:normalViewPr>
  <p:slideViewPr>
    <p:cSldViewPr>
      <p:cViewPr varScale="1">
        <p:scale>
          <a:sx n="110" d="100"/>
          <a:sy n="110" d="100"/>
        </p:scale>
        <p:origin x="164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0B2E19B1-85BA-44A5-8349-239F7CBBDA85}" type="slidenum">
              <a:rPr lang="en-US" altLang="en-US" smtClean="0"/>
              <a:pPr/>
              <a:t>‹#›</a:t>
            </a:fld>
            <a:endParaRPr lang="en-US" altLang="en-US"/>
          </a:p>
        </p:txBody>
      </p:sp>
    </p:spTree>
    <p:extLst>
      <p:ext uri="{BB962C8B-B14F-4D97-AF65-F5344CB8AC3E}">
        <p14:creationId xmlns:p14="http://schemas.microsoft.com/office/powerpoint/2010/main" val="220924551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3127661414"/>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15942745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C85CD645-5532-47A2-B253-E052285A258B}" type="slidenum">
              <a:rPr lang="en-US" altLang="en-US" smtClean="0"/>
              <a:pPr/>
              <a:t>‹#›</a:t>
            </a:fld>
            <a:endParaRPr lang="en-US" alt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6125115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155326522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311032854"/>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62068842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6F6FC8A-50D7-401A-B757-A30751587282}" type="slidenum">
              <a:rPr lang="en-US" altLang="en-US" smtClean="0"/>
              <a:pPr/>
              <a:t>‹#›</a:t>
            </a:fld>
            <a:endParaRPr lang="en-US" altLang="en-US"/>
          </a:p>
        </p:txBody>
      </p:sp>
    </p:spTree>
    <p:extLst>
      <p:ext uri="{BB962C8B-B14F-4D97-AF65-F5344CB8AC3E}">
        <p14:creationId xmlns:p14="http://schemas.microsoft.com/office/powerpoint/2010/main" val="255163408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bwMode="ltGray">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3AD0D3B7-DEB9-4F7A-889A-C853B6919727}" type="slidenum">
              <a:rPr lang="en-US" altLang="en-US" smtClean="0"/>
              <a:pPr/>
              <a:t>‹#›</a:t>
            </a:fld>
            <a:endParaRPr lang="en-US" altLang="en-US"/>
          </a:p>
        </p:txBody>
      </p:sp>
    </p:spTree>
    <p:extLst>
      <p:ext uri="{BB962C8B-B14F-4D97-AF65-F5344CB8AC3E}">
        <p14:creationId xmlns:p14="http://schemas.microsoft.com/office/powerpoint/2010/main" val="245385720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699019C-C4CF-4AB3-8CB0-FEC1340A829A}" type="slidenum">
              <a:rPr lang="en-US" altLang="en-US" smtClean="0"/>
              <a:pPr/>
              <a:t>‹#›</a:t>
            </a:fld>
            <a:endParaRPr lang="en-US" altLang="en-US"/>
          </a:p>
        </p:txBody>
      </p:sp>
    </p:spTree>
    <p:extLst>
      <p:ext uri="{BB962C8B-B14F-4D97-AF65-F5344CB8AC3E}">
        <p14:creationId xmlns:p14="http://schemas.microsoft.com/office/powerpoint/2010/main" val="1719408514"/>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99DB8498-325C-45B3-8FF3-22720BB921CE}" type="slidenum">
              <a:rPr lang="en-US" altLang="en-US" smtClean="0"/>
              <a:pPr/>
              <a:t>‹#›</a:t>
            </a:fld>
            <a:endParaRPr lang="en-US" altLang="en-US"/>
          </a:p>
        </p:txBody>
      </p:sp>
    </p:spTree>
    <p:extLst>
      <p:ext uri="{BB962C8B-B14F-4D97-AF65-F5344CB8AC3E}">
        <p14:creationId xmlns:p14="http://schemas.microsoft.com/office/powerpoint/2010/main" val="411683870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C53AADB-07A4-41F1-8D56-CB754F5876CC}" type="slidenum">
              <a:rPr lang="en-US" altLang="en-US" smtClean="0"/>
              <a:pPr/>
              <a:t>‹#›</a:t>
            </a:fld>
            <a:endParaRPr lang="en-US" altLang="en-US"/>
          </a:p>
        </p:txBody>
      </p:sp>
    </p:spTree>
    <p:extLst>
      <p:ext uri="{BB962C8B-B14F-4D97-AF65-F5344CB8AC3E}">
        <p14:creationId xmlns:p14="http://schemas.microsoft.com/office/powerpoint/2010/main" val="330950277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61AD5CD-1C70-4699-A00A-19F0C6C2350E}" type="slidenum">
              <a:rPr lang="en-US" altLang="en-US" smtClean="0"/>
              <a:pPr/>
              <a:t>‹#›</a:t>
            </a:fld>
            <a:endParaRPr lang="en-US" altLang="en-US"/>
          </a:p>
        </p:txBody>
      </p:sp>
    </p:spTree>
    <p:extLst>
      <p:ext uri="{BB962C8B-B14F-4D97-AF65-F5344CB8AC3E}">
        <p14:creationId xmlns:p14="http://schemas.microsoft.com/office/powerpoint/2010/main" val="322709528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EC5D6E0-CA14-4B33-A36A-34B450FB25F7}" type="slidenum">
              <a:rPr lang="en-US" altLang="en-US" smtClean="0"/>
              <a:pPr/>
              <a:t>‹#›</a:t>
            </a:fld>
            <a:endParaRPr lang="en-US" altLang="en-US"/>
          </a:p>
        </p:txBody>
      </p:sp>
    </p:spTree>
    <p:extLst>
      <p:ext uri="{BB962C8B-B14F-4D97-AF65-F5344CB8AC3E}">
        <p14:creationId xmlns:p14="http://schemas.microsoft.com/office/powerpoint/2010/main" val="97180527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842FD4E7-5BF4-4953-9C95-FC23106160CF}" type="slidenum">
              <a:rPr lang="en-US" altLang="en-US" smtClean="0"/>
              <a:pPr/>
              <a:t>‹#›</a:t>
            </a:fld>
            <a:endParaRPr lang="en-US" altLang="en-US"/>
          </a:p>
        </p:txBody>
      </p:sp>
    </p:spTree>
    <p:extLst>
      <p:ext uri="{BB962C8B-B14F-4D97-AF65-F5344CB8AC3E}">
        <p14:creationId xmlns:p14="http://schemas.microsoft.com/office/powerpoint/2010/main" val="128919877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941A479-8778-417D-AE7F-F1A3B151909C}" type="slidenum">
              <a:rPr lang="en-US" altLang="en-US" smtClean="0"/>
              <a:pPr/>
              <a:t>‹#›</a:t>
            </a:fld>
            <a:endParaRPr lang="en-US" altLang="en-US"/>
          </a:p>
        </p:txBody>
      </p:sp>
    </p:spTree>
    <p:extLst>
      <p:ext uri="{BB962C8B-B14F-4D97-AF65-F5344CB8AC3E}">
        <p14:creationId xmlns:p14="http://schemas.microsoft.com/office/powerpoint/2010/main" val="223091162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9CFF83A-1423-4D72-9CC1-C6B72D81BC5C}" type="slidenum">
              <a:rPr lang="en-US" altLang="en-US" smtClean="0"/>
              <a:pPr/>
              <a:t>‹#›</a:t>
            </a:fld>
            <a:endParaRPr lang="en-US" altLang="en-US"/>
          </a:p>
        </p:txBody>
      </p:sp>
    </p:spTree>
    <p:extLst>
      <p:ext uri="{BB962C8B-B14F-4D97-AF65-F5344CB8AC3E}">
        <p14:creationId xmlns:p14="http://schemas.microsoft.com/office/powerpoint/2010/main" val="363136494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C85CD645-5532-47A2-B253-E052285A258B}" type="slidenum">
              <a:rPr lang="en-US" altLang="en-US" smtClean="0"/>
              <a:pPr/>
              <a:t>‹#›</a:t>
            </a:fld>
            <a:endParaRPr lang="en-US" altLang="en-US"/>
          </a:p>
        </p:txBody>
      </p:sp>
    </p:spTree>
    <p:extLst>
      <p:ext uri="{BB962C8B-B14F-4D97-AF65-F5344CB8AC3E}">
        <p14:creationId xmlns:p14="http://schemas.microsoft.com/office/powerpoint/2010/main" val="1243598187"/>
      </p:ext>
    </p:extLst>
  </p:cSld>
  <p:clrMap bg1="dk1" tx1="lt1" bg2="dk2"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096" r:id="rId17"/>
  </p:sldLayoutIdLst>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0.tiff"/><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7.tiff"/><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35.pn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90E4CAF-A610-D44B-8179-AA8CE04F9BE8}"/>
              </a:ext>
            </a:extLst>
          </p:cNvPr>
          <p:cNvSpPr txBox="1"/>
          <p:nvPr/>
        </p:nvSpPr>
        <p:spPr>
          <a:xfrm>
            <a:off x="3733800" y="685800"/>
            <a:ext cx="5969833" cy="1754326"/>
          </a:xfrm>
          <a:prstGeom prst="rect">
            <a:avLst/>
          </a:prstGeom>
          <a:noFill/>
        </p:spPr>
        <p:txBody>
          <a:bodyPr wrap="square" rtlCol="0">
            <a:spAutoFit/>
          </a:bodyPr>
          <a:lstStyle/>
          <a:p>
            <a:r>
              <a:rPr lang="en-US" sz="5400" b="1" dirty="0">
                <a:latin typeface="Cambria Math" panose="02040503050406030204" pitchFamily="18" charset="0"/>
                <a:ea typeface="Cambria Math" panose="02040503050406030204" pitchFamily="18" charset="0"/>
              </a:rPr>
              <a:t>Midianites Meet Their Match</a:t>
            </a:r>
          </a:p>
        </p:txBody>
      </p:sp>
      <p:pic>
        <p:nvPicPr>
          <p:cNvPr id="2" name="Picture 1">
            <a:extLst>
              <a:ext uri="{FF2B5EF4-FFF2-40B4-BE49-F238E27FC236}">
                <a16:creationId xmlns:a16="http://schemas.microsoft.com/office/drawing/2014/main" xmlns="" id="{3DB18336-E015-814A-A896-4AB9E0F39DEB}"/>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3435" b="96103" l="3518" r="99046"/>
                    </a14:imgEffect>
                  </a14:imgLayer>
                </a14:imgProps>
              </a:ext>
              <a:ext uri="{28A0092B-C50C-407E-A947-70E740481C1C}">
                <a14:useLocalDpi xmlns:a14="http://schemas.microsoft.com/office/drawing/2010/main"/>
              </a:ext>
            </a:extLst>
          </a:blip>
          <a:stretch>
            <a:fillRect/>
          </a:stretch>
        </p:blipFill>
        <p:spPr>
          <a:xfrm>
            <a:off x="228600" y="457200"/>
            <a:ext cx="3210443" cy="2900126"/>
          </a:xfrm>
          <a:prstGeom prst="rect">
            <a:avLst/>
          </a:prstGeom>
        </p:spPr>
      </p:pic>
      <p:sp>
        <p:nvSpPr>
          <p:cNvPr id="5" name="Subtitle 4">
            <a:extLst>
              <a:ext uri="{FF2B5EF4-FFF2-40B4-BE49-F238E27FC236}">
                <a16:creationId xmlns:a16="http://schemas.microsoft.com/office/drawing/2014/main" xmlns="" id="{0D6E66E1-F420-294B-B38C-86AE300FBBB8}"/>
              </a:ext>
            </a:extLst>
          </p:cNvPr>
          <p:cNvSpPr>
            <a:spLocks noGrp="1"/>
          </p:cNvSpPr>
          <p:nvPr>
            <p:ph type="subTitle" idx="1"/>
          </p:nvPr>
        </p:nvSpPr>
        <p:spPr>
          <a:xfrm>
            <a:off x="384992" y="3048000"/>
            <a:ext cx="6108101" cy="1117687"/>
          </a:xfrm>
        </p:spPr>
        <p:txBody>
          <a:bodyPr>
            <a:normAutofit/>
          </a:bodyPr>
          <a:lstStyle/>
          <a:p>
            <a:r>
              <a:rPr lang="en-US" sz="5400" dirty="0">
                <a:latin typeface="Cambria Math" panose="02040503050406030204" pitchFamily="18" charset="0"/>
                <a:ea typeface="Cambria Math" panose="02040503050406030204" pitchFamily="18" charset="0"/>
              </a:rPr>
              <a:t>Judges 7:1-25; 8:28</a:t>
            </a:r>
          </a:p>
        </p:txBody>
      </p:sp>
    </p:spTree>
    <p:extLst>
      <p:ext uri="{BB962C8B-B14F-4D97-AF65-F5344CB8AC3E}">
        <p14:creationId xmlns:p14="http://schemas.microsoft.com/office/powerpoint/2010/main" val="193618390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95515" y="190500"/>
            <a:ext cx="8534400" cy="854982"/>
          </a:xfrm>
          <a:effectLst>
            <a:outerShdw blurRad="50800" dist="38100" dir="5400000" algn="t" rotWithShape="0">
              <a:prstClr val="black">
                <a:alpha val="40000"/>
              </a:prstClr>
            </a:outerShdw>
          </a:effectLst>
        </p:spPr>
        <p:txBody>
          <a:bodyPr>
            <a:normAutofit/>
          </a:bodyPr>
          <a:lstStyle/>
          <a:p>
            <a:pPr algn="ctr" eaLnBrk="1" hangingPunct="1">
              <a:defRPr/>
            </a:pPr>
            <a:r>
              <a:rPr lang="en-US" sz="3600" b="1" dirty="0">
                <a:latin typeface="Cambria Math" panose="02040503050406030204" pitchFamily="18" charset="0"/>
                <a:ea typeface="Cambria Math" panose="02040503050406030204" pitchFamily="18" charset="0"/>
              </a:rPr>
              <a:t>The LORD said to Gideon,</a:t>
            </a:r>
          </a:p>
        </p:txBody>
      </p:sp>
      <p:sp>
        <p:nvSpPr>
          <p:cNvPr id="6" name="Rounded Rectangular Callout 5">
            <a:extLst>
              <a:ext uri="{FF2B5EF4-FFF2-40B4-BE49-F238E27FC236}">
                <a16:creationId xmlns:a16="http://schemas.microsoft.com/office/drawing/2014/main" xmlns="" id="{6592F57F-5B21-4F41-9C49-813E513F6119}"/>
              </a:ext>
            </a:extLst>
          </p:cNvPr>
          <p:cNvSpPr/>
          <p:nvPr/>
        </p:nvSpPr>
        <p:spPr>
          <a:xfrm>
            <a:off x="119743" y="781050"/>
            <a:ext cx="3483430" cy="4229100"/>
          </a:xfrm>
          <a:prstGeom prst="wedgeRoundRectCallout">
            <a:avLst>
              <a:gd name="adj1" fmla="val -21152"/>
              <a:gd name="adj2" fmla="val -619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10000"/>
                  </a:schemeClr>
                </a:solidFill>
                <a:latin typeface="Cambria Math" panose="02040503050406030204" pitchFamily="18" charset="0"/>
                <a:ea typeface="Cambria Math" panose="02040503050406030204" pitchFamily="18" charset="0"/>
              </a:rPr>
              <a:t>“With the 300 men that lapped I will save you and give the Midianites into your hands. Let all the others go home.”</a:t>
            </a:r>
          </a:p>
        </p:txBody>
      </p:sp>
      <p:sp>
        <p:nvSpPr>
          <p:cNvPr id="5" name="Rounded Rectangle 4">
            <a:extLst>
              <a:ext uri="{FF2B5EF4-FFF2-40B4-BE49-F238E27FC236}">
                <a16:creationId xmlns:a16="http://schemas.microsoft.com/office/drawing/2014/main" xmlns="" id="{C128D751-11CB-3C4A-86E1-374326356DDD}"/>
              </a:ext>
            </a:extLst>
          </p:cNvPr>
          <p:cNvSpPr/>
          <p:nvPr/>
        </p:nvSpPr>
        <p:spPr>
          <a:xfrm>
            <a:off x="152400" y="5010150"/>
            <a:ext cx="8909959" cy="146685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Math" panose="02040503050406030204" pitchFamily="18" charset="0"/>
                <a:ea typeface="Cambria Math" panose="02040503050406030204" pitchFamily="18" charset="0"/>
              </a:rPr>
              <a:t>So Gideon sent the rest of the Israelites home but kept 300, who took over the provisions and trumpets of the others.</a:t>
            </a:r>
          </a:p>
        </p:txBody>
      </p:sp>
      <p:pic>
        <p:nvPicPr>
          <p:cNvPr id="3" name="Picture 2">
            <a:extLst>
              <a:ext uri="{FF2B5EF4-FFF2-40B4-BE49-F238E27FC236}">
                <a16:creationId xmlns:a16="http://schemas.microsoft.com/office/drawing/2014/main" xmlns="" id="{7F216252-B086-E046-820C-BCE7F20CBC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9957" y="1171348"/>
            <a:ext cx="5170715" cy="3878036"/>
          </a:xfrm>
          <a:prstGeom prst="rect">
            <a:avLst/>
          </a:prstGeom>
        </p:spPr>
      </p:pic>
      <p:sp>
        <p:nvSpPr>
          <p:cNvPr id="7" name="Rectangle 6">
            <a:extLst>
              <a:ext uri="{FF2B5EF4-FFF2-40B4-BE49-F238E27FC236}">
                <a16:creationId xmlns:a16="http://schemas.microsoft.com/office/drawing/2014/main" xmlns="" id="{2D8A27F7-9502-204B-A8AA-CF229820DAA5}"/>
              </a:ext>
            </a:extLst>
          </p:cNvPr>
          <p:cNvSpPr/>
          <p:nvPr/>
        </p:nvSpPr>
        <p:spPr>
          <a:xfrm rot="20868928">
            <a:off x="4333179" y="1245523"/>
            <a:ext cx="1947969" cy="1754326"/>
          </a:xfrm>
          <a:prstGeom prst="rect">
            <a:avLst/>
          </a:prstGeom>
          <a:noFill/>
        </p:spPr>
        <p:txBody>
          <a:bodyPr wrap="none" lIns="91440" tIns="45720" rIns="91440" bIns="45720">
            <a:spAutoFit/>
          </a:bodyPr>
          <a:lstStyle/>
          <a:p>
            <a:pPr algn="ctr"/>
            <a:r>
              <a:rPr lang="en-US" sz="5400" b="1" cap="none" spc="50" dirty="0">
                <a:ln w="0"/>
                <a:solidFill>
                  <a:schemeClr val="tx2">
                    <a:lumMod val="10000"/>
                  </a:schemeClr>
                </a:solidFill>
                <a:effectLst>
                  <a:innerShdw blurRad="63500" dist="50800" dir="13500000">
                    <a:srgbClr val="000000">
                      <a:alpha val="50000"/>
                    </a:srgbClr>
                  </a:innerShdw>
                </a:effectLst>
              </a:rPr>
              <a:t>Kept </a:t>
            </a:r>
          </a:p>
          <a:p>
            <a:pPr algn="ctr"/>
            <a:r>
              <a:rPr lang="en-US" sz="5400" b="1" cap="none" spc="50" dirty="0">
                <a:ln w="0"/>
                <a:solidFill>
                  <a:schemeClr val="tx2">
                    <a:lumMod val="10000"/>
                  </a:schemeClr>
                </a:solidFill>
                <a:effectLst>
                  <a:innerShdw blurRad="63500" dist="50800" dir="13500000">
                    <a:srgbClr val="000000">
                      <a:alpha val="50000"/>
                    </a:srgbClr>
                  </a:innerShdw>
                </a:effectLst>
              </a:rPr>
              <a:t>300!</a:t>
            </a:r>
          </a:p>
        </p:txBody>
      </p:sp>
    </p:spTree>
    <p:extLst>
      <p:ext uri="{BB962C8B-B14F-4D97-AF65-F5344CB8AC3E}">
        <p14:creationId xmlns:p14="http://schemas.microsoft.com/office/powerpoint/2010/main" val="69996045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95515" y="190500"/>
            <a:ext cx="8534400" cy="1562100"/>
          </a:xfrm>
          <a:effectLst>
            <a:outerShdw blurRad="50800" dist="38100" dir="5400000" algn="t" rotWithShape="0">
              <a:prstClr val="black">
                <a:alpha val="40000"/>
              </a:prstClr>
            </a:outerShdw>
          </a:effectLst>
        </p:spPr>
        <p:txBody>
          <a:bodyPr>
            <a:normAutofit lnSpcReduction="10000"/>
          </a:bodyPr>
          <a:lstStyle/>
          <a:p>
            <a:pPr algn="ctr" eaLnBrk="1" hangingPunct="1">
              <a:defRPr/>
            </a:pPr>
            <a:r>
              <a:rPr lang="en-US" sz="3600" b="1" dirty="0">
                <a:latin typeface="Cambria Math" panose="02040503050406030204" pitchFamily="18" charset="0"/>
                <a:ea typeface="Cambria Math" panose="02040503050406030204" pitchFamily="18" charset="0"/>
              </a:rPr>
              <a:t>Now the camp of Midian lay below him in the valley.  During the night the LORD said to Gideon, </a:t>
            </a:r>
          </a:p>
        </p:txBody>
      </p:sp>
      <p:sp>
        <p:nvSpPr>
          <p:cNvPr id="6" name="Rounded Rectangular Callout 5">
            <a:extLst>
              <a:ext uri="{FF2B5EF4-FFF2-40B4-BE49-F238E27FC236}">
                <a16:creationId xmlns:a16="http://schemas.microsoft.com/office/drawing/2014/main" xmlns="" id="{6592F57F-5B21-4F41-9C49-813E513F6119}"/>
              </a:ext>
            </a:extLst>
          </p:cNvPr>
          <p:cNvSpPr/>
          <p:nvPr/>
        </p:nvSpPr>
        <p:spPr>
          <a:xfrm>
            <a:off x="152400" y="1609725"/>
            <a:ext cx="3483430" cy="3638550"/>
          </a:xfrm>
          <a:prstGeom prst="wedgeRoundRectCallout">
            <a:avLst>
              <a:gd name="adj1" fmla="val -21152"/>
              <a:gd name="adj2" fmla="val -619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10000"/>
                  </a:schemeClr>
                </a:solidFill>
                <a:latin typeface="Cambria Math" panose="02040503050406030204" pitchFamily="18" charset="0"/>
                <a:ea typeface="Cambria Math" panose="02040503050406030204" pitchFamily="18" charset="0"/>
              </a:rPr>
              <a:t>“Get up, go down against the camp, because I am going to give it into your hands."</a:t>
            </a:r>
          </a:p>
        </p:txBody>
      </p:sp>
      <p:pic>
        <p:nvPicPr>
          <p:cNvPr id="8" name="Picture 7">
            <a:extLst>
              <a:ext uri="{FF2B5EF4-FFF2-40B4-BE49-F238E27FC236}">
                <a16:creationId xmlns:a16="http://schemas.microsoft.com/office/drawing/2014/main" xmlns="" id="{6E9B7A4F-E698-A546-A657-E467148229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35830" y="2438400"/>
            <a:ext cx="5486400" cy="4114800"/>
          </a:xfrm>
          <a:prstGeom prst="rect">
            <a:avLst/>
          </a:prstGeom>
        </p:spPr>
      </p:pic>
    </p:spTree>
    <p:extLst>
      <p:ext uri="{BB962C8B-B14F-4D97-AF65-F5344CB8AC3E}">
        <p14:creationId xmlns:p14="http://schemas.microsoft.com/office/powerpoint/2010/main" val="258104098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457200" y="114300"/>
            <a:ext cx="8534400" cy="723900"/>
          </a:xfrm>
          <a:effectLst>
            <a:outerShdw blurRad="50800" dist="38100" dir="5400000" algn="t" rotWithShape="0">
              <a:prstClr val="black">
                <a:alpha val="40000"/>
              </a:prstClr>
            </a:outerShdw>
          </a:effectLst>
        </p:spPr>
        <p:txBody>
          <a:bodyPr>
            <a:normAutofit/>
          </a:bodyPr>
          <a:lstStyle/>
          <a:p>
            <a:pPr algn="ctr" eaLnBrk="1" hangingPunct="1">
              <a:defRPr/>
            </a:pPr>
            <a:r>
              <a:rPr lang="en-US" sz="3600" b="1" dirty="0">
                <a:latin typeface="Cambria Math" panose="02040503050406030204" pitchFamily="18" charset="0"/>
                <a:ea typeface="Cambria Math" panose="02040503050406030204" pitchFamily="18" charset="0"/>
              </a:rPr>
              <a:t>The LORD said to Gideon,</a:t>
            </a:r>
          </a:p>
        </p:txBody>
      </p:sp>
      <p:sp>
        <p:nvSpPr>
          <p:cNvPr id="6" name="Rounded Rectangular Callout 5">
            <a:extLst>
              <a:ext uri="{FF2B5EF4-FFF2-40B4-BE49-F238E27FC236}">
                <a16:creationId xmlns:a16="http://schemas.microsoft.com/office/drawing/2014/main" xmlns="" id="{6592F57F-5B21-4F41-9C49-813E513F6119}"/>
              </a:ext>
            </a:extLst>
          </p:cNvPr>
          <p:cNvSpPr/>
          <p:nvPr/>
        </p:nvSpPr>
        <p:spPr>
          <a:xfrm>
            <a:off x="0" y="1371600"/>
            <a:ext cx="3810000" cy="5181600"/>
          </a:xfrm>
          <a:prstGeom prst="wedgeRoundRectCallout">
            <a:avLst>
              <a:gd name="adj1" fmla="val -21152"/>
              <a:gd name="adj2" fmla="val -619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solidFill>
                  <a:schemeClr val="tx2">
                    <a:lumMod val="10000"/>
                  </a:schemeClr>
                </a:solidFill>
                <a:latin typeface="Cambria Math" panose="02040503050406030204" pitchFamily="18" charset="0"/>
                <a:ea typeface="Cambria Math" panose="02040503050406030204" pitchFamily="18" charset="0"/>
              </a:rPr>
              <a:t>“If you are afraid to attack, go down to the camp with your servant </a:t>
            </a:r>
            <a:r>
              <a:rPr lang="en-US" sz="3100" b="1" dirty="0" err="1">
                <a:solidFill>
                  <a:schemeClr val="tx2">
                    <a:lumMod val="10000"/>
                  </a:schemeClr>
                </a:solidFill>
                <a:latin typeface="Cambria Math" panose="02040503050406030204" pitchFamily="18" charset="0"/>
                <a:ea typeface="Cambria Math" panose="02040503050406030204" pitchFamily="18" charset="0"/>
              </a:rPr>
              <a:t>Purah</a:t>
            </a:r>
            <a:r>
              <a:rPr lang="en-US" sz="3100" b="1" dirty="0">
                <a:solidFill>
                  <a:schemeClr val="tx2">
                    <a:lumMod val="10000"/>
                  </a:schemeClr>
                </a:solidFill>
                <a:latin typeface="Cambria Math" panose="02040503050406030204" pitchFamily="18" charset="0"/>
                <a:ea typeface="Cambria Math" panose="02040503050406030204" pitchFamily="18" charset="0"/>
              </a:rPr>
              <a:t> and listen to what they are saying. Afterward, you will be encouraged to attack the camp.”</a:t>
            </a:r>
          </a:p>
        </p:txBody>
      </p:sp>
      <p:pic>
        <p:nvPicPr>
          <p:cNvPr id="8" name="Picture 7">
            <a:extLst>
              <a:ext uri="{FF2B5EF4-FFF2-40B4-BE49-F238E27FC236}">
                <a16:creationId xmlns:a16="http://schemas.microsoft.com/office/drawing/2014/main" xmlns="" id="{6E9B7A4F-E698-A546-A657-E467148229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2438400"/>
            <a:ext cx="5486400" cy="4114800"/>
          </a:xfrm>
          <a:prstGeom prst="rect">
            <a:avLst/>
          </a:prstGeom>
        </p:spPr>
      </p:pic>
    </p:spTree>
    <p:extLst>
      <p:ext uri="{BB962C8B-B14F-4D97-AF65-F5344CB8AC3E}">
        <p14:creationId xmlns:p14="http://schemas.microsoft.com/office/powerpoint/2010/main" val="1649919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DE3A9B2-F2D9-954C-ACA1-6B3E84F6B4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04800" y="228600"/>
            <a:ext cx="8534400" cy="3086100"/>
          </a:xfrm>
          <a:effectLst>
            <a:outerShdw blurRad="50800" dist="38100" dir="5400000" algn="t" rotWithShape="0">
              <a:prstClr val="black">
                <a:alpha val="40000"/>
              </a:prstClr>
            </a:outerShdw>
          </a:effectLst>
        </p:spPr>
        <p:txBody>
          <a:bodyPr>
            <a:normAutofit/>
          </a:bodyPr>
          <a:lstStyle/>
          <a:p>
            <a:pPr algn="ctr" eaLnBrk="1" hangingPunct="1">
              <a:defRPr/>
            </a:pPr>
            <a:r>
              <a:rPr lang="en-US" sz="4000" b="1" dirty="0">
                <a:latin typeface="Cambria Math" panose="02040503050406030204" pitchFamily="18" charset="0"/>
                <a:ea typeface="Cambria Math" panose="02040503050406030204" pitchFamily="18" charset="0"/>
              </a:rPr>
              <a:t>So he and </a:t>
            </a:r>
            <a:r>
              <a:rPr lang="en-US" sz="4000" b="1" dirty="0" err="1">
                <a:latin typeface="Cambria Math" panose="02040503050406030204" pitchFamily="18" charset="0"/>
                <a:ea typeface="Cambria Math" panose="02040503050406030204" pitchFamily="18" charset="0"/>
              </a:rPr>
              <a:t>Purah</a:t>
            </a:r>
            <a:r>
              <a:rPr lang="en-US" sz="4000" b="1" dirty="0">
                <a:latin typeface="Cambria Math" panose="02040503050406030204" pitchFamily="18" charset="0"/>
                <a:ea typeface="Cambria Math" panose="02040503050406030204" pitchFamily="18" charset="0"/>
              </a:rPr>
              <a:t> his servant went down to the outposts of the camp. The Midianites, the Amalekites and all the other eastern peoples had settled in the valley, thick as locusts.</a:t>
            </a:r>
          </a:p>
        </p:txBody>
      </p:sp>
    </p:spTree>
    <p:extLst>
      <p:ext uri="{BB962C8B-B14F-4D97-AF65-F5344CB8AC3E}">
        <p14:creationId xmlns:p14="http://schemas.microsoft.com/office/powerpoint/2010/main" val="1746102589"/>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04800" y="228600"/>
            <a:ext cx="8534400" cy="3086100"/>
          </a:xfrm>
          <a:effectLst>
            <a:outerShdw blurRad="50800" dist="38100" dir="5400000" algn="t" rotWithShape="0">
              <a:prstClr val="black">
                <a:alpha val="40000"/>
              </a:prstClr>
            </a:outerShdw>
          </a:effectLst>
        </p:spPr>
        <p:txBody>
          <a:bodyPr>
            <a:normAutofit/>
          </a:bodyPr>
          <a:lstStyle/>
          <a:p>
            <a:pPr algn="ctr" eaLnBrk="1" hangingPunct="1">
              <a:defRPr/>
            </a:pPr>
            <a:r>
              <a:rPr lang="en-US" sz="4800" b="1" dirty="0">
                <a:latin typeface="Cambria Math" panose="02040503050406030204" pitchFamily="18" charset="0"/>
                <a:ea typeface="Cambria Math" panose="02040503050406030204" pitchFamily="18" charset="0"/>
              </a:rPr>
              <a:t>Their camels could no more be counted than the sand on the seashore.</a:t>
            </a:r>
          </a:p>
        </p:txBody>
      </p:sp>
      <p:pic>
        <p:nvPicPr>
          <p:cNvPr id="2" name="Picture 1">
            <a:extLst>
              <a:ext uri="{FF2B5EF4-FFF2-40B4-BE49-F238E27FC236}">
                <a16:creationId xmlns:a16="http://schemas.microsoft.com/office/drawing/2014/main" xmlns="" id="{595B9B11-250D-394F-8F60-733B3B2F4E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78810" y="2590800"/>
            <a:ext cx="6065190" cy="4226560"/>
          </a:xfrm>
          <a:prstGeom prst="rect">
            <a:avLst/>
          </a:prstGeom>
        </p:spPr>
      </p:pic>
      <p:pic>
        <p:nvPicPr>
          <p:cNvPr id="3" name="Picture 2">
            <a:extLst>
              <a:ext uri="{FF2B5EF4-FFF2-40B4-BE49-F238E27FC236}">
                <a16:creationId xmlns:a16="http://schemas.microsoft.com/office/drawing/2014/main" xmlns="" id="{B937B522-190E-DD4D-9E2A-97083BF2C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800" y="2590800"/>
            <a:ext cx="2641600" cy="4226560"/>
          </a:xfrm>
          <a:prstGeom prst="rect">
            <a:avLst/>
          </a:prstGeom>
        </p:spPr>
      </p:pic>
    </p:spTree>
    <p:extLst>
      <p:ext uri="{BB962C8B-B14F-4D97-AF65-F5344CB8AC3E}">
        <p14:creationId xmlns:p14="http://schemas.microsoft.com/office/powerpoint/2010/main" val="1086849463"/>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04800" y="228600"/>
            <a:ext cx="8534400" cy="1828800"/>
          </a:xfrm>
          <a:effectLst>
            <a:outerShdw blurRad="50800" dist="38100" dir="5400000" algn="t" rotWithShape="0">
              <a:prstClr val="black">
                <a:alpha val="40000"/>
              </a:prstClr>
            </a:outerShdw>
          </a:effectLst>
        </p:spPr>
        <p:txBody>
          <a:bodyPr>
            <a:normAutofit/>
          </a:bodyPr>
          <a:lstStyle/>
          <a:p>
            <a:pPr algn="ctr" eaLnBrk="1" hangingPunct="1">
              <a:defRPr/>
            </a:pPr>
            <a:r>
              <a:rPr lang="en-US" sz="4800" b="1" dirty="0">
                <a:latin typeface="Cambria Math" panose="02040503050406030204" pitchFamily="18" charset="0"/>
                <a:ea typeface="Cambria Math" panose="02040503050406030204" pitchFamily="18" charset="0"/>
              </a:rPr>
              <a:t>Gideon arrived just as a man was telling a friend his dream.</a:t>
            </a:r>
          </a:p>
        </p:txBody>
      </p:sp>
      <p:pic>
        <p:nvPicPr>
          <p:cNvPr id="5" name="Picture 4">
            <a:extLst>
              <a:ext uri="{FF2B5EF4-FFF2-40B4-BE49-F238E27FC236}">
                <a16:creationId xmlns:a16="http://schemas.microsoft.com/office/drawing/2014/main" xmlns="" id="{BA0473C9-6392-2947-8D3A-1E92E241B9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57400"/>
            <a:ext cx="6400800" cy="4800600"/>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6705600" y="2286000"/>
            <a:ext cx="2286000" cy="2743200"/>
          </a:xfrm>
          <a:prstGeom prst="wedgeRoundRectCallout">
            <a:avLst>
              <a:gd name="adj1" fmla="val -86230"/>
              <a:gd name="adj2" fmla="val -136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Math" panose="02040503050406030204" pitchFamily="18" charset="0"/>
                <a:ea typeface="Cambria Math" panose="02040503050406030204" pitchFamily="18" charset="0"/>
              </a:rPr>
              <a:t>I had a dream…</a:t>
            </a:r>
          </a:p>
        </p:txBody>
      </p:sp>
    </p:spTree>
    <p:extLst>
      <p:ext uri="{BB962C8B-B14F-4D97-AF65-F5344CB8AC3E}">
        <p14:creationId xmlns:p14="http://schemas.microsoft.com/office/powerpoint/2010/main" val="376573689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A0473C9-6392-2947-8D3A-1E92E241B9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400800" cy="4800600"/>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6629400" y="0"/>
            <a:ext cx="2286000" cy="4038600"/>
          </a:xfrm>
          <a:prstGeom prst="wedgeRoundRectCallout">
            <a:avLst>
              <a:gd name="adj1" fmla="val -86230"/>
              <a:gd name="adj2" fmla="val -1369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“A round loaf of barley bread came tumbling into the Midianite camp.  </a:t>
            </a:r>
          </a:p>
        </p:txBody>
      </p:sp>
      <p:pic>
        <p:nvPicPr>
          <p:cNvPr id="4" name="Picture 3">
            <a:extLst>
              <a:ext uri="{FF2B5EF4-FFF2-40B4-BE49-F238E27FC236}">
                <a16:creationId xmlns:a16="http://schemas.microsoft.com/office/drawing/2014/main" xmlns="" id="{974DB85D-208B-3C49-ADE2-557739D58E2B}"/>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586" b="100000" l="0" r="100000"/>
                    </a14:imgEffect>
                  </a14:imgLayer>
                </a14:imgProps>
              </a:ext>
              <a:ext uri="{28A0092B-C50C-407E-A947-70E740481C1C}">
                <a14:useLocalDpi xmlns:a14="http://schemas.microsoft.com/office/drawing/2010/main"/>
              </a:ext>
            </a:extLst>
          </a:blip>
          <a:stretch>
            <a:fillRect/>
          </a:stretch>
        </p:blipFill>
        <p:spPr>
          <a:xfrm rot="20140162">
            <a:off x="4572000" y="3175000"/>
            <a:ext cx="1943100" cy="3251200"/>
          </a:xfrm>
          <a:prstGeom prst="rect">
            <a:avLst/>
          </a:prstGeom>
        </p:spPr>
      </p:pic>
    </p:spTree>
    <p:extLst>
      <p:ext uri="{BB962C8B-B14F-4D97-AF65-F5344CB8AC3E}">
        <p14:creationId xmlns:p14="http://schemas.microsoft.com/office/powerpoint/2010/main" val="189126613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A0473C9-6392-2947-8D3A-1E92E241B9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400800" cy="4800600"/>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6629400" y="0"/>
            <a:ext cx="2286000" cy="4038600"/>
          </a:xfrm>
          <a:prstGeom prst="wedgeRoundRectCallout">
            <a:avLst>
              <a:gd name="adj1" fmla="val -86230"/>
              <a:gd name="adj2" fmla="val -13690"/>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It struck the tent with such force that the tent overturned and collapsed.”</a:t>
            </a:r>
          </a:p>
        </p:txBody>
      </p:sp>
      <p:pic>
        <p:nvPicPr>
          <p:cNvPr id="4" name="Picture 3">
            <a:extLst>
              <a:ext uri="{FF2B5EF4-FFF2-40B4-BE49-F238E27FC236}">
                <a16:creationId xmlns:a16="http://schemas.microsoft.com/office/drawing/2014/main" xmlns="" id="{974DB85D-208B-3C49-ADE2-557739D58E2B}"/>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586" b="100000" l="0" r="100000"/>
                    </a14:imgEffect>
                  </a14:imgLayer>
                </a14:imgProps>
              </a:ext>
              <a:ext uri="{28A0092B-C50C-407E-A947-70E740481C1C}">
                <a14:useLocalDpi xmlns:a14="http://schemas.microsoft.com/office/drawing/2010/main"/>
              </a:ext>
            </a:extLst>
          </a:blip>
          <a:stretch>
            <a:fillRect/>
          </a:stretch>
        </p:blipFill>
        <p:spPr>
          <a:xfrm rot="20140162">
            <a:off x="5543551" y="3608699"/>
            <a:ext cx="1943100" cy="3251200"/>
          </a:xfrm>
          <a:prstGeom prst="rect">
            <a:avLst/>
          </a:prstGeom>
        </p:spPr>
      </p:pic>
      <p:pic>
        <p:nvPicPr>
          <p:cNvPr id="2" name="Picture 1">
            <a:extLst>
              <a:ext uri="{FF2B5EF4-FFF2-40B4-BE49-F238E27FC236}">
                <a16:creationId xmlns:a16="http://schemas.microsoft.com/office/drawing/2014/main" xmlns="" id="{0511C022-EC12-BB4D-8BD5-6BA8625D6C79}"/>
              </a:ext>
            </a:extLst>
          </p:cNvPr>
          <p:cNvPicPr>
            <a:picLocks noChangeAspect="1"/>
          </p:cNvPicPr>
          <p:nvPr/>
        </p:nvPicPr>
        <p:blipFill>
          <a:blip r:embed="rId5"/>
          <a:stretch>
            <a:fillRect/>
          </a:stretch>
        </p:blipFill>
        <p:spPr>
          <a:xfrm>
            <a:off x="914400" y="4152076"/>
            <a:ext cx="4045691" cy="2164445"/>
          </a:xfrm>
          <a:prstGeom prst="rect">
            <a:avLst/>
          </a:prstGeom>
        </p:spPr>
      </p:pic>
    </p:spTree>
    <p:extLst>
      <p:ext uri="{BB962C8B-B14F-4D97-AF65-F5344CB8AC3E}">
        <p14:creationId xmlns:p14="http://schemas.microsoft.com/office/powerpoint/2010/main" val="293653596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E6F797D-ECB3-D84F-9384-AEB859BFF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28800"/>
            <a:ext cx="6705600" cy="5029200"/>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29029" y="0"/>
            <a:ext cx="4724400" cy="838200"/>
          </a:xfrm>
          <a:prstGeom prst="wedgeRoundRectCallout">
            <a:avLst>
              <a:gd name="adj1" fmla="val 24329"/>
              <a:gd name="adj2" fmla="val 42897"/>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His friend responded,</a:t>
            </a:r>
          </a:p>
        </p:txBody>
      </p:sp>
      <p:sp>
        <p:nvSpPr>
          <p:cNvPr id="7" name="Rounded Rectangular Callout 6">
            <a:extLst>
              <a:ext uri="{FF2B5EF4-FFF2-40B4-BE49-F238E27FC236}">
                <a16:creationId xmlns:a16="http://schemas.microsoft.com/office/drawing/2014/main" xmlns="" id="{9ACC06BC-88C7-6D44-B480-B95AA5FF00F6}"/>
              </a:ext>
            </a:extLst>
          </p:cNvPr>
          <p:cNvSpPr/>
          <p:nvPr/>
        </p:nvSpPr>
        <p:spPr>
          <a:xfrm>
            <a:off x="29029" y="827314"/>
            <a:ext cx="6876142" cy="1009563"/>
          </a:xfrm>
          <a:prstGeom prst="wedgeRoundRectCallout">
            <a:avLst>
              <a:gd name="adj1" fmla="val 15935"/>
              <a:gd name="adj2" fmla="val 68903"/>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“This can be nothing other than the sword of Gideon son of </a:t>
            </a:r>
            <a:r>
              <a:rPr lang="en-US" sz="2800" b="1" dirty="0" err="1">
                <a:latin typeface="Cambria Math" panose="02040503050406030204" pitchFamily="18" charset="0"/>
                <a:ea typeface="Cambria Math" panose="02040503050406030204" pitchFamily="18" charset="0"/>
              </a:rPr>
              <a:t>Joash</a:t>
            </a:r>
            <a:r>
              <a:rPr lang="en-US" sz="2800" b="1" dirty="0">
                <a:latin typeface="Cambria Math" panose="02040503050406030204" pitchFamily="18" charset="0"/>
                <a:ea typeface="Cambria Math" panose="02040503050406030204" pitchFamily="18" charset="0"/>
              </a:rPr>
              <a:t>, the Israelite. “</a:t>
            </a:r>
          </a:p>
        </p:txBody>
      </p:sp>
      <p:pic>
        <p:nvPicPr>
          <p:cNvPr id="3" name="Picture 2">
            <a:extLst>
              <a:ext uri="{FF2B5EF4-FFF2-40B4-BE49-F238E27FC236}">
                <a16:creationId xmlns:a16="http://schemas.microsoft.com/office/drawing/2014/main" xmlns="" id="{F8DA51CD-6667-8841-8702-61BE12D450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6836569" y="419100"/>
            <a:ext cx="1972469" cy="2705100"/>
          </a:xfrm>
          <a:prstGeom prst="rect">
            <a:avLst/>
          </a:prstGeom>
        </p:spPr>
      </p:pic>
      <p:sp>
        <p:nvSpPr>
          <p:cNvPr id="8" name="Rounded Rectangular Callout 7">
            <a:extLst>
              <a:ext uri="{FF2B5EF4-FFF2-40B4-BE49-F238E27FC236}">
                <a16:creationId xmlns:a16="http://schemas.microsoft.com/office/drawing/2014/main" xmlns="" id="{D954CAA3-154E-6E4E-BBFD-5BCA01F519DE}"/>
              </a:ext>
            </a:extLst>
          </p:cNvPr>
          <p:cNvSpPr/>
          <p:nvPr/>
        </p:nvSpPr>
        <p:spPr>
          <a:xfrm>
            <a:off x="4899819" y="4707703"/>
            <a:ext cx="4010704" cy="1884222"/>
          </a:xfrm>
          <a:prstGeom prst="wedgeRoundRectCallout">
            <a:avLst>
              <a:gd name="adj1" fmla="val -30206"/>
              <a:gd name="adj2" fmla="val -87825"/>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Cambria Math" panose="02040503050406030204" pitchFamily="18" charset="0"/>
                <a:ea typeface="Cambria Math" panose="02040503050406030204" pitchFamily="18" charset="0"/>
              </a:rPr>
              <a:t>“God has given the Midianites and the whole camp into his hands.”</a:t>
            </a:r>
          </a:p>
        </p:txBody>
      </p:sp>
    </p:spTree>
    <p:extLst>
      <p:ext uri="{BB962C8B-B14F-4D97-AF65-F5344CB8AC3E}">
        <p14:creationId xmlns:p14="http://schemas.microsoft.com/office/powerpoint/2010/main" val="311640462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xmlns="" id="{A03861CC-7DB7-B245-BAF8-63357B2A0127}"/>
              </a:ext>
            </a:extLst>
          </p:cNvPr>
          <p:cNvSpPr/>
          <p:nvPr/>
        </p:nvSpPr>
        <p:spPr>
          <a:xfrm>
            <a:off x="39915" y="7256"/>
            <a:ext cx="9114971" cy="2126343"/>
          </a:xfrm>
          <a:prstGeom prst="wedgeRoundRectCallout">
            <a:avLst>
              <a:gd name="adj1" fmla="val 24329"/>
              <a:gd name="adj2" fmla="val 428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When Gideon heard the dream and its interpretation, he bowed down and worshiped.  He returned to the camp of Israel and called out, </a:t>
            </a:r>
            <a:endParaRPr lang="en-US" sz="3200" b="1" dirty="0">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xmlns="" id="{63B73013-0DE8-7147-AB6D-54833A6002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43100"/>
            <a:ext cx="6553200" cy="4914900"/>
          </a:xfrm>
          <a:prstGeom prst="rect">
            <a:avLst/>
          </a:prstGeom>
        </p:spPr>
      </p:pic>
    </p:spTree>
    <p:extLst>
      <p:ext uri="{BB962C8B-B14F-4D97-AF65-F5344CB8AC3E}">
        <p14:creationId xmlns:p14="http://schemas.microsoft.com/office/powerpoint/2010/main" val="329765405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BB850-FEDE-D242-80A2-BC906019ABAC}"/>
              </a:ext>
            </a:extLst>
          </p:cNvPr>
          <p:cNvSpPr>
            <a:spLocks noGrp="1"/>
          </p:cNvSpPr>
          <p:nvPr>
            <p:ph type="title"/>
          </p:nvPr>
        </p:nvSpPr>
        <p:spPr/>
        <p:txBody>
          <a:bodyPr>
            <a:normAutofit/>
          </a:bodyPr>
          <a:lstStyle/>
          <a:p>
            <a:r>
              <a:rPr lang="en-US" sz="5400" dirty="0">
                <a:latin typeface="Cambria Math" panose="02040503050406030204" pitchFamily="18" charset="0"/>
                <a:ea typeface="Cambria Math" panose="02040503050406030204" pitchFamily="18" charset="0"/>
              </a:rPr>
              <a:t>Faith Words</a:t>
            </a:r>
          </a:p>
        </p:txBody>
      </p:sp>
      <p:sp>
        <p:nvSpPr>
          <p:cNvPr id="3" name="Content Placeholder 2">
            <a:extLst>
              <a:ext uri="{FF2B5EF4-FFF2-40B4-BE49-F238E27FC236}">
                <a16:creationId xmlns:a16="http://schemas.microsoft.com/office/drawing/2014/main" xmlns="" id="{D0ABC54E-6967-3A47-9B6B-A456E13A6B6A}"/>
              </a:ext>
            </a:extLst>
          </p:cNvPr>
          <p:cNvSpPr>
            <a:spLocks noGrp="1"/>
          </p:cNvSpPr>
          <p:nvPr>
            <p:ph idx="1"/>
          </p:nvPr>
        </p:nvSpPr>
        <p:spPr>
          <a:xfrm>
            <a:off x="228600" y="3124200"/>
            <a:ext cx="8610600" cy="3352800"/>
          </a:xfrm>
        </p:spPr>
        <p:txBody>
          <a:bodyPr>
            <a:normAutofit/>
          </a:bodyPr>
          <a:lstStyle/>
          <a:p>
            <a:pPr marL="0" indent="0" algn="ctr">
              <a:buNone/>
            </a:pPr>
            <a:r>
              <a:rPr lang="en-US" sz="5400" b="1" dirty="0">
                <a:solidFill>
                  <a:srgbClr val="FFFF00"/>
                </a:solidFill>
                <a:latin typeface="Cambria Math" panose="02040503050406030204" pitchFamily="18" charset="0"/>
                <a:ea typeface="Cambria Math" panose="02040503050406030204" pitchFamily="18" charset="0"/>
              </a:rPr>
              <a:t>Trust in God that leads people to believe what God has said, depend on Him, and obey Him.</a:t>
            </a:r>
          </a:p>
        </p:txBody>
      </p:sp>
      <p:sp>
        <p:nvSpPr>
          <p:cNvPr id="4" name="Content Placeholder 2">
            <a:extLst>
              <a:ext uri="{FF2B5EF4-FFF2-40B4-BE49-F238E27FC236}">
                <a16:creationId xmlns:a16="http://schemas.microsoft.com/office/drawing/2014/main" xmlns="" id="{A8A6C8ED-B120-CC47-AC70-502C1733E9EF}"/>
              </a:ext>
            </a:extLst>
          </p:cNvPr>
          <p:cNvSpPr txBox="1">
            <a:spLocks/>
          </p:cNvSpPr>
          <p:nvPr/>
        </p:nvSpPr>
        <p:spPr>
          <a:xfrm>
            <a:off x="224118" y="2057400"/>
            <a:ext cx="6887389" cy="1320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7200" b="1" dirty="0">
                <a:latin typeface="Cambria Math" panose="02040503050406030204" pitchFamily="18" charset="0"/>
                <a:ea typeface="Cambria Math" panose="02040503050406030204" pitchFamily="18" charset="0"/>
              </a:rPr>
              <a:t>Faith</a:t>
            </a:r>
          </a:p>
        </p:txBody>
      </p:sp>
    </p:spTree>
    <p:extLst>
      <p:ext uri="{BB962C8B-B14F-4D97-AF65-F5344CB8AC3E}">
        <p14:creationId xmlns:p14="http://schemas.microsoft.com/office/powerpoint/2010/main" val="103498868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8499366-DB1A-D54B-85EB-12383B93F1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186543"/>
            <a:ext cx="7518400" cy="5638800"/>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39915" y="7257"/>
            <a:ext cx="9114971" cy="1973944"/>
          </a:xfrm>
          <a:prstGeom prst="wedgeRoundRectCallout">
            <a:avLst>
              <a:gd name="adj1" fmla="val 24329"/>
              <a:gd name="adj2" fmla="val 428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“Get up! The LORD has given the Midianite camp into your hands.”  Dividing the 300 men into three companies, he placed trumpets and empty jars in the hands of all of them, with torches inside.</a:t>
            </a:r>
            <a:endParaRPr lang="en-US" sz="3200" b="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41308605"/>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6819A08-2203-1F4C-855F-BBA7CC964B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86600" y="2245178"/>
            <a:ext cx="1981200" cy="4539343"/>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39915" y="0"/>
            <a:ext cx="9114971" cy="1973944"/>
          </a:xfrm>
          <a:prstGeom prst="wedgeRoundRectCallout">
            <a:avLst>
              <a:gd name="adj1" fmla="val 32132"/>
              <a:gd name="adj2" fmla="val 774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“Watch me. Follow my lead.  When I get to the edge of the camp, do exactly as I do.  When I and all who are with me blow our trumpets, then from all around the camp blow yours and shout,</a:t>
            </a:r>
            <a:endParaRPr lang="en-US" sz="3200" b="1" dirty="0">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xmlns="" id="{65774F02-1B7D-FB40-ACA9-FCB68F38CF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1700"/>
            <a:ext cx="6248400" cy="4686300"/>
          </a:xfrm>
          <a:prstGeom prst="rect">
            <a:avLst/>
          </a:prstGeom>
        </p:spPr>
      </p:pic>
    </p:spTree>
    <p:extLst>
      <p:ext uri="{BB962C8B-B14F-4D97-AF65-F5344CB8AC3E}">
        <p14:creationId xmlns:p14="http://schemas.microsoft.com/office/powerpoint/2010/main" val="209093680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740C7F3-A052-E74A-A0C5-93B9606F21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5715000" y="0"/>
            <a:ext cx="3439886" cy="3048000"/>
          </a:xfrm>
          <a:prstGeom prst="wedgeRoundRectCallout">
            <a:avLst>
              <a:gd name="adj1" fmla="val -66602"/>
              <a:gd name="adj2" fmla="val -134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ambria Math" panose="02040503050406030204" pitchFamily="18" charset="0"/>
                <a:ea typeface="Cambria Math" panose="02040503050406030204" pitchFamily="18" charset="0"/>
              </a:rPr>
              <a:t>“For the LORD and for Gideon!”</a:t>
            </a:r>
            <a:endParaRPr lang="en-US" sz="4400" b="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42132177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xmlns="" id="{A03861CC-7DB7-B245-BAF8-63357B2A0127}"/>
              </a:ext>
            </a:extLst>
          </p:cNvPr>
          <p:cNvSpPr/>
          <p:nvPr/>
        </p:nvSpPr>
        <p:spPr>
          <a:xfrm>
            <a:off x="152400" y="21771"/>
            <a:ext cx="8991600" cy="2623457"/>
          </a:xfrm>
          <a:prstGeom prst="wedgeRoundRectCallout">
            <a:avLst>
              <a:gd name="adj1" fmla="val -46276"/>
              <a:gd name="adj2" fmla="val -144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Gideon and the 300 men with him reached the edge of the camp at the beginning of the middle watch, just after they had changed the guard.  They blew their trumpets and broke the jars that were in their hands.</a:t>
            </a:r>
            <a:endParaRPr lang="en-US" sz="3200" b="1" dirty="0">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xmlns="" id="{F464B82E-D590-1047-9ABA-09D149EDE1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6900" y="2653393"/>
            <a:ext cx="5562600" cy="4171950"/>
          </a:xfrm>
          <a:prstGeom prst="rect">
            <a:avLst/>
          </a:prstGeom>
        </p:spPr>
      </p:pic>
    </p:spTree>
    <p:extLst>
      <p:ext uri="{BB962C8B-B14F-4D97-AF65-F5344CB8AC3E}">
        <p14:creationId xmlns:p14="http://schemas.microsoft.com/office/powerpoint/2010/main" val="1348268404"/>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7A9466C-3857-154C-BAAF-854FC4842E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57400"/>
            <a:ext cx="6400800" cy="4800600"/>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0" y="-14514"/>
            <a:ext cx="9144000" cy="2590800"/>
          </a:xfrm>
          <a:prstGeom prst="wedgeRoundRectCallout">
            <a:avLst>
              <a:gd name="adj1" fmla="val -46276"/>
              <a:gd name="adj2" fmla="val -14449"/>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solidFill>
                  <a:schemeClr val="tx1"/>
                </a:solidFill>
                <a:latin typeface="Cambria Math" panose="02040503050406030204" pitchFamily="18" charset="0"/>
                <a:ea typeface="Cambria Math" panose="02040503050406030204" pitchFamily="18" charset="0"/>
              </a:rPr>
              <a:t>The three companies blew the trumpets and smashed the jars.  Grasping the torches in their left hands and holding in their right hands the trumpets they were to blow, they shouted, </a:t>
            </a:r>
          </a:p>
        </p:txBody>
      </p:sp>
      <p:sp>
        <p:nvSpPr>
          <p:cNvPr id="5" name="Rounded Rectangular Callout 4">
            <a:extLst>
              <a:ext uri="{FF2B5EF4-FFF2-40B4-BE49-F238E27FC236}">
                <a16:creationId xmlns:a16="http://schemas.microsoft.com/office/drawing/2014/main" xmlns="" id="{EC85B121-1B68-6D42-8DD2-757608A18C08}"/>
              </a:ext>
            </a:extLst>
          </p:cNvPr>
          <p:cNvSpPr/>
          <p:nvPr/>
        </p:nvSpPr>
        <p:spPr>
          <a:xfrm>
            <a:off x="6553199" y="3276600"/>
            <a:ext cx="2556329" cy="3124200"/>
          </a:xfrm>
          <a:prstGeom prst="wedgeRoundRectCallout">
            <a:avLst>
              <a:gd name="adj1" fmla="val -70663"/>
              <a:gd name="adj2" fmla="val -936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“A sword for the LORD and for Gideon!”</a:t>
            </a:r>
          </a:p>
        </p:txBody>
      </p:sp>
    </p:spTree>
    <p:extLst>
      <p:ext uri="{BB962C8B-B14F-4D97-AF65-F5344CB8AC3E}">
        <p14:creationId xmlns:p14="http://schemas.microsoft.com/office/powerpoint/2010/main" val="17284196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82B0528-AF4E-324F-B659-2EDFAC422E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615" y="2608943"/>
            <a:ext cx="5665409" cy="4249057"/>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34472" y="143781"/>
            <a:ext cx="9091385" cy="2465162"/>
          </a:xfrm>
          <a:prstGeom prst="wedgeRoundRectCallout">
            <a:avLst>
              <a:gd name="adj1" fmla="val -46276"/>
              <a:gd name="adj2" fmla="val -144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While each man held his position around the camp, all the Midianites ran, crying out as they fled. When the 300 trumpets sounded, the LORD caused the men throughout the camp to turn on each other with their swords.</a:t>
            </a:r>
          </a:p>
        </p:txBody>
      </p:sp>
      <p:pic>
        <p:nvPicPr>
          <p:cNvPr id="7" name="Picture 6">
            <a:extLst>
              <a:ext uri="{FF2B5EF4-FFF2-40B4-BE49-F238E27FC236}">
                <a16:creationId xmlns:a16="http://schemas.microsoft.com/office/drawing/2014/main" xmlns="" id="{6916DE50-9263-0B48-8C2D-DF3ECBEA0A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248400" y="3352800"/>
            <a:ext cx="2705100" cy="3251200"/>
          </a:xfrm>
          <a:prstGeom prst="rect">
            <a:avLst/>
          </a:prstGeom>
        </p:spPr>
      </p:pic>
    </p:spTree>
    <p:extLst>
      <p:ext uri="{BB962C8B-B14F-4D97-AF65-F5344CB8AC3E}">
        <p14:creationId xmlns:p14="http://schemas.microsoft.com/office/powerpoint/2010/main" val="303079799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xmlns="" id="{A03861CC-7DB7-B245-BAF8-63357B2A0127}"/>
              </a:ext>
            </a:extLst>
          </p:cNvPr>
          <p:cNvSpPr/>
          <p:nvPr/>
        </p:nvSpPr>
        <p:spPr>
          <a:xfrm>
            <a:off x="34472" y="143781"/>
            <a:ext cx="9091385" cy="2465162"/>
          </a:xfrm>
          <a:prstGeom prst="wedgeRoundRectCallout">
            <a:avLst>
              <a:gd name="adj1" fmla="val -46276"/>
              <a:gd name="adj2" fmla="val -144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The army fled to Beth Shittah toward </a:t>
            </a:r>
            <a:r>
              <a:rPr lang="en-US" sz="3200" b="1" dirty="0" err="1">
                <a:solidFill>
                  <a:schemeClr val="bg1"/>
                </a:solidFill>
                <a:latin typeface="Cambria Math" panose="02040503050406030204" pitchFamily="18" charset="0"/>
                <a:ea typeface="Cambria Math" panose="02040503050406030204" pitchFamily="18" charset="0"/>
              </a:rPr>
              <a:t>Zererah</a:t>
            </a:r>
            <a:r>
              <a:rPr lang="en-US" sz="3200" b="1" dirty="0">
                <a:solidFill>
                  <a:schemeClr val="bg1"/>
                </a:solidFill>
                <a:latin typeface="Cambria Math" panose="02040503050406030204" pitchFamily="18" charset="0"/>
                <a:ea typeface="Cambria Math" panose="02040503050406030204" pitchFamily="18" charset="0"/>
              </a:rPr>
              <a:t> as far as the border of Abel </a:t>
            </a:r>
            <a:r>
              <a:rPr lang="en-US" sz="3200" b="1" dirty="0" err="1">
                <a:solidFill>
                  <a:schemeClr val="bg1"/>
                </a:solidFill>
                <a:latin typeface="Cambria Math" panose="02040503050406030204" pitchFamily="18" charset="0"/>
                <a:ea typeface="Cambria Math" panose="02040503050406030204" pitchFamily="18" charset="0"/>
              </a:rPr>
              <a:t>Meholah</a:t>
            </a:r>
            <a:r>
              <a:rPr lang="en-US" sz="3200" b="1" dirty="0">
                <a:solidFill>
                  <a:schemeClr val="bg1"/>
                </a:solidFill>
                <a:latin typeface="Cambria Math" panose="02040503050406030204" pitchFamily="18" charset="0"/>
                <a:ea typeface="Cambria Math" panose="02040503050406030204" pitchFamily="18" charset="0"/>
              </a:rPr>
              <a:t> near </a:t>
            </a:r>
            <a:r>
              <a:rPr lang="en-US" sz="3200" b="1" dirty="0" err="1">
                <a:solidFill>
                  <a:schemeClr val="bg1"/>
                </a:solidFill>
                <a:latin typeface="Cambria Math" panose="02040503050406030204" pitchFamily="18" charset="0"/>
                <a:ea typeface="Cambria Math" panose="02040503050406030204" pitchFamily="18" charset="0"/>
              </a:rPr>
              <a:t>Tabbath</a:t>
            </a:r>
            <a:r>
              <a:rPr lang="en-US" sz="3200" b="1" dirty="0">
                <a:solidFill>
                  <a:schemeClr val="bg1"/>
                </a:solidFill>
                <a:latin typeface="Cambria Math" panose="02040503050406030204" pitchFamily="18" charset="0"/>
                <a:ea typeface="Cambria Math" panose="02040503050406030204" pitchFamily="18" charset="0"/>
              </a:rPr>
              <a:t>.  Israelites from Naphtali, Asher and all Manasseh were called out, and they pursued the Midianites.  </a:t>
            </a:r>
          </a:p>
        </p:txBody>
      </p:sp>
      <p:pic>
        <p:nvPicPr>
          <p:cNvPr id="3" name="Picture 2">
            <a:extLst>
              <a:ext uri="{FF2B5EF4-FFF2-40B4-BE49-F238E27FC236}">
                <a16:creationId xmlns:a16="http://schemas.microsoft.com/office/drawing/2014/main" xmlns="" id="{1CAB9400-5103-B147-875F-DE3D37FDF2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2664" y="2612572"/>
            <a:ext cx="5715000" cy="4286250"/>
          </a:xfrm>
          <a:prstGeom prst="rect">
            <a:avLst/>
          </a:prstGeom>
        </p:spPr>
      </p:pic>
    </p:spTree>
    <p:extLst>
      <p:ext uri="{BB962C8B-B14F-4D97-AF65-F5344CB8AC3E}">
        <p14:creationId xmlns:p14="http://schemas.microsoft.com/office/powerpoint/2010/main" val="373695730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AD1A7D7-F77C-FA4C-A093-C08D8FC9C36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15000" y="0"/>
            <a:ext cx="3429000" cy="6858000"/>
          </a:xfrm>
          <a:prstGeom prst="rect">
            <a:avLst/>
          </a:prstGeom>
        </p:spPr>
      </p:pic>
      <p:sp>
        <p:nvSpPr>
          <p:cNvPr id="6" name="Rounded Rectangular Callout 5">
            <a:extLst>
              <a:ext uri="{FF2B5EF4-FFF2-40B4-BE49-F238E27FC236}">
                <a16:creationId xmlns:a16="http://schemas.microsoft.com/office/drawing/2014/main" xmlns="" id="{A03861CC-7DB7-B245-BAF8-63357B2A0127}"/>
              </a:ext>
            </a:extLst>
          </p:cNvPr>
          <p:cNvSpPr/>
          <p:nvPr/>
        </p:nvSpPr>
        <p:spPr>
          <a:xfrm>
            <a:off x="34473" y="143781"/>
            <a:ext cx="5680528" cy="1608819"/>
          </a:xfrm>
          <a:prstGeom prst="wedgeRoundRectCallout">
            <a:avLst>
              <a:gd name="adj1" fmla="val 49285"/>
              <a:gd name="adj2" fmla="val -2817"/>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solidFill>
                  <a:schemeClr val="tx1"/>
                </a:solidFill>
                <a:latin typeface="Cambria Math" panose="02040503050406030204" pitchFamily="18" charset="0"/>
                <a:ea typeface="Cambria Math" panose="02040503050406030204" pitchFamily="18" charset="0"/>
              </a:rPr>
              <a:t>Gideon sent messengers throughout the hill country of Ephraim, saying…</a:t>
            </a:r>
          </a:p>
        </p:txBody>
      </p:sp>
      <p:sp>
        <p:nvSpPr>
          <p:cNvPr id="5" name="Rounded Rectangular Callout 4">
            <a:extLst>
              <a:ext uri="{FF2B5EF4-FFF2-40B4-BE49-F238E27FC236}">
                <a16:creationId xmlns:a16="http://schemas.microsoft.com/office/drawing/2014/main" xmlns="" id="{D571579D-CA89-0042-8C36-FF0AD1170B21}"/>
              </a:ext>
            </a:extLst>
          </p:cNvPr>
          <p:cNvSpPr/>
          <p:nvPr/>
        </p:nvSpPr>
        <p:spPr>
          <a:xfrm>
            <a:off x="381000" y="1840819"/>
            <a:ext cx="4343400" cy="3276600"/>
          </a:xfrm>
          <a:prstGeom prst="wedgeRoundRectCallout">
            <a:avLst>
              <a:gd name="adj1" fmla="val 64046"/>
              <a:gd name="adj2" fmla="val -336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“Come down against the Midianites and seize the waters of the Jordan ahead of them as far as Beth </a:t>
            </a:r>
            <a:r>
              <a:rPr lang="en-US" sz="3200" b="1" dirty="0" err="1">
                <a:solidFill>
                  <a:schemeClr val="bg1"/>
                </a:solidFill>
                <a:latin typeface="Cambria Math" panose="02040503050406030204" pitchFamily="18" charset="0"/>
                <a:ea typeface="Cambria Math" panose="02040503050406030204" pitchFamily="18" charset="0"/>
              </a:rPr>
              <a:t>Barah</a:t>
            </a:r>
            <a:r>
              <a:rPr lang="en-US" sz="3200" b="1" dirty="0">
                <a:solidFill>
                  <a:schemeClr val="bg1"/>
                </a:solidFill>
                <a:latin typeface="Cambria Math" panose="02040503050406030204" pitchFamily="18" charset="0"/>
                <a:ea typeface="Cambria Math" panose="02040503050406030204" pitchFamily="18" charset="0"/>
              </a:rPr>
              <a:t>.”</a:t>
            </a:r>
          </a:p>
        </p:txBody>
      </p:sp>
      <p:sp>
        <p:nvSpPr>
          <p:cNvPr id="7" name="Rounded Rectangular Callout 6">
            <a:extLst>
              <a:ext uri="{FF2B5EF4-FFF2-40B4-BE49-F238E27FC236}">
                <a16:creationId xmlns:a16="http://schemas.microsoft.com/office/drawing/2014/main" xmlns="" id="{F7903123-1436-4B44-B38D-5566D0A16D87}"/>
              </a:ext>
            </a:extLst>
          </p:cNvPr>
          <p:cNvSpPr/>
          <p:nvPr/>
        </p:nvSpPr>
        <p:spPr>
          <a:xfrm>
            <a:off x="0" y="5249181"/>
            <a:ext cx="9144000" cy="1608819"/>
          </a:xfrm>
          <a:prstGeom prst="wedgeRoundRectCallout">
            <a:avLst>
              <a:gd name="adj1" fmla="val 49285"/>
              <a:gd name="adj2" fmla="val -2817"/>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solidFill>
                  <a:schemeClr val="tx1"/>
                </a:solidFill>
                <a:latin typeface="Cambria Math" panose="02040503050406030204" pitchFamily="18" charset="0"/>
                <a:ea typeface="Cambria Math" panose="02040503050406030204" pitchFamily="18" charset="0"/>
              </a:rPr>
              <a:t>So all the men of Ephraim were called out and they seized the waters of the Jordan as fa as Beth </a:t>
            </a:r>
            <a:r>
              <a:rPr lang="en-US" sz="3200" b="1" dirty="0" err="1">
                <a:solidFill>
                  <a:schemeClr val="tx1"/>
                </a:solidFill>
                <a:latin typeface="Cambria Math" panose="02040503050406030204" pitchFamily="18" charset="0"/>
                <a:ea typeface="Cambria Math" panose="02040503050406030204" pitchFamily="18" charset="0"/>
              </a:rPr>
              <a:t>Barah</a:t>
            </a:r>
            <a:r>
              <a:rPr lang="en-US" sz="3200" b="1" dirty="0">
                <a:solidFill>
                  <a:schemeClr val="tx1"/>
                </a:solidFill>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415235068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a:extLst>
              <a:ext uri="{FF2B5EF4-FFF2-40B4-BE49-F238E27FC236}">
                <a16:creationId xmlns:a16="http://schemas.microsoft.com/office/drawing/2014/main" xmlns="" id="{A03861CC-7DB7-B245-BAF8-63357B2A0127}"/>
              </a:ext>
            </a:extLst>
          </p:cNvPr>
          <p:cNvSpPr/>
          <p:nvPr/>
        </p:nvSpPr>
        <p:spPr>
          <a:xfrm>
            <a:off x="34472" y="143781"/>
            <a:ext cx="8957127" cy="2675619"/>
          </a:xfrm>
          <a:prstGeom prst="wedgeRoundRectCallout">
            <a:avLst>
              <a:gd name="adj1" fmla="val 49285"/>
              <a:gd name="adj2" fmla="val -2817"/>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solidFill>
                  <a:schemeClr val="tx1"/>
                </a:solidFill>
                <a:latin typeface="Cambria Math" panose="02040503050406030204" pitchFamily="18" charset="0"/>
                <a:ea typeface="Cambria Math" panose="02040503050406030204" pitchFamily="18" charset="0"/>
              </a:rPr>
              <a:t>They also captured two of the Midianite leaders, </a:t>
            </a:r>
            <a:r>
              <a:rPr lang="en-US" sz="3200" b="1" dirty="0" err="1">
                <a:solidFill>
                  <a:schemeClr val="tx1"/>
                </a:solidFill>
                <a:latin typeface="Cambria Math" panose="02040503050406030204" pitchFamily="18" charset="0"/>
                <a:ea typeface="Cambria Math" panose="02040503050406030204" pitchFamily="18" charset="0"/>
              </a:rPr>
              <a:t>Oreb</a:t>
            </a:r>
            <a:r>
              <a:rPr lang="en-US" sz="3200" b="1" dirty="0">
                <a:solidFill>
                  <a:schemeClr val="tx1"/>
                </a:solidFill>
                <a:latin typeface="Cambria Math" panose="02040503050406030204" pitchFamily="18" charset="0"/>
                <a:ea typeface="Cambria Math" panose="02040503050406030204" pitchFamily="18" charset="0"/>
              </a:rPr>
              <a:t> and </a:t>
            </a:r>
            <a:r>
              <a:rPr lang="en-US" sz="3200" b="1" dirty="0" err="1">
                <a:solidFill>
                  <a:schemeClr val="tx1"/>
                </a:solidFill>
                <a:latin typeface="Cambria Math" panose="02040503050406030204" pitchFamily="18" charset="0"/>
                <a:ea typeface="Cambria Math" panose="02040503050406030204" pitchFamily="18" charset="0"/>
              </a:rPr>
              <a:t>Zeeb</a:t>
            </a:r>
            <a:r>
              <a:rPr lang="en-US" sz="3200" b="1" dirty="0">
                <a:solidFill>
                  <a:schemeClr val="tx1"/>
                </a:solidFill>
                <a:latin typeface="Cambria Math" panose="02040503050406030204" pitchFamily="18" charset="0"/>
                <a:ea typeface="Cambria Math" panose="02040503050406030204" pitchFamily="18" charset="0"/>
              </a:rPr>
              <a:t>.  They killed </a:t>
            </a:r>
            <a:r>
              <a:rPr lang="en-US" sz="3200" b="1" dirty="0" err="1">
                <a:solidFill>
                  <a:schemeClr val="tx1"/>
                </a:solidFill>
                <a:latin typeface="Cambria Math" panose="02040503050406030204" pitchFamily="18" charset="0"/>
                <a:ea typeface="Cambria Math" panose="02040503050406030204" pitchFamily="18" charset="0"/>
              </a:rPr>
              <a:t>Oreb</a:t>
            </a:r>
            <a:r>
              <a:rPr lang="en-US" sz="3200" b="1" dirty="0">
                <a:solidFill>
                  <a:schemeClr val="tx1"/>
                </a:solidFill>
                <a:latin typeface="Cambria Math" panose="02040503050406030204" pitchFamily="18" charset="0"/>
                <a:ea typeface="Cambria Math" panose="02040503050406030204" pitchFamily="18" charset="0"/>
              </a:rPr>
              <a:t> at the rock of </a:t>
            </a:r>
            <a:r>
              <a:rPr lang="en-US" sz="3200" b="1" dirty="0" err="1">
                <a:solidFill>
                  <a:schemeClr val="tx1"/>
                </a:solidFill>
                <a:latin typeface="Cambria Math" panose="02040503050406030204" pitchFamily="18" charset="0"/>
                <a:ea typeface="Cambria Math" panose="02040503050406030204" pitchFamily="18" charset="0"/>
              </a:rPr>
              <a:t>Oreb</a:t>
            </a:r>
            <a:r>
              <a:rPr lang="en-US" sz="3200" b="1" dirty="0">
                <a:solidFill>
                  <a:schemeClr val="tx1"/>
                </a:solidFill>
                <a:latin typeface="Cambria Math" panose="02040503050406030204" pitchFamily="18" charset="0"/>
                <a:ea typeface="Cambria Math" panose="02040503050406030204" pitchFamily="18" charset="0"/>
              </a:rPr>
              <a:t>, and </a:t>
            </a:r>
            <a:r>
              <a:rPr lang="en-US" sz="3200" b="1" dirty="0" err="1">
                <a:solidFill>
                  <a:schemeClr val="tx1"/>
                </a:solidFill>
                <a:latin typeface="Cambria Math" panose="02040503050406030204" pitchFamily="18" charset="0"/>
                <a:ea typeface="Cambria Math" panose="02040503050406030204" pitchFamily="18" charset="0"/>
              </a:rPr>
              <a:t>Zeeb</a:t>
            </a:r>
            <a:r>
              <a:rPr lang="en-US" sz="3200" b="1" dirty="0">
                <a:solidFill>
                  <a:schemeClr val="tx1"/>
                </a:solidFill>
                <a:latin typeface="Cambria Math" panose="02040503050406030204" pitchFamily="18" charset="0"/>
                <a:ea typeface="Cambria Math" panose="02040503050406030204" pitchFamily="18" charset="0"/>
              </a:rPr>
              <a:t> at the winepress of </a:t>
            </a:r>
            <a:r>
              <a:rPr lang="en-US" sz="3200" b="1" dirty="0" err="1">
                <a:solidFill>
                  <a:schemeClr val="tx1"/>
                </a:solidFill>
                <a:latin typeface="Cambria Math" panose="02040503050406030204" pitchFamily="18" charset="0"/>
                <a:ea typeface="Cambria Math" panose="02040503050406030204" pitchFamily="18" charset="0"/>
              </a:rPr>
              <a:t>Zeeb</a:t>
            </a:r>
            <a:r>
              <a:rPr lang="en-US" sz="3200" b="1" dirty="0">
                <a:solidFill>
                  <a:schemeClr val="tx1"/>
                </a:solidFill>
                <a:latin typeface="Cambria Math" panose="02040503050406030204" pitchFamily="18" charset="0"/>
                <a:ea typeface="Cambria Math" panose="02040503050406030204" pitchFamily="18" charset="0"/>
              </a:rPr>
              <a:t>.  They pursued the Midianites and brought the heads of </a:t>
            </a:r>
            <a:r>
              <a:rPr lang="en-US" sz="3200" b="1" dirty="0" err="1">
                <a:solidFill>
                  <a:schemeClr val="tx1"/>
                </a:solidFill>
                <a:latin typeface="Cambria Math" panose="02040503050406030204" pitchFamily="18" charset="0"/>
                <a:ea typeface="Cambria Math" panose="02040503050406030204" pitchFamily="18" charset="0"/>
              </a:rPr>
              <a:t>Oreb</a:t>
            </a:r>
            <a:r>
              <a:rPr lang="en-US" sz="3200" b="1" dirty="0">
                <a:solidFill>
                  <a:schemeClr val="tx1"/>
                </a:solidFill>
                <a:latin typeface="Cambria Math" panose="02040503050406030204" pitchFamily="18" charset="0"/>
                <a:ea typeface="Cambria Math" panose="02040503050406030204" pitchFamily="18" charset="0"/>
              </a:rPr>
              <a:t> and </a:t>
            </a:r>
            <a:r>
              <a:rPr lang="en-US" sz="3200" b="1" dirty="0" err="1">
                <a:solidFill>
                  <a:schemeClr val="tx1"/>
                </a:solidFill>
                <a:latin typeface="Cambria Math" panose="02040503050406030204" pitchFamily="18" charset="0"/>
                <a:ea typeface="Cambria Math" panose="02040503050406030204" pitchFamily="18" charset="0"/>
              </a:rPr>
              <a:t>Zeeb</a:t>
            </a:r>
            <a:r>
              <a:rPr lang="en-US" sz="3200" b="1" dirty="0">
                <a:solidFill>
                  <a:schemeClr val="tx1"/>
                </a:solidFill>
                <a:latin typeface="Cambria Math" panose="02040503050406030204" pitchFamily="18" charset="0"/>
                <a:ea typeface="Cambria Math" panose="02040503050406030204" pitchFamily="18" charset="0"/>
              </a:rPr>
              <a:t> to Gideon, who was by the Jordan.</a:t>
            </a:r>
          </a:p>
        </p:txBody>
      </p:sp>
      <p:pic>
        <p:nvPicPr>
          <p:cNvPr id="2" name="Picture 1">
            <a:extLst>
              <a:ext uri="{FF2B5EF4-FFF2-40B4-BE49-F238E27FC236}">
                <a16:creationId xmlns:a16="http://schemas.microsoft.com/office/drawing/2014/main" xmlns="" id="{2E237222-2861-D449-B625-2797DA317BD5}"/>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217" b="99675" l="0" r="100000">
                        <a14:foregroundMark x1="33887" y1="33297" x2="33887" y2="33297"/>
                        <a14:foregroundMark x1="33008" y1="30152" x2="33008" y2="30152"/>
                        <a14:foregroundMark x1="32813" y1="26139" x2="32813" y2="26139"/>
                        <a14:foregroundMark x1="35742" y1="27874" x2="35742" y2="27874"/>
                        <a14:foregroundMark x1="35254" y1="25597" x2="35254" y2="25597"/>
                        <a14:foregroundMark x1="30371" y1="23861" x2="30371" y2="23861"/>
                        <a14:foregroundMark x1="42676" y1="23861" x2="42676" y2="23861"/>
                        <a14:foregroundMark x1="45313" y1="24403" x2="45313" y2="24403"/>
                        <a14:foregroundMark x1="45801" y1="21692" x2="45801" y2="21692"/>
                      </a14:backgroundRemoval>
                    </a14:imgEffect>
                  </a14:imgLayer>
                </a14:imgProps>
              </a:ext>
              <a:ext uri="{28A0092B-C50C-407E-A947-70E740481C1C}">
                <a14:useLocalDpi xmlns:a14="http://schemas.microsoft.com/office/drawing/2010/main"/>
              </a:ext>
            </a:extLst>
          </a:blip>
          <a:stretch>
            <a:fillRect/>
          </a:stretch>
        </p:blipFill>
        <p:spPr>
          <a:xfrm>
            <a:off x="457200" y="3124200"/>
            <a:ext cx="3632200" cy="3270399"/>
          </a:xfrm>
          <a:prstGeom prst="rect">
            <a:avLst/>
          </a:prstGeom>
        </p:spPr>
      </p:pic>
      <p:sp>
        <p:nvSpPr>
          <p:cNvPr id="3" name="Rectangle 2">
            <a:extLst>
              <a:ext uri="{FF2B5EF4-FFF2-40B4-BE49-F238E27FC236}">
                <a16:creationId xmlns:a16="http://schemas.microsoft.com/office/drawing/2014/main" xmlns="" id="{42756015-FD9A-274F-BA0C-5A6AA10C5DF5}"/>
              </a:ext>
            </a:extLst>
          </p:cNvPr>
          <p:cNvSpPr/>
          <p:nvPr/>
        </p:nvSpPr>
        <p:spPr>
          <a:xfrm>
            <a:off x="152400" y="5801469"/>
            <a:ext cx="3762568" cy="92333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Oreb</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killed</a:t>
            </a:r>
          </a:p>
        </p:txBody>
      </p:sp>
      <p:sp>
        <p:nvSpPr>
          <p:cNvPr id="8" name="Rectangle 7">
            <a:extLst>
              <a:ext uri="{FF2B5EF4-FFF2-40B4-BE49-F238E27FC236}">
                <a16:creationId xmlns:a16="http://schemas.microsoft.com/office/drawing/2014/main" xmlns="" id="{E50AC1B3-C3C0-0047-A275-03E87D0D9BD8}"/>
              </a:ext>
            </a:extLst>
          </p:cNvPr>
          <p:cNvSpPr/>
          <p:nvPr/>
        </p:nvSpPr>
        <p:spPr>
          <a:xfrm>
            <a:off x="4876801" y="5779698"/>
            <a:ext cx="3762568" cy="92333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Zeeb</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killed</a:t>
            </a:r>
          </a:p>
        </p:txBody>
      </p:sp>
      <p:pic>
        <p:nvPicPr>
          <p:cNvPr id="9" name="Picture 8">
            <a:extLst>
              <a:ext uri="{FF2B5EF4-FFF2-40B4-BE49-F238E27FC236}">
                <a16:creationId xmlns:a16="http://schemas.microsoft.com/office/drawing/2014/main" xmlns="" id="{32B2E566-DC89-FE44-84FE-122F74CBBB5B}"/>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167" b="98000" l="0" r="98457"/>
                    </a14:imgEffect>
                  </a14:imgLayer>
                </a14:imgProps>
              </a:ext>
              <a:ext uri="{28A0092B-C50C-407E-A947-70E740481C1C}">
                <a14:useLocalDpi xmlns:a14="http://schemas.microsoft.com/office/drawing/2010/main"/>
              </a:ext>
            </a:extLst>
          </a:blip>
          <a:stretch>
            <a:fillRect/>
          </a:stretch>
        </p:blipFill>
        <p:spPr>
          <a:xfrm>
            <a:off x="6948714" y="2890685"/>
            <a:ext cx="1690655" cy="3130843"/>
          </a:xfrm>
          <a:prstGeom prst="rect">
            <a:avLst/>
          </a:prstGeom>
        </p:spPr>
      </p:pic>
      <p:pic>
        <p:nvPicPr>
          <p:cNvPr id="10" name="Picture 9">
            <a:extLst>
              <a:ext uri="{FF2B5EF4-FFF2-40B4-BE49-F238E27FC236}">
                <a16:creationId xmlns:a16="http://schemas.microsoft.com/office/drawing/2014/main" xmlns="" id="{565A02CC-8134-DD42-A03D-BAED70197709}"/>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002184" y="3322132"/>
            <a:ext cx="2684882" cy="2684882"/>
          </a:xfrm>
          <a:prstGeom prst="rect">
            <a:avLst/>
          </a:prstGeom>
        </p:spPr>
      </p:pic>
      <p:pic>
        <p:nvPicPr>
          <p:cNvPr id="11" name="Picture 10">
            <a:extLst>
              <a:ext uri="{FF2B5EF4-FFF2-40B4-BE49-F238E27FC236}">
                <a16:creationId xmlns:a16="http://schemas.microsoft.com/office/drawing/2014/main" xmlns="" id="{FA29E514-D6D3-F943-8A3C-A8C6C8AF603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45720" y="4631916"/>
            <a:ext cx="1145879" cy="1276350"/>
          </a:xfrm>
          <a:prstGeom prst="rect">
            <a:avLst/>
          </a:prstGeom>
        </p:spPr>
      </p:pic>
      <p:pic>
        <p:nvPicPr>
          <p:cNvPr id="12" name="Picture 11">
            <a:extLst>
              <a:ext uri="{FF2B5EF4-FFF2-40B4-BE49-F238E27FC236}">
                <a16:creationId xmlns:a16="http://schemas.microsoft.com/office/drawing/2014/main" xmlns="" id="{78D2F049-A96E-FB4A-8503-A3608D2A6926}"/>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10000" b="90000" l="1406" r="90000"/>
                    </a14:imgEffect>
                  </a14:imgLayer>
                </a14:imgProps>
              </a:ext>
              <a:ext uri="{28A0092B-C50C-407E-A947-70E740481C1C}">
                <a14:useLocalDpi xmlns:a14="http://schemas.microsoft.com/office/drawing/2010/main"/>
              </a:ext>
            </a:extLst>
          </a:blip>
          <a:stretch>
            <a:fillRect/>
          </a:stretch>
        </p:blipFill>
        <p:spPr>
          <a:xfrm>
            <a:off x="1788108" y="4271049"/>
            <a:ext cx="1955800" cy="1955800"/>
          </a:xfrm>
          <a:prstGeom prst="rect">
            <a:avLst/>
          </a:prstGeom>
        </p:spPr>
      </p:pic>
    </p:spTree>
    <p:extLst>
      <p:ext uri="{BB962C8B-B14F-4D97-AF65-F5344CB8AC3E}">
        <p14:creationId xmlns:p14="http://schemas.microsoft.com/office/powerpoint/2010/main" val="409037673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xmlns="" id="{3BF90695-3F43-3E4D-82AA-107DC5F8400D}"/>
              </a:ext>
            </a:extLst>
          </p:cNvPr>
          <p:cNvSpPr/>
          <p:nvPr/>
        </p:nvSpPr>
        <p:spPr>
          <a:xfrm>
            <a:off x="304800" y="152400"/>
            <a:ext cx="8610600" cy="4029530"/>
          </a:xfrm>
          <a:prstGeom prst="wedgeRoundRectCallout">
            <a:avLst>
              <a:gd name="adj1" fmla="val 29403"/>
              <a:gd name="adj2" fmla="val 4098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dirty="0">
                <a:latin typeface="Cambria Math" panose="02040503050406030204" pitchFamily="18" charset="0"/>
                <a:ea typeface="Cambria Math" panose="02040503050406030204" pitchFamily="18" charset="0"/>
              </a:rPr>
              <a:t>Thus Midian was subdued before the Israelites and did not raise its head again. During Gideon’s lifetime, the land had peace 40 years!</a:t>
            </a:r>
          </a:p>
        </p:txBody>
      </p:sp>
      <p:pic>
        <p:nvPicPr>
          <p:cNvPr id="2" name="Picture 1">
            <a:extLst>
              <a:ext uri="{FF2B5EF4-FFF2-40B4-BE49-F238E27FC236}">
                <a16:creationId xmlns:a16="http://schemas.microsoft.com/office/drawing/2014/main" xmlns="" id="{E2E88C82-9DBB-F747-B544-438DE429E0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4330700"/>
            <a:ext cx="2451100" cy="2451100"/>
          </a:xfrm>
          <a:prstGeom prst="rect">
            <a:avLst/>
          </a:prstGeom>
        </p:spPr>
      </p:pic>
      <p:sp>
        <p:nvSpPr>
          <p:cNvPr id="3" name="Rectangle 2">
            <a:extLst>
              <a:ext uri="{FF2B5EF4-FFF2-40B4-BE49-F238E27FC236}">
                <a16:creationId xmlns:a16="http://schemas.microsoft.com/office/drawing/2014/main" xmlns="" id="{BC050472-1886-C249-84D9-23A09EFF5813}"/>
              </a:ext>
            </a:extLst>
          </p:cNvPr>
          <p:cNvSpPr/>
          <p:nvPr/>
        </p:nvSpPr>
        <p:spPr>
          <a:xfrm>
            <a:off x="2528085" y="4632920"/>
            <a:ext cx="6615915"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Peace for 40 years!</a:t>
            </a:r>
          </a:p>
        </p:txBody>
      </p:sp>
    </p:spTree>
    <p:extLst>
      <p:ext uri="{BB962C8B-B14F-4D97-AF65-F5344CB8AC3E}">
        <p14:creationId xmlns:p14="http://schemas.microsoft.com/office/powerpoint/2010/main" val="3031891781"/>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BB850-FEDE-D242-80A2-BC906019ABAC}"/>
              </a:ext>
            </a:extLst>
          </p:cNvPr>
          <p:cNvSpPr>
            <a:spLocks noGrp="1"/>
          </p:cNvSpPr>
          <p:nvPr>
            <p:ph type="title"/>
          </p:nvPr>
        </p:nvSpPr>
        <p:spPr/>
        <p:txBody>
          <a:bodyPr>
            <a:normAutofit/>
          </a:bodyPr>
          <a:lstStyle/>
          <a:p>
            <a:r>
              <a:rPr lang="en-US" sz="5400" dirty="0">
                <a:latin typeface="Cambria Math" panose="02040503050406030204" pitchFamily="18" charset="0"/>
                <a:ea typeface="Cambria Math" panose="02040503050406030204" pitchFamily="18" charset="0"/>
              </a:rPr>
              <a:t>The Truth</a:t>
            </a:r>
          </a:p>
        </p:txBody>
      </p:sp>
      <p:sp>
        <p:nvSpPr>
          <p:cNvPr id="3" name="Content Placeholder 2">
            <a:extLst>
              <a:ext uri="{FF2B5EF4-FFF2-40B4-BE49-F238E27FC236}">
                <a16:creationId xmlns:a16="http://schemas.microsoft.com/office/drawing/2014/main" xmlns="" id="{D0ABC54E-6967-3A47-9B6B-A456E13A6B6A}"/>
              </a:ext>
            </a:extLst>
          </p:cNvPr>
          <p:cNvSpPr>
            <a:spLocks noGrp="1"/>
          </p:cNvSpPr>
          <p:nvPr>
            <p:ph idx="1"/>
          </p:nvPr>
        </p:nvSpPr>
        <p:spPr>
          <a:xfrm>
            <a:off x="266700" y="2728159"/>
            <a:ext cx="8610600" cy="3352800"/>
          </a:xfrm>
        </p:spPr>
        <p:txBody>
          <a:bodyPr>
            <a:normAutofit/>
          </a:bodyPr>
          <a:lstStyle/>
          <a:p>
            <a:pPr marL="0" indent="0" algn="ctr">
              <a:buNone/>
            </a:pPr>
            <a:r>
              <a:rPr lang="en-US" sz="5400" b="1" dirty="0">
                <a:solidFill>
                  <a:srgbClr val="FFFF00"/>
                </a:solidFill>
                <a:latin typeface="Cambria Math" panose="02040503050406030204" pitchFamily="18" charset="0"/>
                <a:ea typeface="Cambria Math" panose="02040503050406030204" pitchFamily="18" charset="0"/>
              </a:rPr>
              <a:t>God sometimes does a mighty work in a surprising way!</a:t>
            </a:r>
          </a:p>
        </p:txBody>
      </p:sp>
    </p:spTree>
    <p:extLst>
      <p:ext uri="{BB962C8B-B14F-4D97-AF65-F5344CB8AC3E}">
        <p14:creationId xmlns:p14="http://schemas.microsoft.com/office/powerpoint/2010/main" val="127543137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6B88B-6604-9D45-9478-70B69BE9D2D6}"/>
              </a:ext>
            </a:extLst>
          </p:cNvPr>
          <p:cNvSpPr>
            <a:spLocks noGrp="1"/>
          </p:cNvSpPr>
          <p:nvPr>
            <p:ph type="title"/>
          </p:nvPr>
        </p:nvSpPr>
        <p:spPr/>
        <p:txBody>
          <a:bodyPr>
            <a:normAutofit/>
          </a:bodyPr>
          <a:lstStyle/>
          <a:p>
            <a:r>
              <a:rPr lang="en-US" sz="5400" dirty="0">
                <a:latin typeface="Cambria Math" panose="02040503050406030204" pitchFamily="18" charset="0"/>
                <a:ea typeface="Cambria Math" panose="02040503050406030204" pitchFamily="18" charset="0"/>
              </a:rPr>
              <a:t>Memory Verse</a:t>
            </a:r>
          </a:p>
        </p:txBody>
      </p:sp>
      <p:sp>
        <p:nvSpPr>
          <p:cNvPr id="3" name="Content Placeholder 2">
            <a:extLst>
              <a:ext uri="{FF2B5EF4-FFF2-40B4-BE49-F238E27FC236}">
                <a16:creationId xmlns:a16="http://schemas.microsoft.com/office/drawing/2014/main" xmlns="" id="{50A9CA46-F3A3-EA4E-9D12-86B98DBFDF7D}"/>
              </a:ext>
            </a:extLst>
          </p:cNvPr>
          <p:cNvSpPr>
            <a:spLocks noGrp="1"/>
          </p:cNvSpPr>
          <p:nvPr>
            <p:ph idx="1"/>
          </p:nvPr>
        </p:nvSpPr>
        <p:spPr>
          <a:xfrm>
            <a:off x="304801" y="1981200"/>
            <a:ext cx="5029200" cy="4495800"/>
          </a:xfrm>
        </p:spPr>
        <p:txBody>
          <a:bodyPr>
            <a:noAutofit/>
          </a:bodyPr>
          <a:lstStyle/>
          <a:p>
            <a:pPr marL="0" indent="0" algn="ctr">
              <a:buNone/>
            </a:pPr>
            <a:r>
              <a:rPr lang="en-US" sz="5400" dirty="0">
                <a:latin typeface="Cambria Math" panose="02040503050406030204" pitchFamily="18" charset="0"/>
                <a:ea typeface="Cambria Math" panose="02040503050406030204" pitchFamily="18" charset="0"/>
              </a:rPr>
              <a:t>“Wait for the LORD; be strong and take heart and wait for the LORD.”</a:t>
            </a:r>
          </a:p>
        </p:txBody>
      </p:sp>
      <p:pic>
        <p:nvPicPr>
          <p:cNvPr id="5" name="Picture 4">
            <a:extLst>
              <a:ext uri="{FF2B5EF4-FFF2-40B4-BE49-F238E27FC236}">
                <a16:creationId xmlns:a16="http://schemas.microsoft.com/office/drawing/2014/main" xmlns="" id="{63E33B2C-70EF-7D4E-B102-74E7C729DC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3073400"/>
            <a:ext cx="3251200" cy="2311400"/>
          </a:xfrm>
          <a:prstGeom prst="rect">
            <a:avLst/>
          </a:prstGeom>
        </p:spPr>
      </p:pic>
    </p:spTree>
    <p:extLst>
      <p:ext uri="{BB962C8B-B14F-4D97-AF65-F5344CB8AC3E}">
        <p14:creationId xmlns:p14="http://schemas.microsoft.com/office/powerpoint/2010/main" val="2003466588"/>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81000" y="152399"/>
            <a:ext cx="8534400" cy="2801257"/>
          </a:xfrm>
          <a:effectLst>
            <a:outerShdw blurRad="50800" dist="38100" dir="5400000" algn="t" rotWithShape="0">
              <a:prstClr val="black">
                <a:alpha val="40000"/>
              </a:prstClr>
            </a:outerShdw>
          </a:effectLst>
        </p:spPr>
        <p:txBody>
          <a:bodyPr>
            <a:normAutofit fontScale="92500" lnSpcReduction="10000"/>
          </a:bodyPr>
          <a:lstStyle/>
          <a:p>
            <a:pPr algn="ctr" eaLnBrk="1" hangingPunct="1">
              <a:defRPr/>
            </a:pPr>
            <a:r>
              <a:rPr lang="en-US" sz="4400" b="1" dirty="0">
                <a:latin typeface="Cambria Math" panose="02040503050406030204" pitchFamily="18" charset="0"/>
                <a:ea typeface="Cambria Math" panose="02040503050406030204" pitchFamily="18" charset="0"/>
              </a:rPr>
              <a:t>Early in the morning, </a:t>
            </a:r>
            <a:r>
              <a:rPr lang="en-US" sz="4400" b="1" dirty="0" err="1">
                <a:latin typeface="Cambria Math" panose="02040503050406030204" pitchFamily="18" charset="0"/>
                <a:ea typeface="Cambria Math" panose="02040503050406030204" pitchFamily="18" charset="0"/>
              </a:rPr>
              <a:t>Jerub</a:t>
            </a:r>
            <a:r>
              <a:rPr lang="en-US" sz="4400" b="1" dirty="0">
                <a:latin typeface="Cambria Math" panose="02040503050406030204" pitchFamily="18" charset="0"/>
                <a:ea typeface="Cambria Math" panose="02040503050406030204" pitchFamily="18" charset="0"/>
              </a:rPr>
              <a:t>-Baal (that is, Gideon) and all his men camped at the spring of </a:t>
            </a:r>
            <a:r>
              <a:rPr lang="en-US" sz="4400" b="1" dirty="0" err="1">
                <a:latin typeface="Cambria Math" panose="02040503050406030204" pitchFamily="18" charset="0"/>
                <a:ea typeface="Cambria Math" panose="02040503050406030204" pitchFamily="18" charset="0"/>
              </a:rPr>
              <a:t>Harod</a:t>
            </a:r>
            <a:r>
              <a:rPr lang="en-US" sz="4400" b="1" dirty="0">
                <a:latin typeface="Cambria Math" panose="02040503050406030204" pitchFamily="18" charset="0"/>
                <a:ea typeface="Cambria Math" panose="02040503050406030204" pitchFamily="18" charset="0"/>
              </a:rPr>
              <a:t>.  The camp of Midian was north of them in the valley near the hill of Moreh.</a:t>
            </a:r>
          </a:p>
        </p:txBody>
      </p:sp>
      <p:pic>
        <p:nvPicPr>
          <p:cNvPr id="4" name="Picture 3">
            <a:extLst>
              <a:ext uri="{FF2B5EF4-FFF2-40B4-BE49-F238E27FC236}">
                <a16:creationId xmlns:a16="http://schemas.microsoft.com/office/drawing/2014/main" xmlns="" id="{25924E0A-02D1-9349-8D15-A980BA358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667000"/>
            <a:ext cx="5588000"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81000" y="381000"/>
            <a:ext cx="8534400" cy="1143000"/>
          </a:xfrm>
          <a:effectLst>
            <a:outerShdw blurRad="50800" dist="38100" dir="5400000" algn="t" rotWithShape="0">
              <a:prstClr val="black">
                <a:alpha val="40000"/>
              </a:prstClr>
            </a:outerShdw>
          </a:effectLst>
        </p:spPr>
        <p:txBody>
          <a:bodyPr>
            <a:normAutofit/>
          </a:bodyPr>
          <a:lstStyle/>
          <a:p>
            <a:pPr algn="ctr" eaLnBrk="1" hangingPunct="1">
              <a:defRPr/>
            </a:pPr>
            <a:r>
              <a:rPr lang="en-US" sz="5400" b="1" dirty="0">
                <a:latin typeface="Cambria Math" panose="02040503050406030204" pitchFamily="18" charset="0"/>
                <a:ea typeface="Cambria Math" panose="02040503050406030204" pitchFamily="18" charset="0"/>
              </a:rPr>
              <a:t>The LORD said to Gideon,</a:t>
            </a:r>
          </a:p>
        </p:txBody>
      </p:sp>
      <p:pic>
        <p:nvPicPr>
          <p:cNvPr id="5" name="Picture 4">
            <a:extLst>
              <a:ext uri="{FF2B5EF4-FFF2-40B4-BE49-F238E27FC236}">
                <a16:creationId xmlns:a16="http://schemas.microsoft.com/office/drawing/2014/main" xmlns="" id="{A55D39A1-0B70-DD42-A7F1-F806CF4E09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62200"/>
            <a:ext cx="5486400" cy="4114800"/>
          </a:xfrm>
          <a:prstGeom prst="rect">
            <a:avLst/>
          </a:prstGeom>
        </p:spPr>
      </p:pic>
      <p:sp>
        <p:nvSpPr>
          <p:cNvPr id="6" name="Rounded Rectangular Callout 5">
            <a:extLst>
              <a:ext uri="{FF2B5EF4-FFF2-40B4-BE49-F238E27FC236}">
                <a16:creationId xmlns:a16="http://schemas.microsoft.com/office/drawing/2014/main" xmlns="" id="{6592F57F-5B21-4F41-9C49-813E513F6119}"/>
              </a:ext>
            </a:extLst>
          </p:cNvPr>
          <p:cNvSpPr/>
          <p:nvPr/>
        </p:nvSpPr>
        <p:spPr>
          <a:xfrm>
            <a:off x="5486400" y="1676400"/>
            <a:ext cx="3581400" cy="4800600"/>
          </a:xfrm>
          <a:prstGeom prst="wedgeRoundRectCallout">
            <a:avLst>
              <a:gd name="adj1" fmla="val -20197"/>
              <a:gd name="adj2" fmla="val -601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10000"/>
                  </a:schemeClr>
                </a:solidFill>
                <a:latin typeface="Cambria Math" panose="02040503050406030204" pitchFamily="18" charset="0"/>
                <a:ea typeface="Cambria Math" panose="02040503050406030204" pitchFamily="18" charset="0"/>
              </a:rPr>
              <a:t>“You have too many men.  I cannot deliver Midian into their hands, or Israel would boast against me, ‘My own strength has saved me’.</a:t>
            </a:r>
          </a:p>
        </p:txBody>
      </p:sp>
    </p:spTree>
    <p:extLst>
      <p:ext uri="{BB962C8B-B14F-4D97-AF65-F5344CB8AC3E}">
        <p14:creationId xmlns:p14="http://schemas.microsoft.com/office/powerpoint/2010/main" val="1071668882"/>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81000" y="381000"/>
            <a:ext cx="8534400" cy="1143000"/>
          </a:xfrm>
          <a:effectLst>
            <a:outerShdw blurRad="50800" dist="38100" dir="5400000" algn="t" rotWithShape="0">
              <a:prstClr val="black">
                <a:alpha val="40000"/>
              </a:prstClr>
            </a:outerShdw>
          </a:effectLst>
        </p:spPr>
        <p:txBody>
          <a:bodyPr>
            <a:normAutofit/>
          </a:bodyPr>
          <a:lstStyle/>
          <a:p>
            <a:pPr algn="ctr" eaLnBrk="1" hangingPunct="1">
              <a:defRPr/>
            </a:pPr>
            <a:endParaRPr lang="en-US" sz="5400" b="1" dirty="0">
              <a:latin typeface="Cambria Math" panose="02040503050406030204" pitchFamily="18" charset="0"/>
              <a:ea typeface="Cambria Math" panose="02040503050406030204" pitchFamily="18" charset="0"/>
            </a:endParaRPr>
          </a:p>
        </p:txBody>
      </p:sp>
      <p:sp>
        <p:nvSpPr>
          <p:cNvPr id="6" name="Rounded Rectangular Callout 5">
            <a:extLst>
              <a:ext uri="{FF2B5EF4-FFF2-40B4-BE49-F238E27FC236}">
                <a16:creationId xmlns:a16="http://schemas.microsoft.com/office/drawing/2014/main" xmlns="" id="{6592F57F-5B21-4F41-9C49-813E513F6119}"/>
              </a:ext>
            </a:extLst>
          </p:cNvPr>
          <p:cNvSpPr/>
          <p:nvPr/>
        </p:nvSpPr>
        <p:spPr>
          <a:xfrm>
            <a:off x="47171" y="228600"/>
            <a:ext cx="9067800" cy="2286000"/>
          </a:xfrm>
          <a:prstGeom prst="wedgeRoundRectCallout">
            <a:avLst>
              <a:gd name="adj1" fmla="val -20197"/>
              <a:gd name="adj2" fmla="val -601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10000"/>
                  </a:schemeClr>
                </a:solidFill>
                <a:latin typeface="Cambria Math" panose="02040503050406030204" pitchFamily="18" charset="0"/>
                <a:ea typeface="Cambria Math" panose="02040503050406030204" pitchFamily="18" charset="0"/>
              </a:rPr>
              <a:t>Now announce to the army, ‘Anyone who trembles with fear may turn back and leave Mount Gilead.’</a:t>
            </a:r>
          </a:p>
        </p:txBody>
      </p:sp>
      <p:pic>
        <p:nvPicPr>
          <p:cNvPr id="3" name="Picture 2">
            <a:extLst>
              <a:ext uri="{FF2B5EF4-FFF2-40B4-BE49-F238E27FC236}">
                <a16:creationId xmlns:a16="http://schemas.microsoft.com/office/drawing/2014/main" xmlns="" id="{A3F3F970-828B-8146-9652-9BC293E771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2362200"/>
            <a:ext cx="6019800" cy="4514850"/>
          </a:xfrm>
          <a:prstGeom prst="rect">
            <a:avLst/>
          </a:prstGeom>
        </p:spPr>
      </p:pic>
      <p:sp>
        <p:nvSpPr>
          <p:cNvPr id="7" name="Rounded Rectangular Callout 6">
            <a:extLst>
              <a:ext uri="{FF2B5EF4-FFF2-40B4-BE49-F238E27FC236}">
                <a16:creationId xmlns:a16="http://schemas.microsoft.com/office/drawing/2014/main" xmlns="" id="{0F95CAA4-8E2A-B840-8796-6B61909747DD}"/>
              </a:ext>
            </a:extLst>
          </p:cNvPr>
          <p:cNvSpPr/>
          <p:nvPr/>
        </p:nvSpPr>
        <p:spPr>
          <a:xfrm>
            <a:off x="6019800" y="2362200"/>
            <a:ext cx="2895600" cy="1905000"/>
          </a:xfrm>
          <a:prstGeom prst="wedgeRound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We are afraid!</a:t>
            </a:r>
          </a:p>
          <a:p>
            <a:pPr algn="ctr"/>
            <a:r>
              <a:rPr lang="en-US" sz="3200" dirty="0">
                <a:latin typeface="Cambria Math" panose="02040503050406030204" pitchFamily="18" charset="0"/>
                <a:ea typeface="Cambria Math" panose="02040503050406030204" pitchFamily="18" charset="0"/>
              </a:rPr>
              <a:t>22,000 men left</a:t>
            </a:r>
          </a:p>
        </p:txBody>
      </p:sp>
      <p:sp>
        <p:nvSpPr>
          <p:cNvPr id="9" name="Rounded Rectangular Callout 8">
            <a:extLst>
              <a:ext uri="{FF2B5EF4-FFF2-40B4-BE49-F238E27FC236}">
                <a16:creationId xmlns:a16="http://schemas.microsoft.com/office/drawing/2014/main" xmlns="" id="{50AAD0D7-21FD-0249-B9CD-5ACB558B9AEC}"/>
              </a:ext>
            </a:extLst>
          </p:cNvPr>
          <p:cNvSpPr/>
          <p:nvPr/>
        </p:nvSpPr>
        <p:spPr>
          <a:xfrm>
            <a:off x="25400" y="5791200"/>
            <a:ext cx="3352800" cy="1096736"/>
          </a:xfrm>
          <a:prstGeom prst="wedgeRoundRectCallout">
            <a:avLst>
              <a:gd name="adj1" fmla="val -24234"/>
              <a:gd name="adj2" fmla="val 45833"/>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tx2">
                    <a:lumMod val="10000"/>
                  </a:schemeClr>
                </a:solidFill>
                <a:latin typeface="Cambria Math" panose="02040503050406030204" pitchFamily="18" charset="0"/>
                <a:ea typeface="Cambria Math" panose="02040503050406030204" pitchFamily="18" charset="0"/>
              </a:rPr>
              <a:t>10,000 men stayed.</a:t>
            </a:r>
          </a:p>
        </p:txBody>
      </p:sp>
    </p:spTree>
    <p:extLst>
      <p:ext uri="{BB962C8B-B14F-4D97-AF65-F5344CB8AC3E}">
        <p14:creationId xmlns:p14="http://schemas.microsoft.com/office/powerpoint/2010/main" val="3508927930"/>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81000" y="76200"/>
            <a:ext cx="8534400" cy="685800"/>
          </a:xfrm>
          <a:effectLst>
            <a:outerShdw blurRad="50800" dist="38100" dir="5400000" algn="t" rotWithShape="0">
              <a:prstClr val="black">
                <a:alpha val="40000"/>
              </a:prstClr>
            </a:outerShdw>
          </a:effectLst>
        </p:spPr>
        <p:txBody>
          <a:bodyPr>
            <a:normAutofit/>
          </a:bodyPr>
          <a:lstStyle/>
          <a:p>
            <a:pPr algn="ctr" eaLnBrk="1" hangingPunct="1">
              <a:defRPr/>
            </a:pPr>
            <a:r>
              <a:rPr lang="en-US" sz="3600" b="1" dirty="0">
                <a:latin typeface="Cambria Math" panose="02040503050406030204" pitchFamily="18" charset="0"/>
                <a:ea typeface="Cambria Math" panose="02040503050406030204" pitchFamily="18" charset="0"/>
              </a:rPr>
              <a:t>But the LORD said to Gideon,</a:t>
            </a:r>
          </a:p>
        </p:txBody>
      </p:sp>
      <p:sp>
        <p:nvSpPr>
          <p:cNvPr id="6" name="Rounded Rectangular Callout 5">
            <a:extLst>
              <a:ext uri="{FF2B5EF4-FFF2-40B4-BE49-F238E27FC236}">
                <a16:creationId xmlns:a16="http://schemas.microsoft.com/office/drawing/2014/main" xmlns="" id="{6592F57F-5B21-4F41-9C49-813E513F6119}"/>
              </a:ext>
            </a:extLst>
          </p:cNvPr>
          <p:cNvSpPr/>
          <p:nvPr/>
        </p:nvSpPr>
        <p:spPr>
          <a:xfrm>
            <a:off x="21771" y="762000"/>
            <a:ext cx="4114800" cy="6096000"/>
          </a:xfrm>
          <a:prstGeom prst="wedgeRoundRectCallout">
            <a:avLst>
              <a:gd name="adj1" fmla="val -20197"/>
              <a:gd name="adj2" fmla="val -601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10000"/>
                  </a:schemeClr>
                </a:solidFill>
                <a:latin typeface="Cambria Math" panose="02040503050406030204" pitchFamily="18" charset="0"/>
                <a:ea typeface="Cambria Math" panose="02040503050406030204" pitchFamily="18" charset="0"/>
              </a:rPr>
              <a:t>“There are still too many men.  Take them down to  the water, and I will thin them out for you there.  If I say, ‘This one shall go with you,’ he shall go; but if I say, ‘This one shall not go with you,’ he shall not go. </a:t>
            </a:r>
          </a:p>
        </p:txBody>
      </p:sp>
      <p:pic>
        <p:nvPicPr>
          <p:cNvPr id="3" name="Picture 2">
            <a:extLst>
              <a:ext uri="{FF2B5EF4-FFF2-40B4-BE49-F238E27FC236}">
                <a16:creationId xmlns:a16="http://schemas.microsoft.com/office/drawing/2014/main" xmlns="" id="{9E68BDC7-31D2-0844-9EFF-775EDDFA67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0829" y="1447800"/>
            <a:ext cx="4673600" cy="3505200"/>
          </a:xfrm>
          <a:prstGeom prst="rect">
            <a:avLst/>
          </a:prstGeom>
        </p:spPr>
      </p:pic>
    </p:spTree>
    <p:extLst>
      <p:ext uri="{BB962C8B-B14F-4D97-AF65-F5344CB8AC3E}">
        <p14:creationId xmlns:p14="http://schemas.microsoft.com/office/powerpoint/2010/main" val="2638147196"/>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xmlns="" id="{27A95173-7897-4AB2-B5B6-3823B5B18F29}"/>
              </a:ext>
            </a:extLst>
          </p:cNvPr>
          <p:cNvSpPr>
            <a:spLocks noGrp="1" noChangeArrowheads="1"/>
          </p:cNvSpPr>
          <p:nvPr>
            <p:ph type="subTitle" idx="1"/>
          </p:nvPr>
        </p:nvSpPr>
        <p:spPr>
          <a:xfrm>
            <a:off x="395515" y="190500"/>
            <a:ext cx="8534400" cy="1143000"/>
          </a:xfrm>
          <a:effectLst>
            <a:outerShdw blurRad="50800" dist="38100" dir="5400000" algn="t" rotWithShape="0">
              <a:prstClr val="black">
                <a:alpha val="40000"/>
              </a:prstClr>
            </a:outerShdw>
          </a:effectLst>
        </p:spPr>
        <p:txBody>
          <a:bodyPr>
            <a:normAutofit/>
          </a:bodyPr>
          <a:lstStyle/>
          <a:p>
            <a:pPr algn="ctr" eaLnBrk="1" hangingPunct="1">
              <a:defRPr/>
            </a:pPr>
            <a:r>
              <a:rPr lang="en-US" sz="3600" b="1" dirty="0">
                <a:latin typeface="Cambria Math" panose="02040503050406030204" pitchFamily="18" charset="0"/>
                <a:ea typeface="Cambria Math" panose="02040503050406030204" pitchFamily="18" charset="0"/>
              </a:rPr>
              <a:t>So Gideon took the men down to the water.  There the LORD told him, </a:t>
            </a:r>
          </a:p>
        </p:txBody>
      </p:sp>
      <p:sp>
        <p:nvSpPr>
          <p:cNvPr id="6" name="Rounded Rectangular Callout 5">
            <a:extLst>
              <a:ext uri="{FF2B5EF4-FFF2-40B4-BE49-F238E27FC236}">
                <a16:creationId xmlns:a16="http://schemas.microsoft.com/office/drawing/2014/main" xmlns="" id="{6592F57F-5B21-4F41-9C49-813E513F6119}"/>
              </a:ext>
            </a:extLst>
          </p:cNvPr>
          <p:cNvSpPr/>
          <p:nvPr/>
        </p:nvSpPr>
        <p:spPr>
          <a:xfrm>
            <a:off x="152400" y="1333500"/>
            <a:ext cx="3483430" cy="3810000"/>
          </a:xfrm>
          <a:prstGeom prst="wedgeRoundRectCallout">
            <a:avLst>
              <a:gd name="adj1" fmla="val -21569"/>
              <a:gd name="adj2" fmla="val -698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lumMod val="10000"/>
                  </a:schemeClr>
                </a:solidFill>
                <a:latin typeface="Cambria Math" panose="02040503050406030204" pitchFamily="18" charset="0"/>
                <a:ea typeface="Cambria Math" panose="02040503050406030204" pitchFamily="18" charset="0"/>
              </a:rPr>
              <a:t>“Separate those who lap the water with their tongues as a dog laps from those who kneel down to drink. </a:t>
            </a:r>
          </a:p>
        </p:txBody>
      </p:sp>
      <p:pic>
        <p:nvPicPr>
          <p:cNvPr id="4" name="Picture 3">
            <a:extLst>
              <a:ext uri="{FF2B5EF4-FFF2-40B4-BE49-F238E27FC236}">
                <a16:creationId xmlns:a16="http://schemas.microsoft.com/office/drawing/2014/main" xmlns="" id="{6671D2C5-E25D-B647-9E10-FB8B6E6445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0600" y="1905000"/>
            <a:ext cx="5588000" cy="4191000"/>
          </a:xfrm>
          <a:prstGeom prst="rect">
            <a:avLst/>
          </a:prstGeom>
        </p:spPr>
      </p:pic>
      <p:sp>
        <p:nvSpPr>
          <p:cNvPr id="5" name="Rounded Rectangle 4">
            <a:extLst>
              <a:ext uri="{FF2B5EF4-FFF2-40B4-BE49-F238E27FC236}">
                <a16:creationId xmlns:a16="http://schemas.microsoft.com/office/drawing/2014/main" xmlns="" id="{C128D751-11CB-3C4A-86E1-374326356DDD}"/>
              </a:ext>
            </a:extLst>
          </p:cNvPr>
          <p:cNvSpPr/>
          <p:nvPr/>
        </p:nvSpPr>
        <p:spPr>
          <a:xfrm>
            <a:off x="152400" y="5431518"/>
            <a:ext cx="8909959" cy="132896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Math" panose="02040503050406030204" pitchFamily="18" charset="0"/>
                <a:ea typeface="Cambria Math" panose="02040503050406030204" pitchFamily="18" charset="0"/>
              </a:rPr>
              <a:t>300 of them drank from cupped hands, lapping like dogs.  All the rest got down on their knees to drink.</a:t>
            </a:r>
          </a:p>
        </p:txBody>
      </p:sp>
      <p:sp>
        <p:nvSpPr>
          <p:cNvPr id="7" name="Rectangle 6">
            <a:extLst>
              <a:ext uri="{FF2B5EF4-FFF2-40B4-BE49-F238E27FC236}">
                <a16:creationId xmlns:a16="http://schemas.microsoft.com/office/drawing/2014/main" xmlns="" id="{2D8A27F7-9502-204B-A8AA-CF229820DAA5}"/>
              </a:ext>
            </a:extLst>
          </p:cNvPr>
          <p:cNvSpPr/>
          <p:nvPr/>
        </p:nvSpPr>
        <p:spPr>
          <a:xfrm rot="20868928">
            <a:off x="5032472" y="2291553"/>
            <a:ext cx="1595309" cy="923330"/>
          </a:xfrm>
          <a:prstGeom prst="rect">
            <a:avLst/>
          </a:prstGeom>
          <a:noFill/>
        </p:spPr>
        <p:txBody>
          <a:bodyPr wrap="none" lIns="91440" tIns="45720" rIns="91440" bIns="45720">
            <a:spAutoFit/>
          </a:bodyPr>
          <a:lstStyle/>
          <a:p>
            <a:pPr algn="ctr"/>
            <a:r>
              <a:rPr lang="en-US" sz="5400" b="1" cap="none" spc="50" dirty="0">
                <a:ln w="0"/>
                <a:solidFill>
                  <a:schemeClr val="tx2">
                    <a:lumMod val="10000"/>
                  </a:schemeClr>
                </a:solidFill>
                <a:effectLst>
                  <a:innerShdw blurRad="63500" dist="50800" dir="13500000">
                    <a:srgbClr val="000000">
                      <a:alpha val="50000"/>
                    </a:srgbClr>
                  </a:innerShdw>
                </a:effectLst>
              </a:rPr>
              <a:t>300!</a:t>
            </a:r>
          </a:p>
        </p:txBody>
      </p:sp>
    </p:spTree>
    <p:extLst>
      <p:ext uri="{BB962C8B-B14F-4D97-AF65-F5344CB8AC3E}">
        <p14:creationId xmlns:p14="http://schemas.microsoft.com/office/powerpoint/2010/main" val="2436862217"/>
      </p:ext>
    </p:extLst>
  </p:cSld>
  <p:clrMapOvr>
    <a:masterClrMapping/>
  </p:clrMapOvr>
  <mc:AlternateContent xmlns:mc="http://schemas.openxmlformats.org/markup-compatibility/2006" xmlns:p14="http://schemas.microsoft.com/office/powerpoint/2010/main">
    <mc:Choice Requires="p14">
      <p:transition spd="slow" p14:dur="1250">
        <p14:prism isInverted="1"/>
      </p:transition>
    </mc:Choice>
    <mc:Fallback xmlns="">
      <p:transition spd="slow">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{CB67E72A-3635-124E-89D3-879513B43D97}tf10001057</Template>
  <TotalTime>7436</TotalTime>
  <Words>1010</Words>
  <Application>Microsoft Office PowerPoint</Application>
  <PresentationFormat>On-screen Show (4:3)</PresentationFormat>
  <Paragraphs>57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Cambria Math</vt:lpstr>
      <vt:lpstr>Trebuchet MS</vt:lpstr>
      <vt:lpstr>Berlin</vt:lpstr>
      <vt:lpstr>PowerPoint Presentation</vt:lpstr>
      <vt:lpstr>Faith Words</vt:lpstr>
      <vt:lpstr>The Truth</vt:lpstr>
      <vt:lpstr>Memory 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144</cp:revision>
  <dcterms:created xsi:type="dcterms:W3CDTF">2009-08-14T18:45:46Z</dcterms:created>
  <dcterms:modified xsi:type="dcterms:W3CDTF">2021-12-30T00:52:20Z</dcterms:modified>
</cp:coreProperties>
</file>