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4" r:id="rId3"/>
    <p:sldId id="295" r:id="rId4"/>
    <p:sldId id="261" r:id="rId5"/>
    <p:sldId id="262" r:id="rId6"/>
    <p:sldId id="258" r:id="rId7"/>
    <p:sldId id="296" r:id="rId8"/>
    <p:sldId id="263" r:id="rId9"/>
    <p:sldId id="264" r:id="rId10"/>
    <p:sldId id="268" r:id="rId11"/>
    <p:sldId id="259" r:id="rId12"/>
    <p:sldId id="270" r:id="rId13"/>
    <p:sldId id="271" r:id="rId14"/>
    <p:sldId id="272" r:id="rId15"/>
    <p:sldId id="273" r:id="rId16"/>
    <p:sldId id="299" r:id="rId17"/>
    <p:sldId id="269" r:id="rId18"/>
    <p:sldId id="276" r:id="rId19"/>
    <p:sldId id="277" r:id="rId20"/>
    <p:sldId id="275" r:id="rId21"/>
    <p:sldId id="280" r:id="rId22"/>
    <p:sldId id="279" r:id="rId23"/>
    <p:sldId id="281" r:id="rId24"/>
    <p:sldId id="298" r:id="rId25"/>
    <p:sldId id="284" r:id="rId26"/>
    <p:sldId id="283" r:id="rId27"/>
    <p:sldId id="285" r:id="rId28"/>
    <p:sldId id="287" r:id="rId29"/>
    <p:sldId id="286" r:id="rId30"/>
    <p:sldId id="288" r:id="rId31"/>
    <p:sldId id="282" r:id="rId32"/>
    <p:sldId id="292" r:id="rId33"/>
    <p:sldId id="291" r:id="rId34"/>
    <p:sldId id="29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1" autoAdjust="0"/>
    <p:restoredTop sz="94660"/>
  </p:normalViewPr>
  <p:slideViewPr>
    <p:cSldViewPr>
      <p:cViewPr varScale="1">
        <p:scale>
          <a:sx n="110" d="100"/>
          <a:sy n="110" d="100"/>
        </p:scale>
        <p:origin x="165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D05537-2ACC-40CD-8B01-44419C14112C}" type="datetimeFigureOut">
              <a:rPr lang="en-US" smtClean="0"/>
              <a:pPr/>
              <a:t>1/18/2021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97CD7D-FA61-4200-8023-38E7F814D9E4}" type="slidenum">
              <a:rPr lang="en-US" smtClean="0"/>
              <a:pPr/>
              <a:t>‹#›</a:t>
            </a:fld>
            <a:endParaRPr lang="en-US"/>
          </a:p>
        </p:txBody>
      </p:sp>
    </p:spTree>
    <p:extLst>
      <p:ext uri="{BB962C8B-B14F-4D97-AF65-F5344CB8AC3E}">
        <p14:creationId xmlns:p14="http://schemas.microsoft.com/office/powerpoint/2010/main" val="3099555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97CD7D-FA61-4200-8023-38E7F814D9E4}" type="slidenum">
              <a:rPr lang="en-US" smtClean="0"/>
              <a:pPr/>
              <a:t>7</a:t>
            </a:fld>
            <a:endParaRPr lang="en-US"/>
          </a:p>
        </p:txBody>
      </p:sp>
    </p:spTree>
    <p:extLst>
      <p:ext uri="{BB962C8B-B14F-4D97-AF65-F5344CB8AC3E}">
        <p14:creationId xmlns:p14="http://schemas.microsoft.com/office/powerpoint/2010/main" val="235296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F1BC9F-210C-46E3-B243-F9787931C783}"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AEE44-CD3F-4FD8-9422-137EE23544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F1BC9F-210C-46E3-B243-F9787931C783}"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AEE44-CD3F-4FD8-9422-137EE23544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F1BC9F-210C-46E3-B243-F9787931C783}"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AEE44-CD3F-4FD8-9422-137EE23544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F1BC9F-210C-46E3-B243-F9787931C783}"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AEE44-CD3F-4FD8-9422-137EE23544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F1BC9F-210C-46E3-B243-F9787931C783}"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AEE44-CD3F-4FD8-9422-137EE23544E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F1BC9F-210C-46E3-B243-F9787931C783}"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AEE44-CD3F-4FD8-9422-137EE23544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F1BC9F-210C-46E3-B243-F9787931C783}" type="datetimeFigureOut">
              <a:rPr lang="en-US" smtClean="0"/>
              <a:pPr/>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2AEE44-CD3F-4FD8-9422-137EE23544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F1BC9F-210C-46E3-B243-F9787931C783}" type="datetimeFigureOut">
              <a:rPr lang="en-US" smtClean="0"/>
              <a:pPr/>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2AEE44-CD3F-4FD8-9422-137EE23544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F1BC9F-210C-46E3-B243-F9787931C783}" type="datetimeFigureOut">
              <a:rPr lang="en-US" smtClean="0"/>
              <a:pPr/>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2AEE44-CD3F-4FD8-9422-137EE23544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F1BC9F-210C-46E3-B243-F9787931C783}"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AEE44-CD3F-4FD8-9422-137EE23544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F1BC9F-210C-46E3-B243-F9787931C783}"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AEE44-CD3F-4FD8-9422-137EE23544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1BC9F-210C-46E3-B243-F9787931C783}" type="datetimeFigureOut">
              <a:rPr lang="en-US" smtClean="0"/>
              <a:pPr/>
              <a:t>1/18/2021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AEE44-CD3F-4FD8-9422-137EE23544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 Id="rId4" Type="http://schemas.openxmlformats.org/officeDocument/2006/relationships/image" Target="../media/image56.jpeg"/></Relationships>
</file>

<file path=ppt/slides/_rels/slide2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jpeg"/></Relationships>
</file>

<file path=ppt/slides/_rels/slide3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772400" cy="1905000"/>
          </a:xfrm>
        </p:spPr>
        <p:txBody>
          <a:bodyPr>
            <a:normAutofit fontScale="90000"/>
          </a:bodyPr>
          <a:lstStyle/>
          <a:p>
            <a:r>
              <a:rPr lang="en-US" sz="6700" b="1" dirty="0" smtClean="0">
                <a:effectLst>
                  <a:outerShdw blurRad="38100" dist="38100" dir="2700000" algn="tl">
                    <a:srgbClr val="000000">
                      <a:alpha val="43137"/>
                    </a:srgbClr>
                  </a:outerShdw>
                </a:effectLst>
              </a:rPr>
              <a:t>Dig Site 19</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A Second Chance to Do the Right Thing</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295400" y="4191000"/>
            <a:ext cx="6400800" cy="1752600"/>
          </a:xfrm>
        </p:spPr>
        <p:txBody>
          <a:bodyPr>
            <a:normAutofit/>
          </a:bodyPr>
          <a:lstStyle/>
          <a:p>
            <a:r>
              <a:rPr lang="en-US" sz="4800" b="1" dirty="0">
                <a:solidFill>
                  <a:schemeClr val="bg2"/>
                </a:solidFill>
                <a:effectLst>
                  <a:outerShdw blurRad="38100" dist="38100" dir="2700000" algn="tl">
                    <a:srgbClr val="000000">
                      <a:alpha val="43137"/>
                    </a:srgbClr>
                  </a:outerShdw>
                </a:effectLst>
              </a:rPr>
              <a:t>Exodus </a:t>
            </a:r>
            <a:r>
              <a:rPr lang="en-US" sz="4800" b="1" dirty="0" smtClean="0">
                <a:solidFill>
                  <a:schemeClr val="bg2"/>
                </a:solidFill>
                <a:effectLst>
                  <a:outerShdw blurRad="38100" dist="38100" dir="2700000" algn="tl">
                    <a:srgbClr val="000000">
                      <a:alpha val="43137"/>
                    </a:srgbClr>
                  </a:outerShdw>
                </a:effectLst>
              </a:rPr>
              <a:t>34:1-32</a:t>
            </a:r>
            <a:endParaRPr lang="en-US" sz="4800" dirty="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noAutofit/>
          </a:bodyPr>
          <a:lstStyle/>
          <a:p>
            <a:r>
              <a:rPr lang="en-US" sz="3200" b="1" dirty="0" smtClean="0">
                <a:effectLst>
                  <a:outerShdw blurRad="38100" dist="38100" dir="2700000" algn="tl">
                    <a:srgbClr val="000000">
                      <a:alpha val="43137"/>
                    </a:srgbClr>
                  </a:outerShdw>
                </a:effectLst>
              </a:rPr>
              <a:t>“</a:t>
            </a:r>
            <a:r>
              <a:rPr lang="en-US" sz="3200" b="1" dirty="0">
                <a:effectLst>
                  <a:outerShdw blurRad="38100" dist="38100" dir="2700000" algn="tl">
                    <a:srgbClr val="000000">
                      <a:alpha val="43137"/>
                    </a:srgbClr>
                  </a:outerShdw>
                </a:effectLst>
              </a:rPr>
              <a:t>Lord,” he said, “if I have found favor in your eyes, then let the Lord go with us. Although this is a stiff-necked people, forgive our wickedness and our sin, and take us as your inheritance</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3" name="Picture 2" descr="Moses_2_burning_bush.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67000" y="2971800"/>
            <a:ext cx="3915954" cy="3606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b7c32b734344c373614532fea908b7e.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874" y="0"/>
            <a:ext cx="9173874" cy="4020012"/>
          </a:xfrm>
          <a:prstGeom prst="rect">
            <a:avLst/>
          </a:prstGeom>
        </p:spPr>
      </p:pic>
      <p:sp>
        <p:nvSpPr>
          <p:cNvPr id="2" name="Title 1"/>
          <p:cNvSpPr>
            <a:spLocks noGrp="1"/>
          </p:cNvSpPr>
          <p:nvPr>
            <p:ph type="title"/>
          </p:nvPr>
        </p:nvSpPr>
        <p:spPr>
          <a:xfrm>
            <a:off x="457200" y="274638"/>
            <a:ext cx="8229600" cy="2697162"/>
          </a:xfrm>
        </p:spPr>
        <p:txBody>
          <a:bodyPr>
            <a:noAutofit/>
          </a:bodyPr>
          <a:lstStyle/>
          <a:p>
            <a:r>
              <a:rPr lang="en-US" sz="3200" b="1" dirty="0" smtClean="0">
                <a:solidFill>
                  <a:schemeClr val="bg1"/>
                </a:solidFill>
                <a:effectLst>
                  <a:outerShdw blurRad="38100" dist="38100" dir="2700000" algn="tl">
                    <a:srgbClr val="000000">
                      <a:alpha val="43137"/>
                    </a:srgbClr>
                  </a:outerShdw>
                </a:effectLst>
              </a:rPr>
              <a:t>Then </a:t>
            </a:r>
            <a:r>
              <a:rPr lang="en-US" sz="3200" b="1" dirty="0">
                <a:solidFill>
                  <a:schemeClr val="bg1"/>
                </a:solidFill>
                <a:effectLst>
                  <a:outerShdw blurRad="38100" dist="38100" dir="2700000" algn="tl">
                    <a:srgbClr val="000000">
                      <a:alpha val="43137"/>
                    </a:srgbClr>
                  </a:outerShdw>
                </a:effectLst>
              </a:rPr>
              <a:t>the </a:t>
            </a:r>
            <a:r>
              <a:rPr lang="en-US" sz="3200" b="1" cap="small" dirty="0">
                <a:solidFill>
                  <a:schemeClr val="bg1"/>
                </a:solidFill>
                <a:effectLst>
                  <a:outerShdw blurRad="38100" dist="38100" dir="2700000" algn="tl">
                    <a:srgbClr val="000000">
                      <a:alpha val="43137"/>
                    </a:srgbClr>
                  </a:outerShdw>
                </a:effectLst>
              </a:rPr>
              <a:t>Lord</a:t>
            </a:r>
            <a:r>
              <a:rPr lang="en-US" sz="3200" b="1" dirty="0">
                <a:solidFill>
                  <a:schemeClr val="bg1"/>
                </a:solidFill>
                <a:effectLst>
                  <a:outerShdw blurRad="38100" dist="38100" dir="2700000" algn="tl">
                    <a:srgbClr val="000000">
                      <a:alpha val="43137"/>
                    </a:srgbClr>
                  </a:outerShdw>
                </a:effectLst>
              </a:rPr>
              <a:t> said: “I am making a covenant with you. Before all your people I will do wonders never before done in any nation in all the world. The people you live among will see how awesome is the work that I, the </a:t>
            </a:r>
            <a:r>
              <a:rPr lang="en-US" sz="3200" b="1" cap="small" dirty="0">
                <a:solidFill>
                  <a:schemeClr val="bg1"/>
                </a:solidFill>
                <a:effectLst>
                  <a:outerShdw blurRad="38100" dist="38100" dir="2700000" algn="tl">
                    <a:srgbClr val="000000">
                      <a:alpha val="43137"/>
                    </a:srgbClr>
                  </a:outerShdw>
                </a:effectLst>
              </a:rPr>
              <a:t>Lord</a:t>
            </a:r>
            <a:r>
              <a:rPr lang="en-US" sz="3200" b="1" dirty="0">
                <a:solidFill>
                  <a:schemeClr val="bg1"/>
                </a:solidFill>
                <a:effectLst>
                  <a:outerShdw blurRad="38100" dist="38100" dir="2700000" algn="tl">
                    <a:srgbClr val="000000">
                      <a:alpha val="43137"/>
                    </a:srgbClr>
                  </a:outerShdw>
                </a:effectLst>
              </a:rPr>
              <a:t>, will do for you</a:t>
            </a:r>
            <a:r>
              <a:rPr lang="en-US" sz="3200" b="1" dirty="0" smtClean="0">
                <a:solidFill>
                  <a:schemeClr val="bg1"/>
                </a:solidFill>
                <a:effectLst>
                  <a:outerShdw blurRad="38100" dist="38100" dir="2700000" algn="tl">
                    <a:srgbClr val="000000">
                      <a:alpha val="43137"/>
                    </a:srgbClr>
                  </a:outerShdw>
                </a:effectLst>
              </a:rPr>
              <a:t>.</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Autofit/>
          </a:bodyPr>
          <a:lstStyle/>
          <a:p>
            <a:r>
              <a:rPr lang="en-US" sz="3200" b="1" dirty="0" smtClean="0">
                <a:effectLst>
                  <a:outerShdw blurRad="38100" dist="38100" dir="2700000" algn="tl">
                    <a:srgbClr val="000000">
                      <a:alpha val="43137"/>
                    </a:srgbClr>
                  </a:outerShdw>
                </a:effectLst>
              </a:rPr>
              <a:t>Obey </a:t>
            </a:r>
            <a:r>
              <a:rPr lang="en-US" sz="3200" b="1" dirty="0">
                <a:effectLst>
                  <a:outerShdw blurRad="38100" dist="38100" dir="2700000" algn="tl">
                    <a:srgbClr val="000000">
                      <a:alpha val="43137"/>
                    </a:srgbClr>
                  </a:outerShdw>
                </a:effectLst>
              </a:rPr>
              <a:t>what I command you today. I will drive out before you the Amorites</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Canaanites, </a:t>
            </a:r>
            <a:r>
              <a:rPr lang="en-US" sz="3200" b="1" dirty="0" smtClean="0">
                <a:effectLst>
                  <a:outerShdw blurRad="38100" dist="38100" dir="2700000" algn="tl">
                    <a:srgbClr val="000000">
                      <a:alpha val="43137"/>
                    </a:srgbClr>
                  </a:outerShdw>
                </a:effectLst>
              </a:rPr>
              <a:t>Hittites, </a:t>
            </a:r>
            <a:r>
              <a:rPr lang="en-US" sz="3200" b="1" dirty="0" err="1">
                <a:effectLst>
                  <a:outerShdw blurRad="38100" dist="38100" dir="2700000" algn="tl">
                    <a:srgbClr val="000000">
                      <a:alpha val="43137"/>
                    </a:srgbClr>
                  </a:outerShdw>
                </a:effectLst>
              </a:rPr>
              <a:t>Perizzites</a:t>
            </a:r>
            <a:r>
              <a:rPr lang="en-US" sz="3200" b="1" dirty="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Hivites</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and </a:t>
            </a:r>
            <a:r>
              <a:rPr lang="en-US" sz="3200" b="1" dirty="0" err="1" smtClean="0">
                <a:effectLst>
                  <a:outerShdw blurRad="38100" dist="38100" dir="2700000" algn="tl">
                    <a:srgbClr val="000000">
                      <a:alpha val="43137"/>
                    </a:srgbClr>
                  </a:outerShdw>
                </a:effectLst>
              </a:rPr>
              <a:t>Jebusites</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3" name="Picture 2" descr="canaanite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0" y="4030792"/>
            <a:ext cx="4572000" cy="2827208"/>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54" y="2286000"/>
            <a:ext cx="3859345" cy="2085884"/>
          </a:xfrm>
          <a:prstGeom prst="rect">
            <a:avLst/>
          </a:prstGeom>
        </p:spPr>
      </p:pic>
      <p:pic>
        <p:nvPicPr>
          <p:cNvPr id="5" name="Picture 4" descr="cart_early_militiahoplit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42613" y="1676400"/>
            <a:ext cx="3601387" cy="2328897"/>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4290194"/>
            <a:ext cx="4104873" cy="2567806"/>
          </a:xfrm>
          <a:prstGeom prst="rect">
            <a:avLst/>
          </a:prstGeom>
        </p:spPr>
      </p:pic>
      <p:pic>
        <p:nvPicPr>
          <p:cNvPr id="7" name="Picture 6" descr="Running Israelites.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95600" y="1752600"/>
            <a:ext cx="3981994" cy="2362200"/>
          </a:xfrm>
          <a:prstGeom prst="rect">
            <a:avLst/>
          </a:prstGeom>
        </p:spPr>
      </p:pic>
      <p:pic>
        <p:nvPicPr>
          <p:cNvPr id="8" name="Picture 7" descr="fcd83b21289d.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48000" y="4119804"/>
            <a:ext cx="1981200" cy="273819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Autofit/>
          </a:bodyPr>
          <a:lstStyle/>
          <a:p>
            <a:r>
              <a:rPr lang="en-US" sz="3200" b="1" dirty="0" smtClean="0">
                <a:effectLst>
                  <a:outerShdw blurRad="38100" dist="38100" dir="2700000" algn="tl">
                    <a:srgbClr val="000000">
                      <a:alpha val="43137"/>
                    </a:srgbClr>
                  </a:outerShdw>
                </a:effectLst>
              </a:rPr>
              <a:t>Be </a:t>
            </a:r>
            <a:r>
              <a:rPr lang="en-US" sz="3200" b="1" dirty="0">
                <a:effectLst>
                  <a:outerShdw blurRad="38100" dist="38100" dir="2700000" algn="tl">
                    <a:srgbClr val="000000">
                      <a:alpha val="43137"/>
                    </a:srgbClr>
                  </a:outerShdw>
                </a:effectLst>
              </a:rPr>
              <a:t>careful </a:t>
            </a:r>
            <a:r>
              <a:rPr lang="en-US" sz="3200" b="1" dirty="0" smtClean="0">
                <a:effectLst>
                  <a:outerShdw blurRad="38100" dist="38100" dir="2700000" algn="tl">
                    <a:srgbClr val="000000">
                      <a:alpha val="43137"/>
                    </a:srgbClr>
                  </a:outerShdw>
                </a:effectLst>
              </a:rPr>
              <a:t>not </a:t>
            </a:r>
            <a:r>
              <a:rPr lang="en-US" sz="3200" b="1" dirty="0">
                <a:effectLst>
                  <a:outerShdw blurRad="38100" dist="38100" dir="2700000" algn="tl">
                    <a:srgbClr val="000000">
                      <a:alpha val="43137"/>
                    </a:srgbClr>
                  </a:outerShdw>
                </a:effectLst>
              </a:rPr>
              <a:t>to make a treaty with those who live in the land where you are going, or they will be a snare among you</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3" name="Picture 2" descr="55222-asian-monk-with-scrol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0200" y="2514600"/>
            <a:ext cx="2780664" cy="3896892"/>
          </a:xfrm>
          <a:prstGeom prst="rect">
            <a:avLst/>
          </a:prstGeom>
        </p:spPr>
      </p:pic>
      <p:pic>
        <p:nvPicPr>
          <p:cNvPr id="4" name="Picture 3" descr="55222-asian-monk-with-scrol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343400" y="2514600"/>
            <a:ext cx="2514600" cy="3886200"/>
          </a:xfrm>
          <a:prstGeom prst="rect">
            <a:avLst/>
          </a:prstGeom>
        </p:spPr>
      </p:pic>
      <p:sp>
        <p:nvSpPr>
          <p:cNvPr id="5" name="Rectangle 4"/>
          <p:cNvSpPr/>
          <p:nvPr/>
        </p:nvSpPr>
        <p:spPr>
          <a:xfrm>
            <a:off x="3048000" y="1379577"/>
            <a:ext cx="4360277" cy="5478423"/>
          </a:xfrm>
          <a:prstGeom prst="rect">
            <a:avLst/>
          </a:prstGeom>
        </p:spPr>
        <p:txBody>
          <a:bodyPr wrap="square">
            <a:spAutoFit/>
          </a:bodyPr>
          <a:lstStyle/>
          <a:p>
            <a:r>
              <a:rPr lang="en-US" sz="35000" b="1" dirty="0" smtClean="0">
                <a:solidFill>
                  <a:srgbClr val="FF0000"/>
                </a:solidFill>
                <a:effectLst>
                  <a:outerShdw blurRad="38100" dist="38100" dir="2700000" algn="tl">
                    <a:srgbClr val="000000">
                      <a:alpha val="43137"/>
                    </a:srgbClr>
                  </a:outerShdw>
                </a:effectLst>
              </a:rPr>
              <a:t>×</a:t>
            </a:r>
            <a:endParaRPr lang="en-US" sz="35000"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effectLst>
                  <a:outerShdw blurRad="38100" dist="38100" dir="2700000" algn="tl">
                    <a:srgbClr val="000000">
                      <a:alpha val="43137"/>
                    </a:srgbClr>
                  </a:outerShdw>
                </a:effectLst>
              </a:rPr>
              <a:t>Break </a:t>
            </a:r>
            <a:r>
              <a:rPr lang="en-US" sz="3200" b="1" dirty="0">
                <a:effectLst>
                  <a:outerShdw blurRad="38100" dist="38100" dir="2700000" algn="tl">
                    <a:srgbClr val="000000">
                      <a:alpha val="43137"/>
                    </a:srgbClr>
                  </a:outerShdw>
                </a:effectLst>
              </a:rPr>
              <a:t>down their </a:t>
            </a:r>
            <a:r>
              <a:rPr lang="en-US" sz="3200" b="1" dirty="0" smtClean="0">
                <a:effectLst>
                  <a:outerShdw blurRad="38100" dist="38100" dir="2700000" algn="tl">
                    <a:srgbClr val="000000">
                      <a:alpha val="43137"/>
                    </a:srgbClr>
                  </a:outerShdw>
                </a:effectLst>
              </a:rPr>
              <a:t>altars, smash </a:t>
            </a:r>
            <a:r>
              <a:rPr lang="en-US" sz="3200" b="1" dirty="0">
                <a:effectLst>
                  <a:outerShdw blurRad="38100" dist="38100" dir="2700000" algn="tl">
                    <a:srgbClr val="000000">
                      <a:alpha val="43137"/>
                    </a:srgbClr>
                  </a:outerShdw>
                </a:effectLst>
              </a:rPr>
              <a:t>their sacred </a:t>
            </a:r>
            <a:r>
              <a:rPr lang="en-US" sz="3200" b="1" dirty="0" smtClean="0">
                <a:effectLst>
                  <a:outerShdw blurRad="38100" dist="38100" dir="2700000" algn="tl">
                    <a:srgbClr val="000000">
                      <a:alpha val="43137"/>
                    </a:srgbClr>
                  </a:outerShdw>
                </a:effectLst>
              </a:rPr>
              <a:t>stones </a:t>
            </a:r>
            <a:r>
              <a:rPr lang="en-US" sz="3200" b="1" dirty="0">
                <a:effectLst>
                  <a:outerShdw blurRad="38100" dist="38100" dir="2700000" algn="tl">
                    <a:srgbClr val="000000">
                      <a:alpha val="43137"/>
                    </a:srgbClr>
                  </a:outerShdw>
                </a:effectLst>
              </a:rPr>
              <a:t>and </a:t>
            </a:r>
            <a:r>
              <a:rPr lang="en-US" sz="3200" b="1" dirty="0" smtClean="0">
                <a:effectLst>
                  <a:outerShdw blurRad="38100" dist="38100" dir="2700000" algn="tl">
                    <a:srgbClr val="000000">
                      <a:alpha val="43137"/>
                    </a:srgbClr>
                  </a:outerShdw>
                </a:effectLst>
              </a:rPr>
              <a:t>cut </a:t>
            </a:r>
            <a:r>
              <a:rPr lang="en-US" sz="3200" b="1" dirty="0">
                <a:effectLst>
                  <a:outerShdw blurRad="38100" dist="38100" dir="2700000" algn="tl">
                    <a:srgbClr val="000000">
                      <a:alpha val="43137"/>
                    </a:srgbClr>
                  </a:outerShdw>
                </a:effectLst>
              </a:rPr>
              <a:t>down their </a:t>
            </a:r>
            <a:r>
              <a:rPr lang="en-US" sz="3200" b="1" dirty="0" err="1">
                <a:effectLst>
                  <a:outerShdw blurRad="38100" dist="38100" dir="2700000" algn="tl">
                    <a:srgbClr val="000000">
                      <a:alpha val="43137"/>
                    </a:srgbClr>
                  </a:outerShdw>
                </a:effectLst>
              </a:rPr>
              <a:t>Asherah</a:t>
            </a:r>
            <a:r>
              <a:rPr lang="en-US" sz="3200" b="1" dirty="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poles.</a:t>
            </a:r>
            <a:endParaRPr lang="en-US" sz="3200" b="1" dirty="0">
              <a:effectLst>
                <a:outerShdw blurRad="38100" dist="38100" dir="2700000" algn="tl">
                  <a:srgbClr val="000000">
                    <a:alpha val="43137"/>
                  </a:srgbClr>
                </a:outerShdw>
              </a:effectLst>
            </a:endParaRPr>
          </a:p>
        </p:txBody>
      </p:sp>
      <p:pic>
        <p:nvPicPr>
          <p:cNvPr id="3" name="Picture 2" descr="_48005566_009453426-1.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58400" y="914400"/>
            <a:ext cx="4823620" cy="4495800"/>
          </a:xfrm>
          <a:prstGeom prst="rect">
            <a:avLst/>
          </a:prstGeom>
        </p:spPr>
      </p:pic>
      <p:pic>
        <p:nvPicPr>
          <p:cNvPr id="4" name="Picture 3" descr="asherah-pol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67400" y="1828800"/>
            <a:ext cx="5397500" cy="4470400"/>
          </a:xfrm>
          <a:prstGeom prst="rect">
            <a:avLst/>
          </a:prstGeom>
        </p:spPr>
      </p:pic>
      <p:pic>
        <p:nvPicPr>
          <p:cNvPr id="5" name="Picture 4" descr="P723002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0" y="2514600"/>
            <a:ext cx="5867400" cy="379418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effectLst>
                  <a:outerShdw blurRad="38100" dist="38100" dir="2700000" algn="tl">
                    <a:srgbClr val="000000">
                      <a:alpha val="43137"/>
                    </a:srgbClr>
                  </a:outerShdw>
                </a:effectLst>
              </a:rPr>
              <a:t>Do not </a:t>
            </a:r>
            <a:r>
              <a:rPr lang="en-US" sz="3200" b="1" dirty="0">
                <a:effectLst>
                  <a:outerShdw blurRad="38100" dist="38100" dir="2700000" algn="tl">
                    <a:srgbClr val="000000">
                      <a:alpha val="43137"/>
                    </a:srgbClr>
                  </a:outerShdw>
                </a:effectLst>
              </a:rPr>
              <a:t>worship any </a:t>
            </a:r>
            <a:r>
              <a:rPr lang="en-US" sz="3200" b="1" dirty="0" smtClean="0">
                <a:effectLst>
                  <a:outerShdw blurRad="38100" dist="38100" dir="2700000" algn="tl">
                    <a:srgbClr val="000000">
                      <a:alpha val="43137"/>
                    </a:srgbClr>
                  </a:outerShdw>
                </a:effectLst>
              </a:rPr>
              <a:t>other god, </a:t>
            </a:r>
            <a:r>
              <a:rPr lang="en-US" sz="3200" b="1" dirty="0">
                <a:effectLst>
                  <a:outerShdw blurRad="38100" dist="38100" dir="2700000" algn="tl">
                    <a:srgbClr val="000000">
                      <a:alpha val="43137"/>
                    </a:srgbClr>
                  </a:outerShdw>
                </a:effectLst>
              </a:rPr>
              <a:t>for 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whose name is </a:t>
            </a:r>
            <a:r>
              <a:rPr lang="en-US" sz="3200" b="1" dirty="0" smtClean="0">
                <a:effectLst>
                  <a:outerShdw blurRad="38100" dist="38100" dir="2700000" algn="tl">
                    <a:srgbClr val="000000">
                      <a:alpha val="43137"/>
                    </a:srgbClr>
                  </a:outerShdw>
                </a:effectLst>
              </a:rPr>
              <a:t>Jealous, </a:t>
            </a:r>
            <a:r>
              <a:rPr lang="en-US" sz="3200" b="1" dirty="0">
                <a:effectLst>
                  <a:outerShdw blurRad="38100" dist="38100" dir="2700000" algn="tl">
                    <a:srgbClr val="000000">
                      <a:alpha val="43137"/>
                    </a:srgbClr>
                  </a:outerShdw>
                </a:effectLst>
              </a:rPr>
              <a:t>is a </a:t>
            </a:r>
            <a:r>
              <a:rPr lang="en-US" sz="3200" b="1" dirty="0" smtClean="0">
                <a:effectLst>
                  <a:outerShdw blurRad="38100" dist="38100" dir="2700000" algn="tl">
                    <a:srgbClr val="000000">
                      <a:alpha val="43137"/>
                    </a:srgbClr>
                  </a:outerShdw>
                </a:effectLst>
              </a:rPr>
              <a:t>jealous </a:t>
            </a:r>
            <a:r>
              <a:rPr lang="en-US" sz="3200" b="1" dirty="0">
                <a:effectLst>
                  <a:outerShdw blurRad="38100" dist="38100" dir="2700000" algn="tl">
                    <a:srgbClr val="000000">
                      <a:alpha val="43137"/>
                    </a:srgbClr>
                  </a:outerShdw>
                </a:effectLst>
              </a:rPr>
              <a:t>God</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3" name="Picture 2" descr="20110806G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59126" y="2743200"/>
            <a:ext cx="4084874" cy="4114800"/>
          </a:xfrm>
          <a:prstGeom prst="rect">
            <a:avLst/>
          </a:prstGeom>
        </p:spPr>
      </p:pic>
      <p:pic>
        <p:nvPicPr>
          <p:cNvPr id="4" name="Picture 3" descr="baal-worship.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2743200"/>
            <a:ext cx="5080000" cy="4114800"/>
          </a:xfrm>
          <a:prstGeom prst="rect">
            <a:avLst/>
          </a:prstGeom>
        </p:spPr>
      </p:pic>
      <p:sp>
        <p:nvSpPr>
          <p:cNvPr id="6" name="TextBox 5"/>
          <p:cNvSpPr txBox="1"/>
          <p:nvPr/>
        </p:nvSpPr>
        <p:spPr>
          <a:xfrm>
            <a:off x="2667000" y="3687901"/>
            <a:ext cx="4876800" cy="3170099"/>
          </a:xfrm>
          <a:prstGeom prst="rect">
            <a:avLst/>
          </a:prstGeom>
          <a:noFill/>
        </p:spPr>
        <p:txBody>
          <a:bodyPr wrap="square" rtlCol="0">
            <a:spAutoFit/>
          </a:bodyPr>
          <a:lstStyle/>
          <a:p>
            <a:r>
              <a:rPr lang="en-US" sz="20000" dirty="0" smtClean="0">
                <a:solidFill>
                  <a:srgbClr val="FF0000"/>
                </a:solidFill>
              </a:rPr>
              <a:t>NO!</a:t>
            </a:r>
            <a:endParaRPr lang="en-US" sz="20000"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064"/>
            <a:ext cx="8991600" cy="2316162"/>
          </a:xfrm>
        </p:spPr>
        <p:txBody>
          <a:bodyPr>
            <a:noAutofit/>
          </a:bodyPr>
          <a:lstStyle/>
          <a:p>
            <a:r>
              <a:rPr lang="en-US" sz="3200" b="1" dirty="0" smtClean="0">
                <a:effectLst>
                  <a:outerShdw blurRad="38100" dist="38100" dir="2700000" algn="tl">
                    <a:srgbClr val="000000">
                      <a:alpha val="43137"/>
                    </a:srgbClr>
                  </a:outerShdw>
                </a:effectLst>
              </a:rPr>
              <a:t>Be </a:t>
            </a:r>
            <a:r>
              <a:rPr lang="en-US" sz="3200" b="1" dirty="0">
                <a:effectLst>
                  <a:outerShdw blurRad="38100" dist="38100" dir="2700000" algn="tl">
                    <a:srgbClr val="000000">
                      <a:alpha val="43137"/>
                    </a:srgbClr>
                  </a:outerShdw>
                </a:effectLst>
              </a:rPr>
              <a:t>careful not to make a </a:t>
            </a:r>
            <a:r>
              <a:rPr lang="en-US" sz="3200" b="1" dirty="0" smtClean="0">
                <a:effectLst>
                  <a:outerShdw blurRad="38100" dist="38100" dir="2700000" algn="tl">
                    <a:srgbClr val="000000">
                      <a:alpha val="43137"/>
                    </a:srgbClr>
                  </a:outerShdw>
                </a:effectLst>
              </a:rPr>
              <a:t>treaty </a:t>
            </a:r>
            <a:r>
              <a:rPr lang="en-US" sz="3200" b="1" dirty="0">
                <a:effectLst>
                  <a:outerShdw blurRad="38100" dist="38100" dir="2700000" algn="tl">
                    <a:srgbClr val="000000">
                      <a:alpha val="43137"/>
                    </a:srgbClr>
                  </a:outerShdw>
                </a:effectLst>
              </a:rPr>
              <a:t>with those who live in the </a:t>
            </a:r>
            <a:r>
              <a:rPr lang="en-US" sz="3200" b="1" dirty="0" smtClean="0">
                <a:effectLst>
                  <a:outerShdw blurRad="38100" dist="38100" dir="2700000" algn="tl">
                    <a:srgbClr val="000000">
                      <a:alpha val="43137"/>
                    </a:srgbClr>
                  </a:outerShdw>
                </a:effectLst>
              </a:rPr>
              <a:t>land; </a:t>
            </a:r>
            <a:r>
              <a:rPr lang="en-US" sz="3200" b="1" dirty="0">
                <a:effectLst>
                  <a:outerShdw blurRad="38100" dist="38100" dir="2700000" algn="tl">
                    <a:srgbClr val="000000">
                      <a:alpha val="43137"/>
                    </a:srgbClr>
                  </a:outerShdw>
                </a:effectLst>
              </a:rPr>
              <a:t>for when they prostitute themselves to their </a:t>
            </a:r>
            <a:r>
              <a:rPr lang="en-US" sz="3200" b="1" dirty="0" smtClean="0">
                <a:effectLst>
                  <a:outerShdw blurRad="38100" dist="38100" dir="2700000" algn="tl">
                    <a:srgbClr val="000000">
                      <a:alpha val="43137"/>
                    </a:srgbClr>
                  </a:outerShdw>
                </a:effectLst>
              </a:rPr>
              <a:t>gods </a:t>
            </a:r>
            <a:r>
              <a:rPr lang="en-US" sz="3200" b="1" dirty="0">
                <a:effectLst>
                  <a:outerShdw blurRad="38100" dist="38100" dir="2700000" algn="tl">
                    <a:srgbClr val="000000">
                      <a:alpha val="43137"/>
                    </a:srgbClr>
                  </a:outerShdw>
                </a:effectLst>
              </a:rPr>
              <a:t>and sacrifice to </a:t>
            </a:r>
            <a:r>
              <a:rPr lang="en-US" sz="3200" b="1" dirty="0" smtClean="0">
                <a:effectLst>
                  <a:outerShdw blurRad="38100" dist="38100" dir="2700000" algn="tl">
                    <a:srgbClr val="000000">
                      <a:alpha val="43137"/>
                    </a:srgbClr>
                  </a:outerShdw>
                </a:effectLst>
              </a:rPr>
              <a:t>them, </a:t>
            </a:r>
            <a:r>
              <a:rPr lang="en-US" sz="3200" b="1" dirty="0">
                <a:effectLst>
                  <a:outerShdw blurRad="38100" dist="38100" dir="2700000" algn="tl">
                    <a:srgbClr val="000000">
                      <a:alpha val="43137"/>
                    </a:srgbClr>
                  </a:outerShdw>
                </a:effectLst>
              </a:rPr>
              <a:t>they will invite you and you will </a:t>
            </a:r>
            <a:r>
              <a:rPr lang="en-US" sz="3200" b="1" dirty="0" smtClean="0">
                <a:effectLst>
                  <a:outerShdw blurRad="38100" dist="38100" dir="2700000" algn="tl">
                    <a:srgbClr val="000000">
                      <a:alpha val="43137"/>
                    </a:srgbClr>
                  </a:outerShdw>
                </a:effectLst>
              </a:rPr>
              <a:t>eat </a:t>
            </a:r>
            <a:r>
              <a:rPr lang="en-US" sz="3200" b="1" dirty="0">
                <a:effectLst>
                  <a:outerShdw blurRad="38100" dist="38100" dir="2700000" algn="tl">
                    <a:srgbClr val="000000">
                      <a:alpha val="43137"/>
                    </a:srgbClr>
                  </a:outerShdw>
                </a:effectLst>
              </a:rPr>
              <a:t>their sacrifices.</a:t>
            </a:r>
          </a:p>
        </p:txBody>
      </p:sp>
      <p:grpSp>
        <p:nvGrpSpPr>
          <p:cNvPr id="7" name="Group 6"/>
          <p:cNvGrpSpPr/>
          <p:nvPr/>
        </p:nvGrpSpPr>
        <p:grpSpPr>
          <a:xfrm>
            <a:off x="685800" y="2743200"/>
            <a:ext cx="3445877" cy="3939540"/>
            <a:chOff x="1600200" y="2597388"/>
            <a:chExt cx="5939417" cy="5676575"/>
          </a:xfrm>
        </p:grpSpPr>
        <p:pic>
          <p:nvPicPr>
            <p:cNvPr id="4" name="Picture 3" descr="55222-asian-monk-with-scrol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4358353" y="3365976"/>
              <a:ext cx="2514600" cy="3886200"/>
            </a:xfrm>
            <a:prstGeom prst="rect">
              <a:avLst/>
            </a:prstGeom>
          </p:spPr>
        </p:pic>
        <p:grpSp>
          <p:nvGrpSpPr>
            <p:cNvPr id="6" name="Group 5"/>
            <p:cNvGrpSpPr/>
            <p:nvPr/>
          </p:nvGrpSpPr>
          <p:grpSpPr>
            <a:xfrm>
              <a:off x="1600200" y="2597388"/>
              <a:ext cx="5939417" cy="5676575"/>
              <a:chOff x="1600200" y="2597388"/>
              <a:chExt cx="5939417" cy="5676575"/>
            </a:xfrm>
          </p:grpSpPr>
          <p:pic>
            <p:nvPicPr>
              <p:cNvPr id="3" name="Picture 2" descr="55222-asian-monk-with-scrol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200" y="3365977"/>
                <a:ext cx="2780663" cy="3896892"/>
              </a:xfrm>
              <a:prstGeom prst="rect">
                <a:avLst/>
              </a:prstGeom>
            </p:spPr>
          </p:pic>
          <p:sp>
            <p:nvSpPr>
              <p:cNvPr id="5" name="Rectangle 4"/>
              <p:cNvSpPr/>
              <p:nvPr/>
            </p:nvSpPr>
            <p:spPr>
              <a:xfrm>
                <a:off x="2913606" y="2597388"/>
                <a:ext cx="4626011" cy="5676575"/>
              </a:xfrm>
              <a:prstGeom prst="rect">
                <a:avLst/>
              </a:prstGeom>
            </p:spPr>
            <p:txBody>
              <a:bodyPr wrap="square">
                <a:spAutoFit/>
              </a:bodyPr>
              <a:lstStyle/>
              <a:p>
                <a:r>
                  <a:rPr lang="en-US" sz="25000" b="1" dirty="0" smtClean="0">
                    <a:solidFill>
                      <a:srgbClr val="FF0000"/>
                    </a:solidFill>
                    <a:effectLst>
                      <a:outerShdw blurRad="38100" dist="38100" dir="2700000" algn="tl">
                        <a:srgbClr val="000000">
                          <a:alpha val="43137"/>
                        </a:srgbClr>
                      </a:outerShdw>
                    </a:effectLst>
                  </a:rPr>
                  <a:t>×</a:t>
                </a:r>
                <a:endParaRPr lang="en-US" sz="25000" dirty="0">
                  <a:solidFill>
                    <a:srgbClr val="FF0000"/>
                  </a:solidFill>
                </a:endParaRPr>
              </a:p>
            </p:txBody>
          </p:sp>
        </p:grpSp>
      </p:grpSp>
      <p:pic>
        <p:nvPicPr>
          <p:cNvPr id="8" name="Picture 7" descr="20110806G1-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3000" y="2514600"/>
            <a:ext cx="2969726" cy="2991483"/>
          </a:xfrm>
          <a:prstGeom prst="rect">
            <a:avLst/>
          </a:prstGeom>
        </p:spPr>
      </p:pic>
      <p:pic>
        <p:nvPicPr>
          <p:cNvPr id="10" name="Picture 9" descr="LAMB OFFERING.jpe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29200" y="5410200"/>
            <a:ext cx="2805165" cy="1230756"/>
          </a:xfrm>
          <a:prstGeom prst="rect">
            <a:avLst/>
          </a:prstGeom>
        </p:spPr>
      </p:pic>
    </p:spTree>
    <p:extLst>
      <p:ext uri="{BB962C8B-B14F-4D97-AF65-F5344CB8AC3E}">
        <p14:creationId xmlns:p14="http://schemas.microsoft.com/office/powerpoint/2010/main" val="656720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Autofit/>
          </a:bodyPr>
          <a:lstStyle/>
          <a:p>
            <a:r>
              <a:rPr lang="en-US" sz="3200" b="1" dirty="0" smtClean="0">
                <a:effectLst>
                  <a:outerShdw blurRad="38100" dist="38100" dir="2700000" algn="tl">
                    <a:srgbClr val="000000">
                      <a:alpha val="43137"/>
                    </a:srgbClr>
                  </a:outerShdw>
                </a:effectLst>
              </a:rPr>
              <a:t>And </a:t>
            </a:r>
            <a:r>
              <a:rPr lang="en-US" sz="3200" b="1" dirty="0">
                <a:effectLst>
                  <a:outerShdw blurRad="38100" dist="38100" dir="2700000" algn="tl">
                    <a:srgbClr val="000000">
                      <a:alpha val="43137"/>
                    </a:srgbClr>
                  </a:outerShdw>
                </a:effectLst>
              </a:rPr>
              <a:t>when you choose some of their daughters as </a:t>
            </a:r>
            <a:r>
              <a:rPr lang="en-US" sz="3200" b="1" dirty="0" smtClean="0">
                <a:effectLst>
                  <a:outerShdw blurRad="38100" dist="38100" dir="2700000" algn="tl">
                    <a:srgbClr val="000000">
                      <a:alpha val="43137"/>
                    </a:srgbClr>
                  </a:outerShdw>
                </a:effectLst>
              </a:rPr>
              <a:t>wives </a:t>
            </a:r>
            <a:r>
              <a:rPr lang="en-US" sz="3200" b="1" dirty="0">
                <a:effectLst>
                  <a:outerShdw blurRad="38100" dist="38100" dir="2700000" algn="tl">
                    <a:srgbClr val="000000">
                      <a:alpha val="43137"/>
                    </a:srgbClr>
                  </a:outerShdw>
                </a:effectLst>
              </a:rPr>
              <a:t>for your sons and those </a:t>
            </a:r>
            <a:r>
              <a:rPr lang="en-US" sz="3200" b="1" dirty="0" smtClean="0">
                <a:effectLst>
                  <a:outerShdw blurRad="38100" dist="38100" dir="2700000" algn="tl">
                    <a:srgbClr val="000000">
                      <a:alpha val="43137"/>
                    </a:srgbClr>
                  </a:outerShdw>
                </a:effectLst>
              </a:rPr>
              <a:t>daughters </a:t>
            </a:r>
            <a:r>
              <a:rPr lang="en-US" sz="3200" b="1" dirty="0">
                <a:effectLst>
                  <a:outerShdw blurRad="38100" dist="38100" dir="2700000" algn="tl">
                    <a:srgbClr val="000000">
                      <a:alpha val="43137"/>
                    </a:srgbClr>
                  </a:outerShdw>
                </a:effectLst>
              </a:rPr>
              <a:t>prostitute themselves to their </a:t>
            </a:r>
            <a:r>
              <a:rPr lang="en-US" sz="3200" b="1" dirty="0" smtClean="0">
                <a:effectLst>
                  <a:outerShdw blurRad="38100" dist="38100" dir="2700000" algn="tl">
                    <a:srgbClr val="000000">
                      <a:alpha val="43137"/>
                    </a:srgbClr>
                  </a:outerShdw>
                </a:effectLst>
              </a:rPr>
              <a:t>gods, </a:t>
            </a:r>
            <a:r>
              <a:rPr lang="en-US" sz="3200" b="1" dirty="0">
                <a:effectLst>
                  <a:outerShdw blurRad="38100" dist="38100" dir="2700000" algn="tl">
                    <a:srgbClr val="000000">
                      <a:alpha val="43137"/>
                    </a:srgbClr>
                  </a:outerShdw>
                </a:effectLst>
              </a:rPr>
              <a:t>they will lead your </a:t>
            </a:r>
            <a:r>
              <a:rPr lang="en-US" sz="3200" b="1" dirty="0" smtClean="0">
                <a:effectLst>
                  <a:outerShdw blurRad="38100" dist="38100" dir="2700000" algn="tl">
                    <a:srgbClr val="000000">
                      <a:alpha val="43137"/>
                    </a:srgbClr>
                  </a:outerShdw>
                </a:effectLst>
              </a:rPr>
              <a:t>sons </a:t>
            </a:r>
            <a:r>
              <a:rPr lang="en-US" sz="3200" b="1" dirty="0">
                <a:effectLst>
                  <a:outerShdw blurRad="38100" dist="38100" dir="2700000" algn="tl">
                    <a:srgbClr val="000000">
                      <a:alpha val="43137"/>
                    </a:srgbClr>
                  </a:outerShdw>
                </a:effectLst>
              </a:rPr>
              <a:t>to do the </a:t>
            </a:r>
            <a:r>
              <a:rPr lang="en-US" sz="3200" b="1" dirty="0" smtClean="0">
                <a:effectLst>
                  <a:outerShdw blurRad="38100" dist="38100" dir="2700000" algn="tl">
                    <a:srgbClr val="000000">
                      <a:alpha val="43137"/>
                    </a:srgbClr>
                  </a:outerShdw>
                </a:effectLst>
              </a:rPr>
              <a:t>same.</a:t>
            </a:r>
            <a:endParaRPr lang="en-US" sz="3200" b="1" dirty="0">
              <a:effectLst>
                <a:outerShdw blurRad="38100" dist="38100" dir="2700000" algn="tl">
                  <a:srgbClr val="000000">
                    <a:alpha val="43137"/>
                  </a:srgbClr>
                </a:outerShdw>
              </a:effectLst>
            </a:endParaRPr>
          </a:p>
        </p:txBody>
      </p:sp>
      <p:pic>
        <p:nvPicPr>
          <p:cNvPr id="11" name="Picture 10" descr="image01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2514600"/>
            <a:ext cx="2781300" cy="3476625"/>
          </a:xfrm>
          <a:prstGeom prst="rect">
            <a:avLst/>
          </a:prstGeom>
        </p:spPr>
      </p:pic>
      <p:pic>
        <p:nvPicPr>
          <p:cNvPr id="3" name="Picture 2" descr="images.jpe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1983808" y="3886200"/>
            <a:ext cx="1905000" cy="2642492"/>
          </a:xfrm>
          <a:prstGeom prst="rect">
            <a:avLst/>
          </a:prstGeom>
        </p:spPr>
      </p:pic>
      <p:pic>
        <p:nvPicPr>
          <p:cNvPr id="4" name="Picture 3" descr="053-ancient-israel-mother-13539694[5].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2608" y="3886200"/>
            <a:ext cx="2087389" cy="2657642"/>
          </a:xfrm>
          <a:prstGeom prst="rect">
            <a:avLst/>
          </a:prstGeom>
        </p:spPr>
      </p:pic>
      <p:pic>
        <p:nvPicPr>
          <p:cNvPr id="7" name="Picture 6" descr="d2b6f97a7ad371f3f7a83147dd713670.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98545" y="4114800"/>
            <a:ext cx="1241697" cy="2578100"/>
          </a:xfrm>
          <a:prstGeom prst="rect">
            <a:avLst/>
          </a:prstGeom>
        </p:spPr>
      </p:pic>
      <p:pic>
        <p:nvPicPr>
          <p:cNvPr id="8" name="Picture 7" descr="0b9e55563954504b0a1272bcbe8301f7.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19800" y="4038600"/>
            <a:ext cx="1676400" cy="2514600"/>
          </a:xfrm>
          <a:prstGeom prst="rect">
            <a:avLst/>
          </a:prstGeom>
        </p:spPr>
      </p:pic>
      <p:pic>
        <p:nvPicPr>
          <p:cNvPr id="9" name="Picture 8" descr="tumblr_inline_ngoyw8gKaH1s7899g.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86200" y="2209800"/>
            <a:ext cx="2162175" cy="47625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effectLst>
                  <a:outerShdw blurRad="38100" dist="38100" dir="2700000" algn="tl">
                    <a:srgbClr val="000000">
                      <a:alpha val="43137"/>
                    </a:srgbClr>
                  </a:outerShdw>
                </a:effectLst>
              </a:rPr>
              <a:t>Do </a:t>
            </a:r>
            <a:r>
              <a:rPr lang="en-US" sz="3200" b="1" dirty="0">
                <a:effectLst>
                  <a:outerShdw blurRad="38100" dist="38100" dir="2700000" algn="tl">
                    <a:srgbClr val="000000">
                      <a:alpha val="43137"/>
                    </a:srgbClr>
                  </a:outerShdw>
                </a:effectLst>
              </a:rPr>
              <a:t>not make any </a:t>
            </a:r>
            <a:r>
              <a:rPr lang="en-US" sz="3200" b="1" dirty="0" smtClean="0">
                <a:effectLst>
                  <a:outerShdw blurRad="38100" dist="38100" dir="2700000" algn="tl">
                    <a:srgbClr val="000000">
                      <a:alpha val="43137"/>
                    </a:srgbClr>
                  </a:outerShdw>
                </a:effectLst>
              </a:rPr>
              <a:t>idols.</a:t>
            </a:r>
            <a:endParaRPr lang="en-US" sz="3200" b="1" dirty="0">
              <a:effectLst>
                <a:outerShdw blurRad="38100" dist="38100" dir="2700000" algn="tl">
                  <a:srgbClr val="000000">
                    <a:alpha val="43137"/>
                  </a:srgbClr>
                </a:outerShdw>
              </a:effectLst>
            </a:endParaRPr>
          </a:p>
        </p:txBody>
      </p:sp>
      <p:pic>
        <p:nvPicPr>
          <p:cNvPr id="3" name="Picture 2" descr="32-goldencalf.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0" y="1828800"/>
            <a:ext cx="5477254" cy="4574247"/>
          </a:xfrm>
          <a:prstGeom prst="rect">
            <a:avLst/>
          </a:prstGeom>
        </p:spPr>
      </p:pic>
      <p:sp>
        <p:nvSpPr>
          <p:cNvPr id="4" name="Rectangle 3"/>
          <p:cNvSpPr/>
          <p:nvPr/>
        </p:nvSpPr>
        <p:spPr>
          <a:xfrm>
            <a:off x="1895767" y="2967335"/>
            <a:ext cx="5352472" cy="1631216"/>
          </a:xfrm>
          <a:prstGeom prst="rect">
            <a:avLst/>
          </a:prstGeom>
          <a:noFill/>
        </p:spPr>
        <p:txBody>
          <a:bodyPr wrap="none" lIns="91440" tIns="45720" rIns="91440" bIns="45720">
            <a:spAutoFit/>
          </a:bodyPr>
          <a:lstStyle/>
          <a:p>
            <a:pPr algn="ctr"/>
            <a:r>
              <a:rPr lang="en-US" sz="10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 IDOLS</a:t>
            </a:r>
            <a:endParaRPr lang="en-US" sz="10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noAutofit/>
          </a:bodyPr>
          <a:lstStyle/>
          <a:p>
            <a:r>
              <a:rPr lang="en-US" sz="3200" b="1" dirty="0" smtClean="0">
                <a:effectLst>
                  <a:outerShdw blurRad="38100" dist="38100" dir="2700000" algn="tl">
                    <a:srgbClr val="000000">
                      <a:alpha val="43137"/>
                    </a:srgbClr>
                  </a:outerShdw>
                </a:effectLst>
              </a:rPr>
              <a:t>Celebrate </a:t>
            </a:r>
            <a:r>
              <a:rPr lang="en-US" sz="3200" b="1" dirty="0">
                <a:effectLst>
                  <a:outerShdw blurRad="38100" dist="38100" dir="2700000" algn="tl">
                    <a:srgbClr val="000000">
                      <a:alpha val="43137"/>
                    </a:srgbClr>
                  </a:outerShdw>
                </a:effectLst>
              </a:rPr>
              <a:t>the Festival of Unleavened Bread. For </a:t>
            </a:r>
            <a:r>
              <a:rPr lang="en-US" sz="3200" b="1" dirty="0" smtClean="0">
                <a:effectLst>
                  <a:outerShdw blurRad="38100" dist="38100" dir="2700000" algn="tl">
                    <a:srgbClr val="000000">
                      <a:alpha val="43137"/>
                    </a:srgbClr>
                  </a:outerShdw>
                </a:effectLst>
              </a:rPr>
              <a:t>seven </a:t>
            </a:r>
            <a:r>
              <a:rPr lang="en-US" sz="3200" b="1" dirty="0">
                <a:effectLst>
                  <a:outerShdw blurRad="38100" dist="38100" dir="2700000" algn="tl">
                    <a:srgbClr val="000000">
                      <a:alpha val="43137"/>
                    </a:srgbClr>
                  </a:outerShdw>
                </a:effectLst>
              </a:rPr>
              <a:t>days eat bread made without yeast, as I commanded you. Do this at the appointed time in the month of </a:t>
            </a:r>
            <a:r>
              <a:rPr lang="en-US" sz="3200" b="1" dirty="0" smtClean="0">
                <a:effectLst>
                  <a:outerShdw blurRad="38100" dist="38100" dir="2700000" algn="tl">
                    <a:srgbClr val="000000">
                      <a:alpha val="43137"/>
                    </a:srgbClr>
                  </a:outerShdw>
                </a:effectLst>
              </a:rPr>
              <a:t>Aviv, </a:t>
            </a:r>
            <a:r>
              <a:rPr lang="en-US" sz="3200" b="1" dirty="0">
                <a:effectLst>
                  <a:outerShdw blurRad="38100" dist="38100" dir="2700000" algn="tl">
                    <a:srgbClr val="000000">
                      <a:alpha val="43137"/>
                    </a:srgbClr>
                  </a:outerShdw>
                </a:effectLst>
              </a:rPr>
              <a:t>for in that month you came out of Egypt</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3" name="Picture 2" descr="communion-bread-8-5-10.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3657600"/>
            <a:ext cx="3454400" cy="2590800"/>
          </a:xfrm>
          <a:prstGeom prst="rect">
            <a:avLst/>
          </a:prstGeom>
        </p:spPr>
      </p:pic>
      <p:grpSp>
        <p:nvGrpSpPr>
          <p:cNvPr id="13" name="Group 12"/>
          <p:cNvGrpSpPr/>
          <p:nvPr/>
        </p:nvGrpSpPr>
        <p:grpSpPr>
          <a:xfrm>
            <a:off x="5334000" y="3657600"/>
            <a:ext cx="3707062" cy="2693664"/>
            <a:chOff x="4853781" y="4028228"/>
            <a:chExt cx="3707062" cy="2922264"/>
          </a:xfrm>
        </p:grpSpPr>
        <p:pic>
          <p:nvPicPr>
            <p:cNvPr id="4" name="Picture 3" descr="hebrew.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982619">
              <a:off x="4853781" y="4181892"/>
              <a:ext cx="3022600" cy="2768600"/>
            </a:xfrm>
            <a:prstGeom prst="rect">
              <a:avLst/>
            </a:prstGeom>
          </p:spPr>
        </p:pic>
        <p:sp>
          <p:nvSpPr>
            <p:cNvPr id="5" name="Rectangle 4"/>
            <p:cNvSpPr/>
            <p:nvPr/>
          </p:nvSpPr>
          <p:spPr>
            <a:xfrm rot="1947534">
              <a:off x="5469701" y="4028228"/>
              <a:ext cx="3091142" cy="923330"/>
            </a:xfrm>
            <a:prstGeom prst="rect">
              <a:avLst/>
            </a:prstGeom>
            <a:solidFill>
              <a:schemeClr val="tx2">
                <a:lumMod val="60000"/>
                <a:lumOff val="40000"/>
              </a:schemeClr>
            </a:solidFill>
          </p:spPr>
          <p:txBody>
            <a:bodyPr wrap="square" lIns="91440" tIns="45720" rIns="91440" bIns="45720">
              <a:spAutoFit/>
            </a:bodyPr>
            <a:lstStyle/>
            <a:p>
              <a:pPr algn="ctr"/>
              <a:r>
                <a:rPr lang="en-US" sz="5400" b="1" cap="small" spc="0" dirty="0" smtClean="0">
                  <a:ln w="12700">
                    <a:solidFill>
                      <a:schemeClr val="tx2">
                        <a:satMod val="155000"/>
                      </a:schemeClr>
                    </a:solidFill>
                    <a:prstDash val="solid"/>
                  </a:ln>
                  <a:effectLst>
                    <a:outerShdw blurRad="41275" dist="20320" dir="1800000" algn="tl" rotWithShape="0">
                      <a:srgbClr val="000000">
                        <a:alpha val="40000"/>
                      </a:srgbClr>
                    </a:outerShdw>
                  </a:effectLst>
                </a:rPr>
                <a:t>AVIV</a:t>
              </a:r>
              <a:endParaRPr lang="en-US" sz="5400" b="1" cap="small"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grpSp>
      <p:sp>
        <p:nvSpPr>
          <p:cNvPr id="6" name="Rectangle 5"/>
          <p:cNvSpPr/>
          <p:nvPr/>
        </p:nvSpPr>
        <p:spPr>
          <a:xfrm>
            <a:off x="1143000" y="3733800"/>
            <a:ext cx="867204"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2</a:t>
            </a:r>
            <a:endParaRPr lang="en-US" sz="5400" b="1" cap="none" spc="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
        <p:nvSpPr>
          <p:cNvPr id="7" name="Rectangle 6"/>
          <p:cNvSpPr/>
          <p:nvPr/>
        </p:nvSpPr>
        <p:spPr>
          <a:xfrm>
            <a:off x="609600" y="4572000"/>
            <a:ext cx="867204"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5</a:t>
            </a:r>
            <a:endParaRPr lang="en-US" sz="5400" b="1" cap="none" spc="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
        <p:nvSpPr>
          <p:cNvPr id="8" name="Rectangle 7"/>
          <p:cNvSpPr/>
          <p:nvPr/>
        </p:nvSpPr>
        <p:spPr>
          <a:xfrm>
            <a:off x="2667000" y="3733800"/>
            <a:ext cx="867204"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4</a:t>
            </a:r>
            <a:endParaRPr lang="en-US" sz="5400" b="1" cap="none" spc="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
        <p:nvSpPr>
          <p:cNvPr id="9" name="Rectangle 8"/>
          <p:cNvSpPr/>
          <p:nvPr/>
        </p:nvSpPr>
        <p:spPr>
          <a:xfrm>
            <a:off x="1905000" y="3733800"/>
            <a:ext cx="867204"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3</a:t>
            </a:r>
            <a:endParaRPr lang="en-US" sz="5400" b="1" cap="none" spc="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
        <p:nvSpPr>
          <p:cNvPr id="10" name="Rectangle 9"/>
          <p:cNvSpPr/>
          <p:nvPr/>
        </p:nvSpPr>
        <p:spPr>
          <a:xfrm>
            <a:off x="304800" y="3733800"/>
            <a:ext cx="867204"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1</a:t>
            </a:r>
            <a:endParaRPr lang="en-US" sz="5400" b="1" cap="none" spc="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
        <p:nvSpPr>
          <p:cNvPr id="11" name="Rectangle 10"/>
          <p:cNvSpPr/>
          <p:nvPr/>
        </p:nvSpPr>
        <p:spPr>
          <a:xfrm>
            <a:off x="1371600" y="4572000"/>
            <a:ext cx="867204"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6</a:t>
            </a:r>
            <a:endParaRPr lang="en-US" sz="5400" b="1" cap="none" spc="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
        <p:nvSpPr>
          <p:cNvPr id="12" name="Rectangle 11"/>
          <p:cNvSpPr/>
          <p:nvPr/>
        </p:nvSpPr>
        <p:spPr>
          <a:xfrm>
            <a:off x="2286000" y="4572000"/>
            <a:ext cx="867204"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7</a:t>
            </a:r>
            <a:endParaRPr lang="en-US" sz="5400" b="1" cap="none" spc="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52400"/>
            <a:ext cx="7772400" cy="1165225"/>
          </a:xfrm>
        </p:spPr>
        <p:txBody>
          <a:bodyPr>
            <a:normAutofit/>
          </a:bodyPr>
          <a:lstStyle/>
          <a:p>
            <a:r>
              <a:rPr lang="en-US" sz="5400" b="1" dirty="0" smtClean="0">
                <a:solidFill>
                  <a:schemeClr val="tx2">
                    <a:lumMod val="75000"/>
                  </a:schemeClr>
                </a:solidFill>
                <a:effectLst>
                  <a:outerShdw blurRad="38100" dist="38100" dir="2700000" algn="tl">
                    <a:srgbClr val="000000">
                      <a:alpha val="43137"/>
                    </a:srgbClr>
                  </a:outerShdw>
                </a:effectLst>
              </a:rPr>
              <a:t>Exodus 34:6</a:t>
            </a:r>
            <a:endParaRPr lang="en-US" sz="5400" b="1" dirty="0">
              <a:solidFill>
                <a:schemeClr val="tx2">
                  <a:lumMod val="75000"/>
                </a:schemeClr>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09600" y="1295400"/>
            <a:ext cx="7772400" cy="3962400"/>
          </a:xfrm>
        </p:spPr>
        <p:txBody>
          <a:bodyPr>
            <a:noAutofit/>
          </a:bodyPr>
          <a:lstStyle/>
          <a:p>
            <a:r>
              <a:rPr lang="en-US" sz="4000" b="1" dirty="0">
                <a:solidFill>
                  <a:schemeClr val="tx2">
                    <a:lumMod val="75000"/>
                  </a:schemeClr>
                </a:solidFill>
                <a:effectLst>
                  <a:outerShdw blurRad="38100" dist="38100" dir="2700000" algn="tl">
                    <a:srgbClr val="000000">
                      <a:alpha val="43137"/>
                    </a:srgbClr>
                  </a:outerShdw>
                </a:effectLst>
              </a:rPr>
              <a:t>And he passed in front of Moses, proclaiming, “The </a:t>
            </a:r>
            <a:r>
              <a:rPr lang="en-US" sz="4000" b="1" cap="small" dirty="0">
                <a:solidFill>
                  <a:schemeClr val="tx2">
                    <a:lumMod val="75000"/>
                  </a:schemeClr>
                </a:solidFill>
                <a:effectLst>
                  <a:outerShdw blurRad="38100" dist="38100" dir="2700000" algn="tl">
                    <a:srgbClr val="000000">
                      <a:alpha val="43137"/>
                    </a:srgbClr>
                  </a:outerShdw>
                </a:effectLst>
              </a:rPr>
              <a:t>Lord</a:t>
            </a:r>
            <a:r>
              <a:rPr lang="en-US" sz="4000" b="1" dirty="0">
                <a:solidFill>
                  <a:schemeClr val="tx2">
                    <a:lumMod val="75000"/>
                  </a:schemeClr>
                </a:solidFill>
                <a:effectLst>
                  <a:outerShdw blurRad="38100" dist="38100" dir="2700000" algn="tl">
                    <a:srgbClr val="000000">
                      <a:alpha val="43137"/>
                    </a:srgbClr>
                  </a:outerShdw>
                </a:effectLst>
              </a:rPr>
              <a:t>, the </a:t>
            </a:r>
            <a:r>
              <a:rPr lang="en-US" sz="4000" b="1" cap="small" dirty="0">
                <a:solidFill>
                  <a:schemeClr val="tx2">
                    <a:lumMod val="75000"/>
                  </a:schemeClr>
                </a:solidFill>
                <a:effectLst>
                  <a:outerShdw blurRad="38100" dist="38100" dir="2700000" algn="tl">
                    <a:srgbClr val="000000">
                      <a:alpha val="43137"/>
                    </a:srgbClr>
                  </a:outerShdw>
                </a:effectLst>
              </a:rPr>
              <a:t>Lord</a:t>
            </a:r>
            <a:r>
              <a:rPr lang="en-US" sz="4000" b="1" dirty="0">
                <a:solidFill>
                  <a:schemeClr val="tx2">
                    <a:lumMod val="75000"/>
                  </a:schemeClr>
                </a:solidFill>
                <a:effectLst>
                  <a:outerShdw blurRad="38100" dist="38100" dir="2700000" algn="tl">
                    <a:srgbClr val="000000">
                      <a:alpha val="43137"/>
                    </a:srgbClr>
                  </a:outerShdw>
                </a:effectLst>
              </a:rPr>
              <a:t>, the compassionate</a:t>
            </a:r>
            <a:r>
              <a:rPr lang="en-US" sz="4000" b="1" baseline="30000" dirty="0">
                <a:solidFill>
                  <a:schemeClr val="tx2">
                    <a:lumMod val="75000"/>
                  </a:schemeClr>
                </a:solidFill>
                <a:effectLst>
                  <a:outerShdw blurRad="38100" dist="38100" dir="2700000" algn="tl">
                    <a:srgbClr val="000000">
                      <a:alpha val="43137"/>
                    </a:srgbClr>
                  </a:outerShdw>
                </a:effectLst>
              </a:rPr>
              <a:t> </a:t>
            </a:r>
            <a:r>
              <a:rPr lang="en-US" sz="4000" b="1" dirty="0">
                <a:solidFill>
                  <a:schemeClr val="tx2">
                    <a:lumMod val="75000"/>
                  </a:schemeClr>
                </a:solidFill>
                <a:effectLst>
                  <a:outerShdw blurRad="38100" dist="38100" dir="2700000" algn="tl">
                    <a:srgbClr val="000000">
                      <a:alpha val="43137"/>
                    </a:srgbClr>
                  </a:outerShdw>
                </a:effectLst>
              </a:rPr>
              <a:t>and gracious God, slow to anger,</a:t>
            </a:r>
            <a:r>
              <a:rPr lang="en-US" sz="4000" b="1" baseline="30000" dirty="0">
                <a:solidFill>
                  <a:schemeClr val="tx2">
                    <a:lumMod val="75000"/>
                  </a:schemeClr>
                </a:solidFill>
                <a:effectLst>
                  <a:outerShdw blurRad="38100" dist="38100" dir="2700000" algn="tl">
                    <a:srgbClr val="000000">
                      <a:alpha val="43137"/>
                    </a:srgbClr>
                  </a:outerShdw>
                </a:effectLst>
              </a:rPr>
              <a:t> </a:t>
            </a:r>
            <a:r>
              <a:rPr lang="en-US" sz="4000" b="1" dirty="0">
                <a:solidFill>
                  <a:schemeClr val="tx2">
                    <a:lumMod val="75000"/>
                  </a:schemeClr>
                </a:solidFill>
                <a:effectLst>
                  <a:outerShdw blurRad="38100" dist="38100" dir="2700000" algn="tl">
                    <a:srgbClr val="000000">
                      <a:alpha val="43137"/>
                    </a:srgbClr>
                  </a:outerShdw>
                </a:effectLst>
              </a:rPr>
              <a:t>abounding in love</a:t>
            </a:r>
            <a:r>
              <a:rPr lang="en-US" sz="4000" b="1" baseline="30000" dirty="0">
                <a:solidFill>
                  <a:schemeClr val="tx2">
                    <a:lumMod val="75000"/>
                  </a:schemeClr>
                </a:solidFill>
                <a:effectLst>
                  <a:outerShdw blurRad="38100" dist="38100" dir="2700000" algn="tl">
                    <a:srgbClr val="000000">
                      <a:alpha val="43137"/>
                    </a:srgbClr>
                  </a:outerShdw>
                </a:effectLst>
              </a:rPr>
              <a:t> </a:t>
            </a:r>
            <a:r>
              <a:rPr lang="en-US" sz="4000" b="1" dirty="0">
                <a:solidFill>
                  <a:schemeClr val="tx2">
                    <a:lumMod val="75000"/>
                  </a:schemeClr>
                </a:solidFill>
                <a:effectLst>
                  <a:outerShdw blurRad="38100" dist="38100" dir="2700000" algn="tl">
                    <a:srgbClr val="000000">
                      <a:alpha val="43137"/>
                    </a:srgbClr>
                  </a:outerShdw>
                </a:effectLst>
              </a:rPr>
              <a:t>and faithfulness.”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effectLst>
                  <a:outerShdw blurRad="38100" dist="38100" dir="2700000" algn="tl">
                    <a:srgbClr val="000000">
                      <a:alpha val="43137"/>
                    </a:srgbClr>
                  </a:outerShdw>
                </a:effectLst>
              </a:rPr>
              <a:t>The </a:t>
            </a:r>
            <a:r>
              <a:rPr lang="en-US" sz="3200" b="1" dirty="0">
                <a:effectLst>
                  <a:outerShdw blurRad="38100" dist="38100" dir="2700000" algn="tl">
                    <a:srgbClr val="000000">
                      <a:alpha val="43137"/>
                    </a:srgbClr>
                  </a:outerShdw>
                </a:effectLst>
              </a:rPr>
              <a:t>first offspring of every womb belongs to me, including all the firstborn males of your </a:t>
            </a:r>
            <a:r>
              <a:rPr lang="en-US" sz="3200" b="1" dirty="0" smtClean="0">
                <a:effectLst>
                  <a:outerShdw blurRad="38100" dist="38100" dir="2700000" algn="tl">
                    <a:srgbClr val="000000">
                      <a:alpha val="43137"/>
                    </a:srgbClr>
                  </a:outerShdw>
                </a:effectLst>
              </a:rPr>
              <a:t>livestock, </a:t>
            </a:r>
            <a:r>
              <a:rPr lang="en-US" sz="3200" b="1" dirty="0">
                <a:effectLst>
                  <a:outerShdw blurRad="38100" dist="38100" dir="2700000" algn="tl">
                    <a:srgbClr val="000000">
                      <a:alpha val="43137"/>
                    </a:srgbClr>
                  </a:outerShdw>
                </a:effectLst>
              </a:rPr>
              <a:t>whether from </a:t>
            </a:r>
            <a:r>
              <a:rPr lang="en-US" sz="3200" b="1" dirty="0" smtClean="0">
                <a:effectLst>
                  <a:outerShdw blurRad="38100" dist="38100" dir="2700000" algn="tl">
                    <a:srgbClr val="000000">
                      <a:alpha val="43137"/>
                    </a:srgbClr>
                  </a:outerShdw>
                </a:effectLst>
              </a:rPr>
              <a:t>herd </a:t>
            </a:r>
            <a:r>
              <a:rPr lang="en-US" sz="3200" b="1" dirty="0">
                <a:effectLst>
                  <a:outerShdw blurRad="38100" dist="38100" dir="2700000" algn="tl">
                    <a:srgbClr val="000000">
                      <a:alpha val="43137"/>
                    </a:srgbClr>
                  </a:outerShdw>
                </a:effectLst>
              </a:rPr>
              <a:t>or </a:t>
            </a:r>
            <a:r>
              <a:rPr lang="en-US" sz="3200" b="1" dirty="0" smtClean="0">
                <a:effectLst>
                  <a:outerShdw blurRad="38100" dist="38100" dir="2700000" algn="tl">
                    <a:srgbClr val="000000">
                      <a:alpha val="43137"/>
                    </a:srgbClr>
                  </a:outerShdw>
                </a:effectLst>
              </a:rPr>
              <a:t>flock.</a:t>
            </a:r>
            <a:endParaRPr lang="en-US" sz="3200" b="1" dirty="0">
              <a:effectLst>
                <a:outerShdw blurRad="38100" dist="38100" dir="2700000" algn="tl">
                  <a:srgbClr val="000000">
                    <a:alpha val="43137"/>
                  </a:srgbClr>
                </a:outerShdw>
              </a:effectLst>
            </a:endParaRPr>
          </a:p>
        </p:txBody>
      </p:sp>
      <p:pic>
        <p:nvPicPr>
          <p:cNvPr id="4" name="Picture 3" descr="baby_camel_ornament_round.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3683000"/>
            <a:ext cx="3175000" cy="3175000"/>
          </a:xfrm>
          <a:prstGeom prst="rect">
            <a:avLst/>
          </a:prstGeom>
        </p:spPr>
      </p:pic>
      <p:pic>
        <p:nvPicPr>
          <p:cNvPr id="5" name="Picture 4" descr="67f0421e40d534cf9fd19a5a25250ce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6900" y="3505200"/>
            <a:ext cx="2461111" cy="3606800"/>
          </a:xfrm>
          <a:prstGeom prst="rect">
            <a:avLst/>
          </a:prstGeom>
        </p:spPr>
      </p:pic>
      <p:pic>
        <p:nvPicPr>
          <p:cNvPr id="6" name="Picture 5" descr="910698e6639d5eac7ef9809b7dd2ee98.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5200" y="2438400"/>
            <a:ext cx="2950549" cy="4419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Autofit/>
          </a:bodyPr>
          <a:lstStyle/>
          <a:p>
            <a:r>
              <a:rPr lang="en-US" sz="3200" b="1" dirty="0" smtClean="0">
                <a:effectLst>
                  <a:outerShdw blurRad="38100" dist="38100" dir="2700000" algn="tl">
                    <a:srgbClr val="000000">
                      <a:alpha val="43137"/>
                    </a:srgbClr>
                  </a:outerShdw>
                </a:effectLst>
              </a:rPr>
              <a:t>Redeem </a:t>
            </a:r>
            <a:r>
              <a:rPr lang="en-US" sz="3200" b="1" dirty="0">
                <a:effectLst>
                  <a:outerShdw blurRad="38100" dist="38100" dir="2700000" algn="tl">
                    <a:srgbClr val="000000">
                      <a:alpha val="43137"/>
                    </a:srgbClr>
                  </a:outerShdw>
                </a:effectLst>
              </a:rPr>
              <a:t>the </a:t>
            </a:r>
            <a:r>
              <a:rPr lang="en-US" sz="3200" b="1" dirty="0" smtClean="0">
                <a:effectLst>
                  <a:outerShdw blurRad="38100" dist="38100" dir="2700000" algn="tl">
                    <a:srgbClr val="000000">
                      <a:alpha val="43137"/>
                    </a:srgbClr>
                  </a:outerShdw>
                </a:effectLst>
              </a:rPr>
              <a:t>firstborn </a:t>
            </a:r>
            <a:r>
              <a:rPr lang="en-US" sz="3200" b="1" dirty="0">
                <a:effectLst>
                  <a:outerShdw blurRad="38100" dist="38100" dir="2700000" algn="tl">
                    <a:srgbClr val="000000">
                      <a:alpha val="43137"/>
                    </a:srgbClr>
                  </a:outerShdw>
                </a:effectLst>
              </a:rPr>
              <a:t>donkey with a </a:t>
            </a:r>
            <a:r>
              <a:rPr lang="en-US" sz="3200" b="1" dirty="0" smtClean="0">
                <a:effectLst>
                  <a:outerShdw blurRad="38100" dist="38100" dir="2700000" algn="tl">
                    <a:srgbClr val="000000">
                      <a:alpha val="43137"/>
                    </a:srgbClr>
                  </a:outerShdw>
                </a:effectLst>
              </a:rPr>
              <a:t>lamb, </a:t>
            </a:r>
            <a:r>
              <a:rPr lang="en-US" sz="3200" b="1" dirty="0">
                <a:effectLst>
                  <a:outerShdw blurRad="38100" dist="38100" dir="2700000" algn="tl">
                    <a:srgbClr val="000000">
                      <a:alpha val="43137"/>
                    </a:srgbClr>
                  </a:outerShdw>
                </a:effectLst>
              </a:rPr>
              <a:t>but if you do not redeem it, break its </a:t>
            </a:r>
            <a:r>
              <a:rPr lang="en-US" sz="3200" b="1" dirty="0" smtClean="0">
                <a:effectLst>
                  <a:outerShdw blurRad="38100" dist="38100" dir="2700000" algn="tl">
                    <a:srgbClr val="000000">
                      <a:alpha val="43137"/>
                    </a:srgbClr>
                  </a:outerShdw>
                </a:effectLst>
              </a:rPr>
              <a:t>neck. </a:t>
            </a:r>
            <a:r>
              <a:rPr lang="en-US" sz="3200" b="1" dirty="0">
                <a:effectLst>
                  <a:outerShdw blurRad="38100" dist="38100" dir="2700000" algn="tl">
                    <a:srgbClr val="000000">
                      <a:alpha val="43137"/>
                    </a:srgbClr>
                  </a:outerShdw>
                </a:effectLst>
              </a:rPr>
              <a:t>Redeem all your firstborn </a:t>
            </a:r>
            <a:r>
              <a:rPr lang="en-US" sz="3200" b="1" dirty="0" smtClean="0">
                <a:effectLst>
                  <a:outerShdw blurRad="38100" dist="38100" dir="2700000" algn="tl">
                    <a:srgbClr val="000000">
                      <a:alpha val="43137"/>
                    </a:srgbClr>
                  </a:outerShdw>
                </a:effectLst>
              </a:rPr>
              <a:t>sons.</a:t>
            </a:r>
            <a:r>
              <a:rPr lang="en-US" sz="3200" b="1" dirty="0">
                <a:effectLst>
                  <a:outerShdw blurRad="38100" dist="38100" dir="2700000" algn="tl">
                    <a:srgbClr val="000000">
                      <a:alpha val="43137"/>
                    </a:srgbClr>
                  </a:outerShdw>
                </a:effectLst>
              </a:rPr>
              <a:t/>
            </a:r>
            <a:br>
              <a:rPr lang="en-US" sz="3200" b="1" dirty="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No </a:t>
            </a:r>
            <a:r>
              <a:rPr lang="en-US" sz="3200" b="1" dirty="0">
                <a:effectLst>
                  <a:outerShdw blurRad="38100" dist="38100" dir="2700000" algn="tl">
                    <a:srgbClr val="000000">
                      <a:alpha val="43137"/>
                    </a:srgbClr>
                  </a:outerShdw>
                </a:effectLst>
              </a:rPr>
              <a:t>one is to appear before me </a:t>
            </a:r>
            <a:r>
              <a:rPr lang="en-US" sz="3200" b="1" dirty="0" smtClean="0">
                <a:effectLst>
                  <a:outerShdw blurRad="38100" dist="38100" dir="2700000" algn="tl">
                    <a:srgbClr val="000000">
                      <a:alpha val="43137"/>
                    </a:srgbClr>
                  </a:outerShdw>
                </a:effectLst>
              </a:rPr>
              <a:t>empty-handed.</a:t>
            </a:r>
            <a:endParaRPr lang="en-US" sz="32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1153" y="3429000"/>
            <a:ext cx="3203294" cy="3175318"/>
          </a:xfrm>
          <a:prstGeom prst="rect">
            <a:avLst/>
          </a:prstGeom>
        </p:spPr>
      </p:pic>
      <p:pic>
        <p:nvPicPr>
          <p:cNvPr id="4" name="Picture 3" descr="agnusdei.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67200" y="3505200"/>
            <a:ext cx="4267200" cy="2667000"/>
          </a:xfrm>
          <a:prstGeom prst="rect">
            <a:avLst/>
          </a:prstGeom>
        </p:spPr>
      </p:pic>
      <p:pic>
        <p:nvPicPr>
          <p:cNvPr id="5" name="Picture 4" descr="indian-baby.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34000" y="2743200"/>
            <a:ext cx="5080000" cy="38354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effectLst>
                  <a:outerShdw blurRad="38100" dist="38100" dir="2700000" algn="tl">
                    <a:srgbClr val="000000">
                      <a:alpha val="43137"/>
                    </a:srgbClr>
                  </a:outerShdw>
                </a:effectLst>
              </a:rPr>
              <a:t>Six </a:t>
            </a:r>
            <a:r>
              <a:rPr lang="en-US" sz="3200" b="1" dirty="0">
                <a:effectLst>
                  <a:outerShdw blurRad="38100" dist="38100" dir="2700000" algn="tl">
                    <a:srgbClr val="000000">
                      <a:alpha val="43137"/>
                    </a:srgbClr>
                  </a:outerShdw>
                </a:effectLst>
              </a:rPr>
              <a:t>days you shall </a:t>
            </a:r>
            <a:r>
              <a:rPr lang="en-US" sz="3200" b="1" dirty="0" smtClean="0">
                <a:effectLst>
                  <a:outerShdw blurRad="38100" dist="38100" dir="2700000" algn="tl">
                    <a:srgbClr val="000000">
                      <a:alpha val="43137"/>
                    </a:srgbClr>
                  </a:outerShdw>
                </a:effectLst>
              </a:rPr>
              <a:t>labor, </a:t>
            </a:r>
            <a:r>
              <a:rPr lang="en-US" sz="3200" b="1" dirty="0">
                <a:effectLst>
                  <a:outerShdw blurRad="38100" dist="38100" dir="2700000" algn="tl">
                    <a:srgbClr val="000000">
                      <a:alpha val="43137"/>
                    </a:srgbClr>
                  </a:outerShdw>
                </a:effectLst>
              </a:rPr>
              <a:t>but on the </a:t>
            </a:r>
            <a:r>
              <a:rPr lang="en-US" sz="3200" b="1" dirty="0" smtClean="0">
                <a:effectLst>
                  <a:outerShdw blurRad="38100" dist="38100" dir="2700000" algn="tl">
                    <a:srgbClr val="000000">
                      <a:alpha val="43137"/>
                    </a:srgbClr>
                  </a:outerShdw>
                </a:effectLst>
              </a:rPr>
              <a:t>seventh </a:t>
            </a:r>
            <a:r>
              <a:rPr lang="en-US" sz="3200" b="1" dirty="0">
                <a:effectLst>
                  <a:outerShdw blurRad="38100" dist="38100" dir="2700000" algn="tl">
                    <a:srgbClr val="000000">
                      <a:alpha val="43137"/>
                    </a:srgbClr>
                  </a:outerShdw>
                </a:effectLst>
              </a:rPr>
              <a:t>day you shall </a:t>
            </a:r>
            <a:r>
              <a:rPr lang="en-US" sz="3200" b="1" dirty="0" smtClean="0">
                <a:effectLst>
                  <a:outerShdw blurRad="38100" dist="38100" dir="2700000" algn="tl">
                    <a:srgbClr val="000000">
                      <a:alpha val="43137"/>
                    </a:srgbClr>
                  </a:outerShdw>
                </a:effectLst>
              </a:rPr>
              <a:t>rest; </a:t>
            </a:r>
            <a:r>
              <a:rPr lang="en-US" sz="3200" b="1" dirty="0">
                <a:effectLst>
                  <a:outerShdw blurRad="38100" dist="38100" dir="2700000" algn="tl">
                    <a:srgbClr val="000000">
                      <a:alpha val="43137"/>
                    </a:srgbClr>
                  </a:outerShdw>
                </a:effectLst>
              </a:rPr>
              <a:t>even during the plowing season and harvest you must </a:t>
            </a:r>
            <a:r>
              <a:rPr lang="en-US" sz="3200" b="1" dirty="0" smtClean="0">
                <a:effectLst>
                  <a:outerShdw blurRad="38100" dist="38100" dir="2700000" algn="tl">
                    <a:srgbClr val="000000">
                      <a:alpha val="43137"/>
                    </a:srgbClr>
                  </a:outerShdw>
                </a:effectLst>
              </a:rPr>
              <a:t>rest.</a:t>
            </a:r>
            <a:endParaRPr lang="en-US" sz="3200" b="1" dirty="0">
              <a:effectLst>
                <a:outerShdw blurRad="38100" dist="38100" dir="2700000" algn="tl">
                  <a:srgbClr val="000000">
                    <a:alpha val="43137"/>
                  </a:srgbClr>
                </a:outerShdw>
              </a:effectLst>
            </a:endParaRPr>
          </a:p>
        </p:txBody>
      </p:sp>
      <p:grpSp>
        <p:nvGrpSpPr>
          <p:cNvPr id="16" name="Group 15"/>
          <p:cNvGrpSpPr/>
          <p:nvPr/>
        </p:nvGrpSpPr>
        <p:grpSpPr>
          <a:xfrm>
            <a:off x="-14829" y="1447800"/>
            <a:ext cx="2947405" cy="1901428"/>
            <a:chOff x="-14829" y="1447800"/>
            <a:chExt cx="2947405" cy="1901428"/>
          </a:xfrm>
        </p:grpSpPr>
        <p:pic>
          <p:nvPicPr>
            <p:cNvPr id="8" name="Picture 7" descr="1117212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29" y="1600200"/>
              <a:ext cx="2916946" cy="1749028"/>
            </a:xfrm>
            <a:prstGeom prst="rect">
              <a:avLst/>
            </a:prstGeom>
          </p:spPr>
        </p:pic>
        <p:sp>
          <p:nvSpPr>
            <p:cNvPr id="9" name="Rectangle 8"/>
            <p:cNvSpPr/>
            <p:nvPr/>
          </p:nvSpPr>
          <p:spPr>
            <a:xfrm flipH="1">
              <a:off x="2286000" y="1447800"/>
              <a:ext cx="646576"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grpSp>
      <p:grpSp>
        <p:nvGrpSpPr>
          <p:cNvPr id="19" name="Group 18"/>
          <p:cNvGrpSpPr/>
          <p:nvPr/>
        </p:nvGrpSpPr>
        <p:grpSpPr>
          <a:xfrm>
            <a:off x="6227054" y="1600200"/>
            <a:ext cx="2916946" cy="1749028"/>
            <a:chOff x="6227054" y="1600200"/>
            <a:chExt cx="2916946" cy="1749028"/>
          </a:xfrm>
        </p:grpSpPr>
        <p:pic>
          <p:nvPicPr>
            <p:cNvPr id="7" name="Picture 6" descr="1117212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27054" y="1600200"/>
              <a:ext cx="2916946" cy="1749028"/>
            </a:xfrm>
            <a:prstGeom prst="rect">
              <a:avLst/>
            </a:prstGeom>
          </p:spPr>
        </p:pic>
        <p:sp>
          <p:nvSpPr>
            <p:cNvPr id="10" name="Rectangle 9"/>
            <p:cNvSpPr/>
            <p:nvPr/>
          </p:nvSpPr>
          <p:spPr>
            <a:xfrm>
              <a:off x="7543800" y="1600200"/>
              <a:ext cx="535648"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grpSp>
      <p:grpSp>
        <p:nvGrpSpPr>
          <p:cNvPr id="17" name="Group 16"/>
          <p:cNvGrpSpPr/>
          <p:nvPr/>
        </p:nvGrpSpPr>
        <p:grpSpPr>
          <a:xfrm>
            <a:off x="0" y="3352800"/>
            <a:ext cx="2916946" cy="1749028"/>
            <a:chOff x="0" y="3352800"/>
            <a:chExt cx="2916946" cy="1749028"/>
          </a:xfrm>
        </p:grpSpPr>
        <p:pic>
          <p:nvPicPr>
            <p:cNvPr id="5" name="Picture 4" descr="1117212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352800"/>
              <a:ext cx="2916946" cy="1749028"/>
            </a:xfrm>
            <a:prstGeom prst="rect">
              <a:avLst/>
            </a:prstGeom>
          </p:spPr>
        </p:pic>
        <p:sp>
          <p:nvSpPr>
            <p:cNvPr id="11" name="Rectangle 10"/>
            <p:cNvSpPr/>
            <p:nvPr/>
          </p:nvSpPr>
          <p:spPr>
            <a:xfrm>
              <a:off x="0" y="3352800"/>
              <a:ext cx="535648"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3</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grpSp>
      <p:grpSp>
        <p:nvGrpSpPr>
          <p:cNvPr id="20" name="Group 19"/>
          <p:cNvGrpSpPr/>
          <p:nvPr/>
        </p:nvGrpSpPr>
        <p:grpSpPr>
          <a:xfrm>
            <a:off x="6209579" y="3352800"/>
            <a:ext cx="2934421" cy="1761530"/>
            <a:chOff x="6209579" y="3352800"/>
            <a:chExt cx="2934421" cy="1761530"/>
          </a:xfrm>
        </p:grpSpPr>
        <p:pic>
          <p:nvPicPr>
            <p:cNvPr id="4" name="Picture 3" descr="1117212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9579" y="3352800"/>
              <a:ext cx="2916946" cy="1749028"/>
            </a:xfrm>
            <a:prstGeom prst="rect">
              <a:avLst/>
            </a:prstGeom>
          </p:spPr>
        </p:pic>
        <p:sp>
          <p:nvSpPr>
            <p:cNvPr id="12" name="Rectangle 11"/>
            <p:cNvSpPr/>
            <p:nvPr/>
          </p:nvSpPr>
          <p:spPr>
            <a:xfrm>
              <a:off x="8608352" y="4191000"/>
              <a:ext cx="535648"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4</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grpSp>
      <p:grpSp>
        <p:nvGrpSpPr>
          <p:cNvPr id="18" name="Group 17"/>
          <p:cNvGrpSpPr/>
          <p:nvPr/>
        </p:nvGrpSpPr>
        <p:grpSpPr>
          <a:xfrm>
            <a:off x="0" y="5105400"/>
            <a:ext cx="2916946" cy="1762395"/>
            <a:chOff x="0" y="5105400"/>
            <a:chExt cx="2916946" cy="1762395"/>
          </a:xfrm>
        </p:grpSpPr>
        <p:pic>
          <p:nvPicPr>
            <p:cNvPr id="6" name="Picture 5" descr="1117212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118767"/>
              <a:ext cx="2916946" cy="1749028"/>
            </a:xfrm>
            <a:prstGeom prst="rect">
              <a:avLst/>
            </a:prstGeom>
          </p:spPr>
        </p:pic>
        <p:sp>
          <p:nvSpPr>
            <p:cNvPr id="13" name="Rectangle 12"/>
            <p:cNvSpPr/>
            <p:nvPr/>
          </p:nvSpPr>
          <p:spPr>
            <a:xfrm>
              <a:off x="2362200" y="5105400"/>
              <a:ext cx="535648"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5</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grpSp>
      <p:grpSp>
        <p:nvGrpSpPr>
          <p:cNvPr id="21" name="Group 20"/>
          <p:cNvGrpSpPr/>
          <p:nvPr/>
        </p:nvGrpSpPr>
        <p:grpSpPr>
          <a:xfrm>
            <a:off x="6172200" y="5108972"/>
            <a:ext cx="2952449" cy="1749028"/>
            <a:chOff x="6172200" y="5108972"/>
            <a:chExt cx="2952449" cy="1749028"/>
          </a:xfrm>
        </p:grpSpPr>
        <p:pic>
          <p:nvPicPr>
            <p:cNvPr id="3" name="Picture 2" descr="1117212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7703" y="5108972"/>
              <a:ext cx="2916946" cy="1749028"/>
            </a:xfrm>
            <a:prstGeom prst="rect">
              <a:avLst/>
            </a:prstGeom>
          </p:spPr>
        </p:pic>
        <p:sp>
          <p:nvSpPr>
            <p:cNvPr id="14" name="Rectangle 13"/>
            <p:cNvSpPr/>
            <p:nvPr/>
          </p:nvSpPr>
          <p:spPr>
            <a:xfrm>
              <a:off x="6172200" y="5181600"/>
              <a:ext cx="535648"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6</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grpSp>
      <p:grpSp>
        <p:nvGrpSpPr>
          <p:cNvPr id="23" name="Group 22"/>
          <p:cNvGrpSpPr/>
          <p:nvPr/>
        </p:nvGrpSpPr>
        <p:grpSpPr>
          <a:xfrm>
            <a:off x="-1" y="1066800"/>
            <a:ext cx="9372600" cy="5791200"/>
            <a:chOff x="659780" y="1108410"/>
            <a:chExt cx="8305800" cy="5339431"/>
          </a:xfrm>
        </p:grpSpPr>
        <p:pic>
          <p:nvPicPr>
            <p:cNvPr id="22" name="Picture 21" descr="retirement-clipart-0511-1001-2706-2216_Retired_Man_Resting_in_a_Hammock_with_a_Book_clipart_imag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9780" y="1600200"/>
              <a:ext cx="8305800" cy="4847641"/>
            </a:xfrm>
            <a:prstGeom prst="rect">
              <a:avLst/>
            </a:prstGeom>
          </p:spPr>
        </p:pic>
        <p:sp>
          <p:nvSpPr>
            <p:cNvPr id="15" name="Rectangle 14"/>
            <p:cNvSpPr/>
            <p:nvPr/>
          </p:nvSpPr>
          <p:spPr>
            <a:xfrm>
              <a:off x="2347952" y="1108410"/>
              <a:ext cx="1484601" cy="3170099"/>
            </a:xfrm>
            <a:prstGeom prst="rect">
              <a:avLst/>
            </a:prstGeom>
            <a:noFill/>
          </p:spPr>
          <p:txBody>
            <a:bodyPr wrap="none" lIns="91440" tIns="45720" rIns="91440" bIns="45720">
              <a:spAutoFit/>
            </a:bodyPr>
            <a:lstStyle/>
            <a:p>
              <a:pPr algn="ctr"/>
              <a:r>
                <a:rPr lang="en-US" sz="200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7</a:t>
              </a:r>
              <a:endParaRPr lang="en-US" sz="20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mg437995.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28800" y="1676400"/>
            <a:ext cx="4000500" cy="2686050"/>
          </a:xfrm>
          <a:prstGeom prst="rect">
            <a:avLst/>
          </a:prstGeom>
        </p:spPr>
      </p:pic>
      <p:pic>
        <p:nvPicPr>
          <p:cNvPr id="16" name="Picture 15" descr="img437995.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19200" y="1676400"/>
            <a:ext cx="4000500" cy="2686050"/>
          </a:xfrm>
          <a:prstGeom prst="rect">
            <a:avLst/>
          </a:prstGeom>
        </p:spPr>
      </p:pic>
      <p:pic>
        <p:nvPicPr>
          <p:cNvPr id="3" name="Picture 2" descr="img437995.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43500" y="1676400"/>
            <a:ext cx="4000500" cy="2686050"/>
          </a:xfrm>
          <a:prstGeom prst="rect">
            <a:avLst/>
          </a:prstGeom>
        </p:spPr>
      </p:pic>
      <p:pic>
        <p:nvPicPr>
          <p:cNvPr id="5" name="Picture 4" descr="img437995.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43500" y="4267200"/>
            <a:ext cx="4000500" cy="2762250"/>
          </a:xfrm>
          <a:prstGeom prst="rect">
            <a:avLst/>
          </a:prstGeom>
        </p:spPr>
      </p:pic>
      <p:pic>
        <p:nvPicPr>
          <p:cNvPr id="13" name="Picture 12" descr="l16-bag-of-whea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8600" y="3276600"/>
            <a:ext cx="1600200" cy="1711492"/>
          </a:xfrm>
          <a:prstGeom prst="rect">
            <a:avLst/>
          </a:prstGeom>
        </p:spPr>
      </p:pic>
      <p:pic>
        <p:nvPicPr>
          <p:cNvPr id="14" name="Picture 13" descr="l16-bag-of-whea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100" y="3200400"/>
            <a:ext cx="1600200" cy="1711492"/>
          </a:xfrm>
          <a:prstGeom prst="rect">
            <a:avLst/>
          </a:prstGeom>
        </p:spPr>
      </p:pic>
      <p:pic>
        <p:nvPicPr>
          <p:cNvPr id="11" name="Picture 10" descr="l16-bag-of-whea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200400"/>
            <a:ext cx="1600200" cy="1711492"/>
          </a:xfrm>
          <a:prstGeom prst="rect">
            <a:avLst/>
          </a:prstGeom>
        </p:spPr>
      </p:pic>
      <p:pic>
        <p:nvPicPr>
          <p:cNvPr id="20" name="Picture 19" descr="l16-bag-of-whea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3352800"/>
            <a:ext cx="1600200" cy="1711492"/>
          </a:xfrm>
          <a:prstGeom prst="rect">
            <a:avLst/>
          </a:prstGeom>
        </p:spPr>
      </p:pic>
      <p:pic>
        <p:nvPicPr>
          <p:cNvPr id="18" name="Picture 17" descr="l16-bag-of-whea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3800" y="3352800"/>
            <a:ext cx="1600200" cy="1711492"/>
          </a:xfrm>
          <a:prstGeom prst="rect">
            <a:avLst/>
          </a:prstGeom>
        </p:spPr>
      </p:pic>
      <p:pic>
        <p:nvPicPr>
          <p:cNvPr id="12" name="Picture 11" descr="l16-bag-of-whea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2200" y="3276600"/>
            <a:ext cx="1600200" cy="1711492"/>
          </a:xfrm>
          <a:prstGeom prst="rect">
            <a:avLst/>
          </a:prstGeom>
        </p:spPr>
      </p:pic>
      <p:pic>
        <p:nvPicPr>
          <p:cNvPr id="23" name="Picture 22" descr="l16-bag-of-whea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1000" y="4267200"/>
            <a:ext cx="1600200" cy="1711492"/>
          </a:xfrm>
          <a:prstGeom prst="rect">
            <a:avLst/>
          </a:prstGeom>
        </p:spPr>
      </p:pic>
      <p:pic>
        <p:nvPicPr>
          <p:cNvPr id="10" name="Picture 9" descr="l16-bag-of-whea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4200" y="4038600"/>
            <a:ext cx="1600200" cy="1711492"/>
          </a:xfrm>
          <a:prstGeom prst="rect">
            <a:avLst/>
          </a:prstGeom>
        </p:spPr>
      </p:pic>
      <p:pic>
        <p:nvPicPr>
          <p:cNvPr id="9" name="Picture 8" descr="l16-bag-of-whea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200" y="4038600"/>
            <a:ext cx="1600200" cy="1711492"/>
          </a:xfrm>
          <a:prstGeom prst="rect">
            <a:avLst/>
          </a:prstGeom>
        </p:spPr>
      </p:pic>
      <p:pic>
        <p:nvPicPr>
          <p:cNvPr id="8" name="Picture 7" descr="l16-bag-of-whea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038600"/>
            <a:ext cx="1600200" cy="1711492"/>
          </a:xfrm>
          <a:prstGeom prst="rect">
            <a:avLst/>
          </a:prstGeom>
        </p:spPr>
      </p:pic>
      <p:pic>
        <p:nvPicPr>
          <p:cNvPr id="4" name="Picture 3" descr="l16-bag-of-whea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5114701"/>
            <a:ext cx="1600200" cy="1711492"/>
          </a:xfrm>
          <a:prstGeom prst="rect">
            <a:avLst/>
          </a:prstGeom>
        </p:spPr>
      </p:pic>
      <p:pic>
        <p:nvPicPr>
          <p:cNvPr id="6" name="Picture 5" descr="l16-bag-of-whea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8400" y="5146508"/>
            <a:ext cx="1600200" cy="1711492"/>
          </a:xfrm>
          <a:prstGeom prst="rect">
            <a:avLst/>
          </a:prstGeom>
        </p:spPr>
      </p:pic>
      <p:pic>
        <p:nvPicPr>
          <p:cNvPr id="22" name="Picture 21" descr="l16-bag-of-whea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4267200"/>
            <a:ext cx="1600200" cy="1711492"/>
          </a:xfrm>
          <a:prstGeom prst="rect">
            <a:avLst/>
          </a:prstGeom>
        </p:spPr>
      </p:pic>
      <p:pic>
        <p:nvPicPr>
          <p:cNvPr id="24" name="Picture 23" descr="l16-bag-of-whea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00" y="4191000"/>
            <a:ext cx="1600200" cy="1711492"/>
          </a:xfrm>
          <a:prstGeom prst="rect">
            <a:avLst/>
          </a:prstGeom>
        </p:spPr>
      </p:pic>
      <p:pic>
        <p:nvPicPr>
          <p:cNvPr id="19" name="Picture 18" descr="l16-bag-of-whea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5257800"/>
            <a:ext cx="1600200" cy="1711492"/>
          </a:xfrm>
          <a:prstGeom prst="rect">
            <a:avLst/>
          </a:prstGeom>
        </p:spPr>
      </p:pic>
      <p:pic>
        <p:nvPicPr>
          <p:cNvPr id="7" name="Picture 6" descr="l16-bag-of-whea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0" y="5159252"/>
            <a:ext cx="1600200" cy="1711492"/>
          </a:xfrm>
          <a:prstGeom prst="rect">
            <a:avLst/>
          </a:prstGeom>
        </p:spPr>
      </p:pic>
      <p:sp>
        <p:nvSpPr>
          <p:cNvPr id="2" name="Title 1"/>
          <p:cNvSpPr>
            <a:spLocks noGrp="1"/>
          </p:cNvSpPr>
          <p:nvPr>
            <p:ph type="title"/>
          </p:nvPr>
        </p:nvSpPr>
        <p:spPr/>
        <p:txBody>
          <a:bodyPr>
            <a:noAutofit/>
          </a:bodyPr>
          <a:lstStyle/>
          <a:p>
            <a:r>
              <a:rPr lang="en-US" sz="3200" b="1" dirty="0" smtClean="0">
                <a:effectLst>
                  <a:outerShdw blurRad="38100" dist="38100" dir="2700000" algn="tl">
                    <a:srgbClr val="000000">
                      <a:alpha val="43137"/>
                    </a:srgbClr>
                  </a:outerShdw>
                </a:effectLst>
              </a:rPr>
              <a:t>Celebrate </a:t>
            </a:r>
            <a:r>
              <a:rPr lang="en-US" sz="3200" b="1" dirty="0">
                <a:effectLst>
                  <a:outerShdw blurRad="38100" dist="38100" dir="2700000" algn="tl">
                    <a:srgbClr val="000000">
                      <a:alpha val="43137"/>
                    </a:srgbClr>
                  </a:outerShdw>
                </a:effectLst>
              </a:rPr>
              <a:t>the Festival of Weeks with the </a:t>
            </a:r>
            <a:r>
              <a:rPr lang="en-US" sz="3200" b="1" dirty="0" err="1">
                <a:effectLst>
                  <a:outerShdw blurRad="38100" dist="38100" dir="2700000" algn="tl">
                    <a:srgbClr val="000000">
                      <a:alpha val="43137"/>
                    </a:srgbClr>
                  </a:outerShdw>
                </a:effectLst>
              </a:rPr>
              <a:t>firstfruits</a:t>
            </a:r>
            <a:r>
              <a:rPr lang="en-US" sz="3200" b="1" dirty="0">
                <a:effectLst>
                  <a:outerShdw blurRad="38100" dist="38100" dir="2700000" algn="tl">
                    <a:srgbClr val="000000">
                      <a:alpha val="43137"/>
                    </a:srgbClr>
                  </a:outerShdw>
                </a:effectLst>
              </a:rPr>
              <a:t> of the wheat harvest, and the Festival of Ingathering at the turn of the </a:t>
            </a:r>
            <a:r>
              <a:rPr lang="en-US" sz="3200" b="1" dirty="0" smtClean="0">
                <a:effectLst>
                  <a:outerShdw blurRad="38100" dist="38100" dir="2700000" algn="tl">
                    <a:srgbClr val="000000">
                      <a:alpha val="43137"/>
                    </a:srgbClr>
                  </a:outerShdw>
                </a:effectLst>
              </a:rPr>
              <a:t>year.</a:t>
            </a:r>
            <a:endParaRPr lang="en-US" sz="3200" b="1" dirty="0">
              <a:effectLst>
                <a:outerShdw blurRad="38100" dist="38100" dir="2700000" algn="tl">
                  <a:srgbClr val="000000">
                    <a:alpha val="43137"/>
                  </a:srgbClr>
                </a:outerShdw>
              </a:effectLst>
            </a:endParaRPr>
          </a:p>
        </p:txBody>
      </p:sp>
      <p:pic>
        <p:nvPicPr>
          <p:cNvPr id="15" name="Picture 14" descr="l16-bag-of-whea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100" y="5146508"/>
            <a:ext cx="1600200" cy="1711492"/>
          </a:xfrm>
          <a:prstGeom prst="rect">
            <a:avLst/>
          </a:prstGeom>
        </p:spPr>
      </p:pic>
      <p:pic>
        <p:nvPicPr>
          <p:cNvPr id="21" name="Picture 20" descr="l16-bag-of-whea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3800" y="5334000"/>
            <a:ext cx="1600200" cy="171149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effectLst>
                  <a:outerShdw blurRad="38100" dist="38100" dir="2700000" algn="tl">
                    <a:srgbClr val="000000">
                      <a:alpha val="43137"/>
                    </a:srgbClr>
                  </a:outerShdw>
                </a:effectLst>
              </a:rPr>
              <a:t>Three </a:t>
            </a:r>
            <a:r>
              <a:rPr lang="en-US" sz="3200" b="1" dirty="0">
                <a:effectLst>
                  <a:outerShdw blurRad="38100" dist="38100" dir="2700000" algn="tl">
                    <a:srgbClr val="000000">
                      <a:alpha val="43137"/>
                    </a:srgbClr>
                  </a:outerShdw>
                </a:effectLst>
              </a:rPr>
              <a:t>times a </a:t>
            </a:r>
            <a:r>
              <a:rPr lang="en-US" sz="3200" b="1" dirty="0" smtClean="0">
                <a:effectLst>
                  <a:outerShdw blurRad="38100" dist="38100" dir="2700000" algn="tl">
                    <a:srgbClr val="000000">
                      <a:alpha val="43137"/>
                    </a:srgbClr>
                  </a:outerShdw>
                </a:effectLst>
              </a:rPr>
              <a:t>year all </a:t>
            </a:r>
            <a:r>
              <a:rPr lang="en-US" sz="3200" b="1" dirty="0">
                <a:effectLst>
                  <a:outerShdw blurRad="38100" dist="38100" dir="2700000" algn="tl">
                    <a:srgbClr val="000000">
                      <a:alpha val="43137"/>
                    </a:srgbClr>
                  </a:outerShdw>
                </a:effectLst>
              </a:rPr>
              <a:t>your </a:t>
            </a:r>
            <a:r>
              <a:rPr lang="en-US" sz="3200" b="1" dirty="0" smtClean="0">
                <a:effectLst>
                  <a:outerShdw blurRad="38100" dist="38100" dir="2700000" algn="tl">
                    <a:srgbClr val="000000">
                      <a:alpha val="43137"/>
                    </a:srgbClr>
                  </a:outerShdw>
                </a:effectLst>
              </a:rPr>
              <a:t>men </a:t>
            </a:r>
            <a:r>
              <a:rPr lang="en-US" sz="3200" b="1" dirty="0">
                <a:effectLst>
                  <a:outerShdw blurRad="38100" dist="38100" dir="2700000" algn="tl">
                    <a:srgbClr val="000000">
                      <a:alpha val="43137"/>
                    </a:srgbClr>
                  </a:outerShdw>
                </a:effectLst>
              </a:rPr>
              <a:t>are </a:t>
            </a:r>
            <a:r>
              <a:rPr lang="en-US" sz="3200" b="1" dirty="0" smtClean="0">
                <a:effectLst>
                  <a:outerShdw blurRad="38100" dist="38100" dir="2700000" algn="tl">
                    <a:srgbClr val="000000">
                      <a:alpha val="43137"/>
                    </a:srgbClr>
                  </a:outerShdw>
                </a:effectLst>
              </a:rPr>
              <a:t>to appear before </a:t>
            </a:r>
            <a:r>
              <a:rPr lang="en-US" sz="3200" b="1" dirty="0">
                <a:effectLst>
                  <a:outerShdw blurRad="38100" dist="38100" dir="2700000" algn="tl">
                    <a:srgbClr val="000000">
                      <a:alpha val="43137"/>
                    </a:srgbClr>
                  </a:outerShdw>
                </a:effectLst>
              </a:rPr>
              <a:t>the Sovereign </a:t>
            </a:r>
            <a:r>
              <a:rPr lang="en-US" sz="3200" b="1" cap="small" dirty="0" smtClean="0">
                <a:effectLst>
                  <a:outerShdw blurRad="38100" dist="38100" dir="2700000" algn="tl">
                    <a:srgbClr val="000000">
                      <a:alpha val="43137"/>
                    </a:srgbClr>
                  </a:outerShdw>
                </a:effectLst>
              </a:rPr>
              <a:t>Lord</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the God of Israel</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2052" name="Picture 4" descr="C:\Users\kathy\AppData\Local\Microsoft\Windows\INetCache\IE\KO129U4X\Number_2_in_light_blue_rounded_square.svg[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3657600"/>
            <a:ext cx="1859280" cy="1859280"/>
          </a:xfrm>
          <a:prstGeom prst="rect">
            <a:avLst/>
          </a:prstGeom>
          <a:noFill/>
        </p:spPr>
      </p:pic>
      <p:pic>
        <p:nvPicPr>
          <p:cNvPr id="2053" name="Picture 5" descr="C:\Users\kathy\AppData\Local\Microsoft\Windows\INetCache\IE\ASMSCZI0\600px-Number_3_in_red_rounded_square.svg[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4800600"/>
            <a:ext cx="1600200" cy="1600200"/>
          </a:xfrm>
          <a:prstGeom prst="rect">
            <a:avLst/>
          </a:prstGeom>
          <a:noFill/>
        </p:spPr>
      </p:pic>
      <p:pic>
        <p:nvPicPr>
          <p:cNvPr id="2054" name="Picture 6" descr="C:\Users\kathy\AppData\Local\Microsoft\Windows\INetCache\IE\FCWWTXH1\1024px-Number_1_in_green_rounded_square.svg[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2438400"/>
            <a:ext cx="1981200" cy="1981200"/>
          </a:xfrm>
          <a:prstGeom prst="rect">
            <a:avLst/>
          </a:prstGeom>
          <a:noFill/>
        </p:spPr>
      </p:pic>
    </p:spTree>
    <p:extLst>
      <p:ext uri="{BB962C8B-B14F-4D97-AF65-F5344CB8AC3E}">
        <p14:creationId xmlns:p14="http://schemas.microsoft.com/office/powerpoint/2010/main" val="1275455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Autofit/>
          </a:bodyPr>
          <a:lstStyle/>
          <a:p>
            <a:r>
              <a:rPr lang="en-US" sz="3200" b="1" dirty="0" smtClean="0">
                <a:effectLst>
                  <a:outerShdw blurRad="38100" dist="38100" dir="2700000" algn="tl">
                    <a:srgbClr val="000000">
                      <a:alpha val="43137"/>
                    </a:srgbClr>
                  </a:outerShdw>
                </a:effectLst>
              </a:rPr>
              <a:t>I </a:t>
            </a:r>
            <a:r>
              <a:rPr lang="en-US" sz="3200" b="1" dirty="0">
                <a:effectLst>
                  <a:outerShdw blurRad="38100" dist="38100" dir="2700000" algn="tl">
                    <a:srgbClr val="000000">
                      <a:alpha val="43137"/>
                    </a:srgbClr>
                  </a:outerShdw>
                </a:effectLst>
              </a:rPr>
              <a:t>will </a:t>
            </a:r>
            <a:r>
              <a:rPr lang="en-US" sz="3200" b="1" dirty="0" smtClean="0">
                <a:effectLst>
                  <a:outerShdw blurRad="38100" dist="38100" dir="2700000" algn="tl">
                    <a:srgbClr val="000000">
                      <a:alpha val="43137"/>
                    </a:srgbClr>
                  </a:outerShdw>
                </a:effectLst>
              </a:rPr>
              <a:t>drive </a:t>
            </a:r>
            <a:r>
              <a:rPr lang="en-US" sz="3200" b="1" dirty="0">
                <a:effectLst>
                  <a:outerShdw blurRad="38100" dist="38100" dir="2700000" algn="tl">
                    <a:srgbClr val="000000">
                      <a:alpha val="43137"/>
                    </a:srgbClr>
                  </a:outerShdw>
                </a:effectLst>
              </a:rPr>
              <a:t>out </a:t>
            </a:r>
            <a:r>
              <a:rPr lang="en-US" sz="3200" b="1" dirty="0" smtClean="0">
                <a:effectLst>
                  <a:outerShdw blurRad="38100" dist="38100" dir="2700000" algn="tl">
                    <a:srgbClr val="000000">
                      <a:alpha val="43137"/>
                    </a:srgbClr>
                  </a:outerShdw>
                </a:effectLst>
              </a:rPr>
              <a:t>nations </a:t>
            </a:r>
            <a:r>
              <a:rPr lang="en-US" sz="3200" b="1" dirty="0">
                <a:effectLst>
                  <a:outerShdw blurRad="38100" dist="38100" dir="2700000" algn="tl">
                    <a:srgbClr val="000000">
                      <a:alpha val="43137"/>
                    </a:srgbClr>
                  </a:outerShdw>
                </a:effectLst>
              </a:rPr>
              <a:t>before </a:t>
            </a:r>
            <a:r>
              <a:rPr lang="en-US" sz="3200" b="1" dirty="0" smtClean="0">
                <a:effectLst>
                  <a:outerShdw blurRad="38100" dist="38100" dir="2700000" algn="tl">
                    <a:srgbClr val="000000">
                      <a:alpha val="43137"/>
                    </a:srgbClr>
                  </a:outerShdw>
                </a:effectLst>
              </a:rPr>
              <a:t>you </a:t>
            </a:r>
            <a:r>
              <a:rPr lang="en-US" sz="3200" b="1" dirty="0">
                <a:effectLst>
                  <a:outerShdw blurRad="38100" dist="38100" dir="2700000" algn="tl">
                    <a:srgbClr val="000000">
                      <a:alpha val="43137"/>
                    </a:srgbClr>
                  </a:outerShdw>
                </a:effectLst>
              </a:rPr>
              <a:t>and enlarge your </a:t>
            </a:r>
            <a:r>
              <a:rPr lang="en-US" sz="3200" b="1" dirty="0" smtClean="0">
                <a:effectLst>
                  <a:outerShdw blurRad="38100" dist="38100" dir="2700000" algn="tl">
                    <a:srgbClr val="000000">
                      <a:alpha val="43137"/>
                    </a:srgbClr>
                  </a:outerShdw>
                </a:effectLst>
              </a:rPr>
              <a:t>territory, </a:t>
            </a:r>
            <a:r>
              <a:rPr lang="en-US" sz="3200" b="1" dirty="0">
                <a:effectLst>
                  <a:outerShdw blurRad="38100" dist="38100" dir="2700000" algn="tl">
                    <a:srgbClr val="000000">
                      <a:alpha val="43137"/>
                    </a:srgbClr>
                  </a:outerShdw>
                </a:effectLst>
              </a:rPr>
              <a:t>and no one will covet your </a:t>
            </a:r>
            <a:r>
              <a:rPr lang="en-US" sz="3200" b="1" dirty="0" smtClean="0">
                <a:effectLst>
                  <a:outerShdw blurRad="38100" dist="38100" dir="2700000" algn="tl">
                    <a:srgbClr val="000000">
                      <a:alpha val="43137"/>
                    </a:srgbClr>
                  </a:outerShdw>
                </a:effectLst>
              </a:rPr>
              <a:t>land </a:t>
            </a:r>
            <a:r>
              <a:rPr lang="en-US" sz="3200" b="1" dirty="0">
                <a:effectLst>
                  <a:outerShdw blurRad="38100" dist="38100" dir="2700000" algn="tl">
                    <a:srgbClr val="000000">
                      <a:alpha val="43137"/>
                    </a:srgbClr>
                  </a:outerShdw>
                </a:effectLst>
              </a:rPr>
              <a:t>when you go up </a:t>
            </a:r>
            <a:r>
              <a:rPr lang="en-US" sz="3200" b="1" dirty="0" smtClean="0">
                <a:effectLst>
                  <a:outerShdw blurRad="38100" dist="38100" dir="2700000" algn="tl">
                    <a:srgbClr val="000000">
                      <a:alpha val="43137"/>
                    </a:srgbClr>
                  </a:outerShdw>
                </a:effectLst>
              </a:rPr>
              <a:t>three times each </a:t>
            </a:r>
            <a:r>
              <a:rPr lang="en-US" sz="3200" b="1" dirty="0">
                <a:effectLst>
                  <a:outerShdw blurRad="38100" dist="38100" dir="2700000" algn="tl">
                    <a:srgbClr val="000000">
                      <a:alpha val="43137"/>
                    </a:srgbClr>
                  </a:outerShdw>
                </a:effectLst>
              </a:rPr>
              <a:t>year to </a:t>
            </a:r>
            <a:r>
              <a:rPr lang="en-US" sz="3200" b="1" dirty="0" smtClean="0">
                <a:effectLst>
                  <a:outerShdw blurRad="38100" dist="38100" dir="2700000" algn="tl">
                    <a:srgbClr val="000000">
                      <a:alpha val="43137"/>
                    </a:srgbClr>
                  </a:outerShdw>
                </a:effectLst>
              </a:rPr>
              <a:t>appear </a:t>
            </a:r>
            <a:r>
              <a:rPr lang="en-US" sz="3200" b="1" dirty="0">
                <a:effectLst>
                  <a:outerShdw blurRad="38100" dist="38100" dir="2700000" algn="tl">
                    <a:srgbClr val="000000">
                      <a:alpha val="43137"/>
                    </a:srgbClr>
                  </a:outerShdw>
                </a:effectLst>
              </a:rPr>
              <a:t>before 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your God</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
        <p:nvSpPr>
          <p:cNvPr id="8" name="Rectangle 7"/>
          <p:cNvSpPr/>
          <p:nvPr/>
        </p:nvSpPr>
        <p:spPr>
          <a:xfrm>
            <a:off x="6248400" y="3124200"/>
            <a:ext cx="1809585" cy="3939540"/>
          </a:xfrm>
          <a:prstGeom prst="rect">
            <a:avLst/>
          </a:prstGeom>
        </p:spPr>
        <p:txBody>
          <a:bodyPr wrap="none">
            <a:spAutoFit/>
          </a:bodyPr>
          <a:lstStyle/>
          <a:p>
            <a:pPr algn="ctr"/>
            <a:r>
              <a:rPr lang="en-US" sz="25000" b="1" dirty="0" smtClean="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rPr>
              <a:t>3</a:t>
            </a:r>
            <a:endParaRPr lang="en-US" sz="25000" b="1" dirty="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endParaRPr>
          </a:p>
        </p:txBody>
      </p:sp>
      <p:pic>
        <p:nvPicPr>
          <p:cNvPr id="3" name="Picture 2" descr="ai-002.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304800" y="2819400"/>
            <a:ext cx="5181600" cy="328398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Autofit/>
          </a:bodyPr>
          <a:lstStyle/>
          <a:p>
            <a:r>
              <a:rPr lang="en-US" sz="3200" b="1" dirty="0" smtClean="0">
                <a:effectLst>
                  <a:outerShdw blurRad="38100" dist="38100" dir="2700000" algn="tl">
                    <a:srgbClr val="000000">
                      <a:alpha val="43137"/>
                    </a:srgbClr>
                  </a:outerShdw>
                </a:effectLst>
              </a:rPr>
              <a:t>Do </a:t>
            </a:r>
            <a:r>
              <a:rPr lang="en-US" sz="3200" b="1" dirty="0">
                <a:effectLst>
                  <a:outerShdw blurRad="38100" dist="38100" dir="2700000" algn="tl">
                    <a:srgbClr val="000000">
                      <a:alpha val="43137"/>
                    </a:srgbClr>
                  </a:outerShdw>
                </a:effectLst>
              </a:rPr>
              <a:t>not offer the </a:t>
            </a:r>
            <a:r>
              <a:rPr lang="en-US" sz="3200" b="1" dirty="0" smtClean="0">
                <a:effectLst>
                  <a:outerShdw blurRad="38100" dist="38100" dir="2700000" algn="tl">
                    <a:srgbClr val="000000">
                      <a:alpha val="43137"/>
                    </a:srgbClr>
                  </a:outerShdw>
                </a:effectLst>
              </a:rPr>
              <a:t>blood </a:t>
            </a:r>
            <a:r>
              <a:rPr lang="en-US" sz="3200" b="1" dirty="0">
                <a:effectLst>
                  <a:outerShdw blurRad="38100" dist="38100" dir="2700000" algn="tl">
                    <a:srgbClr val="000000">
                      <a:alpha val="43137"/>
                    </a:srgbClr>
                  </a:outerShdw>
                </a:effectLst>
              </a:rPr>
              <a:t>of a sacrifice to me along with anything containing </a:t>
            </a:r>
            <a:r>
              <a:rPr lang="en-US" sz="3200" b="1" dirty="0" smtClean="0">
                <a:effectLst>
                  <a:outerShdw blurRad="38100" dist="38100" dir="2700000" algn="tl">
                    <a:srgbClr val="000000">
                      <a:alpha val="43137"/>
                    </a:srgbClr>
                  </a:outerShdw>
                </a:effectLst>
              </a:rPr>
              <a:t>yeast, </a:t>
            </a:r>
            <a:r>
              <a:rPr lang="en-US" sz="3200" b="1" dirty="0">
                <a:effectLst>
                  <a:outerShdw blurRad="38100" dist="38100" dir="2700000" algn="tl">
                    <a:srgbClr val="000000">
                      <a:alpha val="43137"/>
                    </a:srgbClr>
                  </a:outerShdw>
                </a:effectLst>
              </a:rPr>
              <a:t>and do not let any of the sacrifice from the Passover Festival remain until morning</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5" name="Picture 4" descr="Altar-of-Burnt-Offering.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8600" y="2362200"/>
            <a:ext cx="4142913" cy="4267200"/>
          </a:xfrm>
          <a:prstGeom prst="rect">
            <a:avLst/>
          </a:prstGeom>
        </p:spPr>
      </p:pic>
      <p:grpSp>
        <p:nvGrpSpPr>
          <p:cNvPr id="8" name="Group 7"/>
          <p:cNvGrpSpPr/>
          <p:nvPr/>
        </p:nvGrpSpPr>
        <p:grpSpPr>
          <a:xfrm>
            <a:off x="4267200" y="2362200"/>
            <a:ext cx="5334000" cy="4324767"/>
            <a:chOff x="4191000" y="2362200"/>
            <a:chExt cx="5410200" cy="4324767"/>
          </a:xfrm>
        </p:grpSpPr>
        <p:grpSp>
          <p:nvGrpSpPr>
            <p:cNvPr id="3" name="Group 2"/>
            <p:cNvGrpSpPr/>
            <p:nvPr/>
          </p:nvGrpSpPr>
          <p:grpSpPr>
            <a:xfrm>
              <a:off x="4800600" y="2362200"/>
              <a:ext cx="4114800" cy="4238244"/>
              <a:chOff x="4800600" y="2362200"/>
              <a:chExt cx="4114800" cy="4238244"/>
            </a:xfrm>
          </p:grpSpPr>
          <p:pic>
            <p:nvPicPr>
              <p:cNvPr id="4" name="Picture 3" descr="Altar-of-Burnt-Offering.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00600" y="2362200"/>
                <a:ext cx="4114800" cy="4238244"/>
              </a:xfrm>
              <a:prstGeom prst="rect">
                <a:avLst/>
              </a:prstGeom>
            </p:spPr>
          </p:pic>
          <p:pic>
            <p:nvPicPr>
              <p:cNvPr id="9" name="Picture 8" descr="FD_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0" y="3352800"/>
                <a:ext cx="1052640" cy="932688"/>
              </a:xfrm>
              <a:prstGeom prst="rect">
                <a:avLst/>
              </a:prstGeom>
            </p:spPr>
          </p:pic>
        </p:grpSp>
        <p:sp>
          <p:nvSpPr>
            <p:cNvPr id="6" name="Rectangle 5"/>
            <p:cNvSpPr/>
            <p:nvPr/>
          </p:nvSpPr>
          <p:spPr>
            <a:xfrm>
              <a:off x="4191000" y="3886200"/>
              <a:ext cx="5410200" cy="2800767"/>
            </a:xfrm>
            <a:prstGeom prst="rect">
              <a:avLst/>
            </a:prstGeom>
          </p:spPr>
          <p:txBody>
            <a:bodyPr wrap="square">
              <a:spAutoFit/>
            </a:bodyPr>
            <a:lstStyle/>
            <a:p>
              <a:pPr algn="ctr">
                <a:lnSpc>
                  <a:spcPts val="60"/>
                </a:lnSpc>
              </a:pPr>
              <a:r>
                <a:rPr lang="en-US" sz="17500"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rPr>
                <a:t>NOT</a:t>
              </a:r>
            </a:p>
            <a:p>
              <a:pPr algn="ctr"/>
              <a:r>
                <a:rPr lang="en-US" sz="17500"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rPr>
                <a:t>OK</a:t>
              </a:r>
              <a:endParaRPr lang="en-US" sz="17500" b="1"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endParaRPr>
            </a:p>
          </p:txBody>
        </p:sp>
      </p:grpSp>
      <p:sp>
        <p:nvSpPr>
          <p:cNvPr id="7" name="Rectangle 6"/>
          <p:cNvSpPr/>
          <p:nvPr/>
        </p:nvSpPr>
        <p:spPr>
          <a:xfrm>
            <a:off x="533400" y="3352800"/>
            <a:ext cx="3321793" cy="3170099"/>
          </a:xfrm>
          <a:prstGeom prst="rect">
            <a:avLst/>
          </a:prstGeom>
        </p:spPr>
        <p:txBody>
          <a:bodyPr wrap="none">
            <a:spAutoFit/>
          </a:bodyPr>
          <a:lstStyle/>
          <a:p>
            <a:pPr algn="ctr"/>
            <a:r>
              <a:rPr lang="en-US" sz="20000"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rPr>
              <a:t>OK</a:t>
            </a:r>
            <a:endParaRPr lang="en-US" sz="20000" b="1"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effectLst>
                  <a:outerShdw blurRad="38100" dist="38100" dir="2700000" algn="tl">
                    <a:srgbClr val="000000">
                      <a:alpha val="43137"/>
                    </a:srgbClr>
                  </a:outerShdw>
                </a:effectLst>
              </a:rPr>
              <a:t>Bring </a:t>
            </a:r>
            <a:r>
              <a:rPr lang="en-US" sz="3200" b="1" dirty="0">
                <a:effectLst>
                  <a:outerShdw blurRad="38100" dist="38100" dir="2700000" algn="tl">
                    <a:srgbClr val="000000">
                      <a:alpha val="43137"/>
                    </a:srgbClr>
                  </a:outerShdw>
                </a:effectLst>
              </a:rPr>
              <a:t>the best of the </a:t>
            </a:r>
            <a:r>
              <a:rPr lang="en-US" sz="3200" b="1" dirty="0" err="1">
                <a:effectLst>
                  <a:outerShdw blurRad="38100" dist="38100" dir="2700000" algn="tl">
                    <a:srgbClr val="000000">
                      <a:alpha val="43137"/>
                    </a:srgbClr>
                  </a:outerShdw>
                </a:effectLst>
              </a:rPr>
              <a:t>firstfruits</a:t>
            </a:r>
            <a:r>
              <a:rPr lang="en-US" sz="3200" b="1" dirty="0">
                <a:effectLst>
                  <a:outerShdw blurRad="38100" dist="38100" dir="2700000" algn="tl">
                    <a:srgbClr val="000000">
                      <a:alpha val="43137"/>
                    </a:srgbClr>
                  </a:outerShdw>
                </a:effectLst>
              </a:rPr>
              <a:t> of your soil to the house of 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your God</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grpSp>
        <p:nvGrpSpPr>
          <p:cNvPr id="6" name="Group 5"/>
          <p:cNvGrpSpPr/>
          <p:nvPr/>
        </p:nvGrpSpPr>
        <p:grpSpPr>
          <a:xfrm>
            <a:off x="0" y="1600200"/>
            <a:ext cx="4901167" cy="4572000"/>
            <a:chOff x="0" y="1600200"/>
            <a:chExt cx="4901167" cy="457200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920863"/>
              <a:ext cx="4901167" cy="325133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1600200"/>
              <a:ext cx="3068173" cy="2746957"/>
            </a:xfrm>
            <a:prstGeom prst="rect">
              <a:avLst/>
            </a:prstGeom>
          </p:spPr>
        </p:pic>
      </p:grpSp>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15000" y="3886200"/>
            <a:ext cx="2857500" cy="210956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smtClean="0">
                <a:effectLst>
                  <a:outerShdw blurRad="38100" dist="38100" dir="2700000" algn="tl">
                    <a:srgbClr val="000000">
                      <a:alpha val="43137"/>
                    </a:srgbClr>
                  </a:outerShdw>
                </a:effectLst>
              </a:rPr>
              <a:t>Do </a:t>
            </a:r>
            <a:r>
              <a:rPr lang="en-US" sz="3200" b="1" dirty="0">
                <a:effectLst>
                  <a:outerShdw blurRad="38100" dist="38100" dir="2700000" algn="tl">
                    <a:srgbClr val="000000">
                      <a:alpha val="43137"/>
                    </a:srgbClr>
                  </a:outerShdw>
                </a:effectLst>
              </a:rPr>
              <a:t>not cook a young goat in its mother’s </a:t>
            </a:r>
            <a:r>
              <a:rPr lang="en-US" sz="3200" b="1">
                <a:effectLst>
                  <a:outerShdw blurRad="38100" dist="38100" dir="2700000" algn="tl">
                    <a:srgbClr val="000000">
                      <a:alpha val="43137"/>
                    </a:srgbClr>
                  </a:outerShdw>
                </a:effectLst>
              </a:rPr>
              <a:t>milk</a:t>
            </a:r>
            <a:r>
              <a:rPr lang="en-US" sz="3200" b="1"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3" name="Picture 2" descr="cooking over a fir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7400" y="1981200"/>
            <a:ext cx="5283200" cy="3962400"/>
          </a:xfrm>
          <a:prstGeom prst="rect">
            <a:avLst/>
          </a:prstGeom>
        </p:spPr>
      </p:pic>
      <p:sp>
        <p:nvSpPr>
          <p:cNvPr id="4" name="Rectangle 3"/>
          <p:cNvSpPr/>
          <p:nvPr/>
        </p:nvSpPr>
        <p:spPr>
          <a:xfrm>
            <a:off x="2590800" y="457200"/>
            <a:ext cx="4016840" cy="6247864"/>
          </a:xfrm>
          <a:prstGeom prst="rect">
            <a:avLst/>
          </a:prstGeom>
          <a:noFill/>
        </p:spPr>
        <p:txBody>
          <a:bodyPr wrap="square" lIns="91440" tIns="45720" rIns="91440" bIns="45720">
            <a:spAutoFit/>
          </a:bodyPr>
          <a:lstStyle/>
          <a:p>
            <a:pPr algn="ctr"/>
            <a:r>
              <a:rPr lang="en-US" sz="40000" b="1" cap="none" spc="0"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rPr>
              <a:t>X</a:t>
            </a:r>
            <a:endParaRPr lang="en-US" sz="40000" b="1" cap="none" spc="0"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Autofit/>
          </a:bodyPr>
          <a:lstStyle/>
          <a:p>
            <a:r>
              <a:rPr lang="en-US" sz="3200" b="1" dirty="0" smtClean="0">
                <a:effectLst>
                  <a:outerShdw blurRad="38100" dist="38100" dir="2700000" algn="tl">
                    <a:srgbClr val="000000">
                      <a:alpha val="43137"/>
                    </a:srgbClr>
                  </a:outerShdw>
                </a:effectLst>
              </a:rPr>
              <a:t>Then </a:t>
            </a:r>
            <a:r>
              <a:rPr lang="en-US" sz="3200" b="1" dirty="0">
                <a:effectLst>
                  <a:outerShdw blurRad="38100" dist="38100" dir="2700000" algn="tl">
                    <a:srgbClr val="000000">
                      <a:alpha val="43137"/>
                    </a:srgbClr>
                  </a:outerShdw>
                </a:effectLst>
              </a:rPr>
              <a:t>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said to </a:t>
            </a:r>
            <a:r>
              <a:rPr lang="en-US" sz="3200" b="1" dirty="0" smtClean="0">
                <a:effectLst>
                  <a:outerShdw blurRad="38100" dist="38100" dir="2700000" algn="tl">
                    <a:srgbClr val="000000">
                      <a:alpha val="43137"/>
                    </a:srgbClr>
                  </a:outerShdw>
                </a:effectLst>
              </a:rPr>
              <a:t>Moses, </a:t>
            </a:r>
            <a:r>
              <a:rPr lang="en-US" sz="3200" b="1" dirty="0">
                <a:effectLst>
                  <a:outerShdw blurRad="38100" dist="38100" dir="2700000" algn="tl">
                    <a:srgbClr val="000000">
                      <a:alpha val="43137"/>
                    </a:srgbClr>
                  </a:outerShdw>
                </a:effectLst>
              </a:rPr>
              <a:t>“Write down these words, for in accordance with these words I have made a covenant with you and with </a:t>
            </a:r>
            <a:r>
              <a:rPr lang="en-US" sz="3200" b="1" dirty="0" smtClean="0">
                <a:effectLst>
                  <a:outerShdw blurRad="38100" dist="38100" dir="2700000" algn="tl">
                    <a:srgbClr val="000000">
                      <a:alpha val="43137"/>
                    </a:srgbClr>
                  </a:outerShdw>
                </a:effectLst>
              </a:rPr>
              <a:t>Israel.”</a:t>
            </a:r>
            <a:endParaRPr lang="en-US" sz="3200" b="1" dirty="0">
              <a:effectLst>
                <a:outerShdw blurRad="38100" dist="38100" dir="2700000" algn="tl">
                  <a:srgbClr val="000000">
                    <a:alpha val="43137"/>
                  </a:srgbClr>
                </a:outerShdw>
              </a:effectLst>
            </a:endParaRPr>
          </a:p>
        </p:txBody>
      </p:sp>
      <p:pic>
        <p:nvPicPr>
          <p:cNvPr id="3" name="Picture 2" descr="Book_of_Exodus_Chapter_35-1_(Bible_Illustrations_by_Sweet_Medi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2600" y="2438400"/>
            <a:ext cx="5448300" cy="405795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descr="http://askalex.ru/wp-content/uploads/2012/08/%D0%A1%D0%BA%D1%83%D0%BB%D1%8C%D0%BF%D1%82%D0%BE%D1%80-%D1%81-%D0%B7%D1%83%D0%B1%D0%B8%D0%BB%D0%BE%D0%BC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2438400"/>
            <a:ext cx="3962400" cy="4191000"/>
          </a:xfrm>
          <a:prstGeom prst="rect">
            <a:avLst/>
          </a:prstGeom>
          <a:noFill/>
        </p:spPr>
      </p:pic>
      <p:sp>
        <p:nvSpPr>
          <p:cNvPr id="2" name="Title 1"/>
          <p:cNvSpPr>
            <a:spLocks noGrp="1"/>
          </p:cNvSpPr>
          <p:nvPr>
            <p:ph type="title"/>
          </p:nvPr>
        </p:nvSpPr>
        <p:spPr>
          <a:xfrm>
            <a:off x="457200" y="274638"/>
            <a:ext cx="8229600" cy="1935162"/>
          </a:xfrm>
        </p:spPr>
        <p:txBody>
          <a:bodyPr>
            <a:noAutofit/>
          </a:bodyPr>
          <a:lstStyle/>
          <a:p>
            <a:r>
              <a:rPr lang="en-US" sz="3200" b="1" dirty="0">
                <a:effectLst>
                  <a:outerShdw blurRad="38100" dist="38100" dir="2700000" algn="tl">
                    <a:srgbClr val="000000">
                      <a:alpha val="43137"/>
                    </a:srgbClr>
                  </a:outerShdw>
                </a:effectLst>
              </a:rPr>
              <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said to Moses, “Chisel out two stone tablets like the first </a:t>
            </a:r>
            <a:r>
              <a:rPr lang="en-US" sz="3200" b="1" dirty="0" smtClean="0">
                <a:effectLst>
                  <a:outerShdw blurRad="38100" dist="38100" dir="2700000" algn="tl">
                    <a:srgbClr val="000000">
                      <a:alpha val="43137"/>
                    </a:srgbClr>
                  </a:outerShdw>
                </a:effectLst>
              </a:rPr>
              <a:t>ones, and </a:t>
            </a:r>
            <a:r>
              <a:rPr lang="en-US" sz="3200" b="1" dirty="0">
                <a:effectLst>
                  <a:outerShdw blurRad="38100" dist="38100" dir="2700000" algn="tl">
                    <a:srgbClr val="000000">
                      <a:alpha val="43137"/>
                    </a:srgbClr>
                  </a:outerShdw>
                </a:effectLst>
              </a:rPr>
              <a:t>I will write on them the words that were on the first tablets, which you broke</a:t>
            </a:r>
            <a:r>
              <a:rPr lang="en-US" sz="3200" b="1" dirty="0" smtClean="0">
                <a:effectLst>
                  <a:outerShdw blurRad="38100" dist="38100" dir="2700000" algn="tl">
                    <a:srgbClr val="000000">
                      <a:alpha val="43137"/>
                    </a:srgbClr>
                  </a:outerShdw>
                </a:effectLst>
              </a:rPr>
              <a:t>.</a:t>
            </a:r>
            <a:r>
              <a:rPr lang="en-US" sz="3200" b="1" dirty="0">
                <a:effectLst>
                  <a:outerShdw blurRad="38100" dist="38100" dir="2700000" algn="tl">
                    <a:srgbClr val="000000">
                      <a:alpha val="43137"/>
                    </a:srgbClr>
                  </a:outerShdw>
                </a:effectLst>
              </a:rPr>
              <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4800600" y="2362200"/>
            <a:ext cx="3962400" cy="434749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52400"/>
            <a:ext cx="9144000" cy="7010400"/>
          </a:xfrm>
          <a:prstGeom prst="rect">
            <a:avLst/>
          </a:prstGeom>
        </p:spPr>
      </p:pic>
      <p:sp>
        <p:nvSpPr>
          <p:cNvPr id="2" name="Title 1"/>
          <p:cNvSpPr>
            <a:spLocks noGrp="1"/>
          </p:cNvSpPr>
          <p:nvPr>
            <p:ph type="title"/>
          </p:nvPr>
        </p:nvSpPr>
        <p:spPr>
          <a:xfrm>
            <a:off x="457200" y="274638"/>
            <a:ext cx="8229600" cy="2011362"/>
          </a:xfrm>
        </p:spPr>
        <p:txBody>
          <a:bodyPr>
            <a:noAutofit/>
          </a:bodyPr>
          <a:lstStyle/>
          <a:p>
            <a:r>
              <a:rPr lang="en-US" sz="3200" b="1" dirty="0" smtClean="0">
                <a:solidFill>
                  <a:srgbClr val="FFFFFF"/>
                </a:solidFill>
                <a:effectLst>
                  <a:outerShdw blurRad="38100" dist="38100" dir="2700000" algn="tl">
                    <a:srgbClr val="000000">
                      <a:alpha val="43137"/>
                    </a:srgbClr>
                  </a:outerShdw>
                </a:effectLst>
              </a:rPr>
              <a:t>Moses </a:t>
            </a:r>
            <a:r>
              <a:rPr lang="en-US" sz="3200" b="1" dirty="0">
                <a:solidFill>
                  <a:srgbClr val="FFFFFF"/>
                </a:solidFill>
                <a:effectLst>
                  <a:outerShdw blurRad="38100" dist="38100" dir="2700000" algn="tl">
                    <a:srgbClr val="000000">
                      <a:alpha val="43137"/>
                    </a:srgbClr>
                  </a:outerShdw>
                </a:effectLst>
              </a:rPr>
              <a:t>was there with the </a:t>
            </a:r>
            <a:r>
              <a:rPr lang="en-US" sz="3200" b="1" cap="small" dirty="0">
                <a:solidFill>
                  <a:srgbClr val="FFFFFF"/>
                </a:solidFill>
                <a:effectLst>
                  <a:outerShdw blurRad="38100" dist="38100" dir="2700000" algn="tl">
                    <a:srgbClr val="000000">
                      <a:alpha val="43137"/>
                    </a:srgbClr>
                  </a:outerShdw>
                </a:effectLst>
              </a:rPr>
              <a:t>Lord</a:t>
            </a:r>
            <a:r>
              <a:rPr lang="en-US" sz="3200" b="1" dirty="0">
                <a:solidFill>
                  <a:srgbClr val="FFFFFF"/>
                </a:solidFill>
                <a:effectLst>
                  <a:outerShdw blurRad="38100" dist="38100" dir="2700000" algn="tl">
                    <a:srgbClr val="000000">
                      <a:alpha val="43137"/>
                    </a:srgbClr>
                  </a:outerShdw>
                </a:effectLst>
              </a:rPr>
              <a:t> forty days and forty nights without eating bread or drinking water. And he wrote on the tablets the words of the covenant—the Ten Commandments</a:t>
            </a:r>
            <a:r>
              <a:rPr lang="en-US" sz="3200" b="1" dirty="0" smtClean="0">
                <a:solidFill>
                  <a:srgbClr val="FFFFFF"/>
                </a:solidFill>
                <a:effectLst>
                  <a:outerShdw blurRad="38100" dist="38100" dir="2700000" algn="tl">
                    <a:srgbClr val="000000">
                      <a:alpha val="43137"/>
                    </a:srgbClr>
                  </a:outerShdw>
                </a:effectLst>
              </a:rPr>
              <a:t>.</a:t>
            </a:r>
            <a:endParaRPr lang="en-US" sz="3200" b="1" dirty="0">
              <a:solidFill>
                <a:srgbClr val="FFFF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381000"/>
            <a:ext cx="3714750" cy="6049962"/>
          </a:xfrm>
        </p:spPr>
        <p:txBody>
          <a:bodyPr>
            <a:noAutofit/>
          </a:bodyPr>
          <a:lstStyle/>
          <a:p>
            <a:r>
              <a:rPr lang="en-US" sz="3200" b="1" dirty="0" smtClean="0">
                <a:effectLst>
                  <a:outerShdw blurRad="38100" dist="38100" dir="2700000" algn="tl">
                    <a:srgbClr val="000000">
                      <a:alpha val="43137"/>
                    </a:srgbClr>
                  </a:outerShdw>
                </a:effectLst>
              </a:rPr>
              <a:t>When </a:t>
            </a:r>
            <a:r>
              <a:rPr lang="en-US" sz="3200" b="1" dirty="0">
                <a:effectLst>
                  <a:outerShdw blurRad="38100" dist="38100" dir="2700000" algn="tl">
                    <a:srgbClr val="000000">
                      <a:alpha val="43137"/>
                    </a:srgbClr>
                  </a:outerShdw>
                </a:effectLst>
              </a:rPr>
              <a:t>Moses came </a:t>
            </a:r>
            <a:r>
              <a:rPr lang="en-US" sz="3200" b="1" dirty="0" smtClean="0">
                <a:effectLst>
                  <a:outerShdw blurRad="38100" dist="38100" dir="2700000" algn="tl">
                    <a:srgbClr val="000000">
                      <a:alpha val="43137"/>
                    </a:srgbClr>
                  </a:outerShdw>
                </a:effectLst>
              </a:rPr>
              <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down </a:t>
            </a:r>
            <a:r>
              <a:rPr lang="en-US" sz="3200" b="1" dirty="0">
                <a:effectLst>
                  <a:outerShdw blurRad="38100" dist="38100" dir="2700000" algn="tl">
                    <a:srgbClr val="000000">
                      <a:alpha val="43137"/>
                    </a:srgbClr>
                  </a:outerShdw>
                </a:effectLst>
              </a:rPr>
              <a:t>from Mount </a:t>
            </a:r>
            <a:r>
              <a:rPr lang="en-US" sz="3200" b="1" dirty="0" smtClean="0">
                <a:effectLst>
                  <a:outerShdw blurRad="38100" dist="38100" dir="2700000" algn="tl">
                    <a:srgbClr val="000000">
                      <a:alpha val="43137"/>
                    </a:srgbClr>
                  </a:outerShdw>
                </a:effectLst>
              </a:rPr>
              <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Sinai </a:t>
            </a:r>
            <a:r>
              <a:rPr lang="en-US" sz="3200" b="1" dirty="0">
                <a:effectLst>
                  <a:outerShdw blurRad="38100" dist="38100" dir="2700000" algn="tl">
                    <a:srgbClr val="000000">
                      <a:alpha val="43137"/>
                    </a:srgbClr>
                  </a:outerShdw>
                </a:effectLst>
              </a:rPr>
              <a:t>with the two tablets of the </a:t>
            </a:r>
            <a:r>
              <a:rPr lang="en-US" sz="3200" b="1" dirty="0" smtClean="0">
                <a:effectLst>
                  <a:outerShdw blurRad="38100" dist="38100" dir="2700000" algn="tl">
                    <a:srgbClr val="000000">
                      <a:alpha val="43137"/>
                    </a:srgbClr>
                  </a:outerShdw>
                </a:effectLst>
              </a:rPr>
              <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covenant </a:t>
            </a:r>
            <a:r>
              <a:rPr lang="en-US" sz="3200" b="1" dirty="0">
                <a:effectLst>
                  <a:outerShdw blurRad="38100" dist="38100" dir="2700000" algn="tl">
                    <a:srgbClr val="000000">
                      <a:alpha val="43137"/>
                    </a:srgbClr>
                  </a:outerShdw>
                </a:effectLst>
              </a:rPr>
              <a:t>law in his hands, he was not </a:t>
            </a:r>
            <a:r>
              <a:rPr lang="en-US" sz="3200" b="1" dirty="0" smtClean="0">
                <a:effectLst>
                  <a:outerShdw blurRad="38100" dist="38100" dir="2700000" algn="tl">
                    <a:srgbClr val="000000">
                      <a:alpha val="43137"/>
                    </a:srgbClr>
                  </a:outerShdw>
                </a:effectLst>
              </a:rPr>
              <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aware </a:t>
            </a:r>
            <a:r>
              <a:rPr lang="en-US" sz="3200" b="1" dirty="0">
                <a:effectLst>
                  <a:outerShdw blurRad="38100" dist="38100" dir="2700000" algn="tl">
                    <a:srgbClr val="000000">
                      <a:alpha val="43137"/>
                    </a:srgbClr>
                  </a:outerShdw>
                </a:effectLst>
              </a:rPr>
              <a:t>that his face </a:t>
            </a:r>
            <a:r>
              <a:rPr lang="en-US" sz="3200" b="1" dirty="0" smtClean="0">
                <a:effectLst>
                  <a:outerShdw blurRad="38100" dist="38100" dir="2700000" algn="tl">
                    <a:srgbClr val="000000">
                      <a:alpha val="43137"/>
                    </a:srgbClr>
                  </a:outerShdw>
                </a:effectLst>
              </a:rPr>
              <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was </a:t>
            </a:r>
            <a:r>
              <a:rPr lang="en-US" sz="3200" b="1" dirty="0">
                <a:effectLst>
                  <a:outerShdw blurRad="38100" dist="38100" dir="2700000" algn="tl">
                    <a:srgbClr val="000000">
                      <a:alpha val="43137"/>
                    </a:srgbClr>
                  </a:outerShdw>
                </a:effectLst>
              </a:rPr>
              <a:t>radiant because </a:t>
            </a:r>
            <a:r>
              <a:rPr lang="en-US" sz="3200" b="1" dirty="0" smtClean="0">
                <a:effectLst>
                  <a:outerShdw blurRad="38100" dist="38100" dir="2700000" algn="tl">
                    <a:srgbClr val="000000">
                      <a:alpha val="43137"/>
                    </a:srgbClr>
                  </a:outerShdw>
                </a:effectLst>
              </a:rPr>
              <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he </a:t>
            </a:r>
            <a:r>
              <a:rPr lang="en-US" sz="3200" b="1" dirty="0">
                <a:effectLst>
                  <a:outerShdw blurRad="38100" dist="38100" dir="2700000" algn="tl">
                    <a:srgbClr val="000000">
                      <a:alpha val="43137"/>
                    </a:srgbClr>
                  </a:outerShdw>
                </a:effectLst>
              </a:rPr>
              <a:t>had spoken with </a:t>
            </a:r>
            <a:r>
              <a:rPr lang="en-US" sz="3200" b="1" dirty="0" smtClean="0">
                <a:effectLst>
                  <a:outerShdw blurRad="38100" dist="38100" dir="2700000" algn="tl">
                    <a:srgbClr val="000000">
                      <a:alpha val="43137"/>
                    </a:srgbClr>
                  </a:outerShdw>
                </a:effectLst>
              </a:rPr>
              <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the </a:t>
            </a:r>
            <a:r>
              <a:rPr lang="en-US" sz="3200" b="1" cap="small" dirty="0">
                <a:effectLst>
                  <a:outerShdw blurRad="38100" dist="38100" dir="2700000" algn="tl">
                    <a:srgbClr val="000000">
                      <a:alpha val="43137"/>
                    </a:srgbClr>
                  </a:outerShdw>
                </a:effectLst>
              </a:rPr>
              <a:t>Lord</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4" name="Picture 3" descr="3.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10000" y="0"/>
            <a:ext cx="5334000" cy="6858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Autofit/>
          </a:bodyPr>
          <a:lstStyle/>
          <a:p>
            <a:r>
              <a:rPr lang="en-US" sz="3200" b="1" dirty="0" smtClean="0">
                <a:effectLst>
                  <a:outerShdw blurRad="38100" dist="38100" dir="2700000" algn="tl">
                    <a:srgbClr val="000000">
                      <a:alpha val="43137"/>
                    </a:srgbClr>
                  </a:outerShdw>
                </a:effectLst>
              </a:rPr>
              <a:t>When </a:t>
            </a:r>
            <a:r>
              <a:rPr lang="en-US" sz="3200" b="1" dirty="0">
                <a:effectLst>
                  <a:outerShdw blurRad="38100" dist="38100" dir="2700000" algn="tl">
                    <a:srgbClr val="000000">
                      <a:alpha val="43137"/>
                    </a:srgbClr>
                  </a:outerShdw>
                </a:effectLst>
              </a:rPr>
              <a:t>Aaron and all the Israelites saw Moses, his face was radiant, and they were </a:t>
            </a:r>
            <a:r>
              <a:rPr lang="en-US" sz="3200" b="1" dirty="0" smtClean="0">
                <a:effectLst>
                  <a:outerShdw blurRad="38100" dist="38100" dir="2700000" algn="tl">
                    <a:srgbClr val="000000">
                      <a:alpha val="43137"/>
                    </a:srgbClr>
                  </a:outerShdw>
                </a:effectLst>
              </a:rPr>
              <a:t>afraid </a:t>
            </a:r>
            <a:r>
              <a:rPr lang="en-US" sz="3200" b="1" dirty="0">
                <a:effectLst>
                  <a:outerShdw blurRad="38100" dist="38100" dir="2700000" algn="tl">
                    <a:srgbClr val="000000">
                      <a:alpha val="43137"/>
                    </a:srgbClr>
                  </a:outerShdw>
                </a:effectLst>
              </a:rPr>
              <a:t>to come near him</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4" name="Picture 3" descr="3.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27800" y="1905000"/>
            <a:ext cx="2616200" cy="3454400"/>
          </a:xfrm>
          <a:prstGeom prst="rect">
            <a:avLst/>
          </a:prstGeom>
        </p:spPr>
      </p:pic>
      <p:pic>
        <p:nvPicPr>
          <p:cNvPr id="5" name="Picture 4" descr="Running Israelit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0" y="3505200"/>
            <a:ext cx="6745514" cy="33528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effectLst>
                  <a:outerShdw blurRad="38100" dist="38100" dir="2700000" algn="tl">
                    <a:srgbClr val="000000">
                      <a:alpha val="43137"/>
                    </a:srgbClr>
                  </a:outerShdw>
                </a:effectLst>
              </a:rPr>
              <a:t>But </a:t>
            </a:r>
            <a:r>
              <a:rPr lang="en-US" sz="3200" b="1" dirty="0">
                <a:effectLst>
                  <a:outerShdw blurRad="38100" dist="38100" dir="2700000" algn="tl">
                    <a:srgbClr val="000000">
                      <a:alpha val="43137"/>
                    </a:srgbClr>
                  </a:outerShdw>
                </a:effectLst>
              </a:rPr>
              <a:t>Moses called to </a:t>
            </a:r>
            <a:r>
              <a:rPr lang="en-US" sz="3200" b="1" dirty="0" smtClean="0">
                <a:effectLst>
                  <a:outerShdw blurRad="38100" dist="38100" dir="2700000" algn="tl">
                    <a:srgbClr val="000000">
                      <a:alpha val="43137"/>
                    </a:srgbClr>
                  </a:outerShdw>
                </a:effectLst>
              </a:rPr>
              <a:t>them; </a:t>
            </a:r>
            <a:r>
              <a:rPr lang="en-US" sz="3200" b="1" dirty="0">
                <a:effectLst>
                  <a:outerShdw blurRad="38100" dist="38100" dir="2700000" algn="tl">
                    <a:srgbClr val="000000">
                      <a:alpha val="43137"/>
                    </a:srgbClr>
                  </a:outerShdw>
                </a:effectLst>
              </a:rPr>
              <a:t>so Aaron and all the leaders of the community came back to him, and he spoke to them</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3" name="Picture 2" descr="3.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71800" y="1600200"/>
            <a:ext cx="2616200" cy="3454400"/>
          </a:xfrm>
          <a:prstGeom prst="rect">
            <a:avLst/>
          </a:prstGeom>
        </p:spPr>
      </p:pic>
      <p:pic>
        <p:nvPicPr>
          <p:cNvPr id="7" name="Picture 6" descr="jericho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52600" y="2514600"/>
            <a:ext cx="4733925" cy="2933700"/>
          </a:xfrm>
          <a:prstGeom prst="rect">
            <a:avLst/>
          </a:prstGeom>
        </p:spPr>
      </p:pic>
      <p:pic>
        <p:nvPicPr>
          <p:cNvPr id="9" name="Picture 8" descr="jericho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5562600" y="2590800"/>
            <a:ext cx="4217354" cy="27051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50" y="4191000"/>
            <a:ext cx="4733925" cy="2933700"/>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4343400" y="4191000"/>
            <a:ext cx="4562475" cy="2827449"/>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effectLst>
                  <a:outerShdw blurRad="38100" dist="38100" dir="2700000" algn="tl">
                    <a:srgbClr val="000000">
                      <a:alpha val="43137"/>
                    </a:srgbClr>
                  </a:outerShdw>
                </a:effectLst>
              </a:rPr>
              <a:t>Afterward </a:t>
            </a:r>
            <a:r>
              <a:rPr lang="en-US" sz="3200" b="1" dirty="0">
                <a:effectLst>
                  <a:outerShdw blurRad="38100" dist="38100" dir="2700000" algn="tl">
                    <a:srgbClr val="000000">
                      <a:alpha val="43137"/>
                    </a:srgbClr>
                  </a:outerShdw>
                </a:effectLst>
              </a:rPr>
              <a:t>all the Israelites came near him, and he gave them all the commands 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had given him on Mount Sinai</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3" name="Picture 2" descr="Moses_Pleading_with_Israel_(crop).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676400"/>
            <a:ext cx="9144000"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Autofit/>
          </a:bodyPr>
          <a:lstStyle/>
          <a:p>
            <a:r>
              <a:rPr lang="en-US" sz="3200" b="1" dirty="0" smtClean="0">
                <a:effectLst>
                  <a:outerShdw blurRad="38100" dist="38100" dir="2700000" algn="tl">
                    <a:srgbClr val="000000">
                      <a:alpha val="43137"/>
                    </a:srgbClr>
                  </a:outerShdw>
                </a:effectLst>
              </a:rPr>
              <a:t>Be </a:t>
            </a:r>
            <a:r>
              <a:rPr lang="en-US" sz="3200" b="1" dirty="0">
                <a:effectLst>
                  <a:outerShdw blurRad="38100" dist="38100" dir="2700000" algn="tl">
                    <a:srgbClr val="000000">
                      <a:alpha val="43137"/>
                    </a:srgbClr>
                  </a:outerShdw>
                </a:effectLst>
              </a:rPr>
              <a:t>ready in the morning, and then come up on Mount Sinai. Present yourself to me there on top of the mountain</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32770" name="Picture 2" descr="https://s-media-cache-ak0.pinimg.com/originals/39/0e/8a/390e8ad8751ce688d2780ec7bd6a4b81.jpg"/>
          <p:cNvPicPr>
            <a:picLocks noChangeAspect="1" noChangeArrowheads="1"/>
          </p:cNvPicPr>
          <p:nvPr/>
        </p:nvPicPr>
        <p:blipFill>
          <a:blip r:embed="rId3" cstate="email">
            <a:extLst>
              <a:ext uri="{28A0092B-C50C-407E-A947-70E740481C1C}">
                <a14:useLocalDpi xmlns:a14="http://schemas.microsoft.com/office/drawing/2010/main"/>
              </a:ext>
            </a:extLst>
          </a:blip>
          <a:srcRect l="6547" t="4332" b="10469"/>
          <a:stretch>
            <a:fillRect/>
          </a:stretch>
        </p:blipFill>
        <p:spPr bwMode="auto">
          <a:xfrm flipH="1">
            <a:off x="4267201" y="2826741"/>
            <a:ext cx="4876799" cy="403125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706562"/>
          </a:xfrm>
        </p:spPr>
        <p:txBody>
          <a:bodyPr>
            <a:noAutofit/>
          </a:bodyPr>
          <a:lstStyle/>
          <a:p>
            <a:r>
              <a:rPr lang="en-US" sz="3200" b="1" dirty="0" smtClean="0">
                <a:effectLst>
                  <a:outerShdw blurRad="38100" dist="38100" dir="2700000" algn="tl">
                    <a:srgbClr val="000000">
                      <a:alpha val="43137"/>
                    </a:srgbClr>
                  </a:outerShdw>
                </a:effectLst>
              </a:rPr>
              <a:t>No </a:t>
            </a:r>
            <a:r>
              <a:rPr lang="en-US" sz="3200" b="1" dirty="0">
                <a:effectLst>
                  <a:outerShdw blurRad="38100" dist="38100" dir="2700000" algn="tl">
                    <a:srgbClr val="000000">
                      <a:alpha val="43137"/>
                    </a:srgbClr>
                  </a:outerShdw>
                </a:effectLst>
              </a:rPr>
              <a:t>one is to come with you or be seen anywhere on the mountain</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not even the flocks and herds may graze in front of the mountain</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31746" name="Picture 2" descr="http://clipartmountain.com/comclip3/sheep7.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5800" y="4876800"/>
            <a:ext cx="2863663" cy="1447801"/>
          </a:xfrm>
          <a:prstGeom prst="rect">
            <a:avLst/>
          </a:prstGeom>
          <a:noFill/>
        </p:spPr>
      </p:pic>
      <p:pic>
        <p:nvPicPr>
          <p:cNvPr id="1028" name="Picture 4" descr="C:\Users\kathy\AppData\Local\Microsoft\Windows\INetCache\IE\ASMSCZI0\Not_allowed.svg[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4876800"/>
            <a:ext cx="1981200" cy="183261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Autofit/>
          </a:bodyPr>
          <a:lstStyle/>
          <a:p>
            <a:r>
              <a:rPr lang="en-US" sz="3200" b="1" dirty="0" smtClean="0">
                <a:effectLst>
                  <a:outerShdw blurRad="38100" dist="38100" dir="2700000" algn="tl">
                    <a:srgbClr val="000000">
                      <a:alpha val="43137"/>
                    </a:srgbClr>
                  </a:outerShdw>
                </a:effectLst>
              </a:rPr>
              <a:t>So </a:t>
            </a:r>
            <a:r>
              <a:rPr lang="en-US" sz="3200" b="1" dirty="0">
                <a:effectLst>
                  <a:outerShdw blurRad="38100" dist="38100" dir="2700000" algn="tl">
                    <a:srgbClr val="000000">
                      <a:alpha val="43137"/>
                    </a:srgbClr>
                  </a:outerShdw>
                </a:effectLst>
              </a:rPr>
              <a:t>Moses chiseled out two stone tablets like the first ones and went up Mount Sinai early in the morning, as 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had commanded him; and he carried the two stone tablets in his </a:t>
            </a:r>
            <a:r>
              <a:rPr lang="en-US" sz="3200" b="1" dirty="0" smtClean="0">
                <a:effectLst>
                  <a:outerShdw blurRad="38100" dist="38100" dir="2700000" algn="tl">
                    <a:srgbClr val="000000">
                      <a:alpha val="43137"/>
                    </a:srgbClr>
                  </a:outerShdw>
                </a:effectLst>
              </a:rPr>
              <a:t>hands.</a:t>
            </a:r>
            <a:endParaRPr lang="en-US" sz="3200" b="1" dirty="0">
              <a:effectLst>
                <a:outerShdw blurRad="38100" dist="38100" dir="2700000" algn="tl">
                  <a:srgbClr val="000000">
                    <a:alpha val="43137"/>
                  </a:srgbClr>
                </a:outerShdw>
              </a:effectLst>
            </a:endParaRPr>
          </a:p>
        </p:txBody>
      </p:sp>
      <p:pic>
        <p:nvPicPr>
          <p:cNvPr id="34818" name="Picture 2" descr="http://static.arttoday.com/thm/thm2/CL/gc10/gcorp6/characte/ch072984.thm.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flipH="1">
            <a:off x="1143000" y="3276600"/>
            <a:ext cx="2268139" cy="22860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401762"/>
          </a:xfrm>
        </p:spPr>
        <p:txBody>
          <a:bodyPr>
            <a:noAutofit/>
          </a:bodyPr>
          <a:lstStyle/>
          <a:p>
            <a:r>
              <a:rPr lang="en-US" sz="3200" b="1" dirty="0" smtClean="0">
                <a:effectLst>
                  <a:outerShdw blurRad="38100" dist="38100" dir="2700000" algn="tl">
                    <a:srgbClr val="000000">
                      <a:alpha val="43137"/>
                    </a:srgbClr>
                  </a:outerShdw>
                </a:effectLst>
              </a:rPr>
              <a:t>Then the </a:t>
            </a:r>
            <a:r>
              <a:rPr lang="en-US" sz="3200" b="1" cap="small" dirty="0" smtClean="0">
                <a:effectLst>
                  <a:outerShdw blurRad="38100" dist="38100" dir="2700000" algn="tl">
                    <a:srgbClr val="000000">
                      <a:alpha val="43137"/>
                    </a:srgbClr>
                  </a:outerShdw>
                </a:effectLst>
              </a:rPr>
              <a:t>Lord</a:t>
            </a:r>
            <a:r>
              <a:rPr lang="en-US" sz="3200" b="1" dirty="0" smtClean="0">
                <a:effectLst>
                  <a:outerShdw blurRad="38100" dist="38100" dir="2700000" algn="tl">
                    <a:srgbClr val="000000">
                      <a:alpha val="43137"/>
                    </a:srgbClr>
                  </a:outerShdw>
                </a:effectLst>
              </a:rPr>
              <a:t> came down in the cloud and stood there with him and proclaimed his name,</a:t>
            </a:r>
            <a:endParaRPr lang="en-US" sz="3200" b="1" dirty="0">
              <a:effectLst>
                <a:outerShdw blurRad="38100" dist="38100" dir="2700000" algn="tl">
                  <a:srgbClr val="000000">
                    <a:alpha val="43137"/>
                  </a:srgbClr>
                </a:outerShdw>
              </a:effectLst>
            </a:endParaRPr>
          </a:p>
        </p:txBody>
      </p:sp>
      <p:pic>
        <p:nvPicPr>
          <p:cNvPr id="32770" name="Picture 2" descr="https://s-media-cache-ak0.pinimg.com/originals/39/0e/8a/390e8ad8751ce688d2780ec7bd6a4b81.jpg"/>
          <p:cNvPicPr>
            <a:picLocks noChangeAspect="1" noChangeArrowheads="1"/>
          </p:cNvPicPr>
          <p:nvPr/>
        </p:nvPicPr>
        <p:blipFill>
          <a:blip r:embed="rId3" cstate="email">
            <a:extLst>
              <a:ext uri="{28A0092B-C50C-407E-A947-70E740481C1C}">
                <a14:useLocalDpi xmlns:a14="http://schemas.microsoft.com/office/drawing/2010/main"/>
              </a:ext>
            </a:extLst>
          </a:blip>
          <a:srcRect l="6547" t="4332" b="10469"/>
          <a:stretch>
            <a:fillRect/>
          </a:stretch>
        </p:blipFill>
        <p:spPr bwMode="auto">
          <a:xfrm flipH="1">
            <a:off x="1828800" y="2826741"/>
            <a:ext cx="4876799" cy="4031259"/>
          </a:xfrm>
          <a:prstGeom prst="rect">
            <a:avLst/>
          </a:prstGeom>
          <a:noFill/>
        </p:spPr>
      </p:pic>
      <p:sp>
        <p:nvSpPr>
          <p:cNvPr id="5" name="Cloud 4"/>
          <p:cNvSpPr/>
          <p:nvPr/>
        </p:nvSpPr>
        <p:spPr>
          <a:xfrm>
            <a:off x="5562600" y="1600200"/>
            <a:ext cx="3429000" cy="2819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67400" y="2514600"/>
            <a:ext cx="2934971"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the Lord.</a:t>
            </a:r>
            <a:endParaRPr lang="en-US" sz="5400" b="1" spc="150" dirty="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200" b="1" dirty="0" smtClean="0">
                <a:effectLst>
                  <a:outerShdw blurRad="38100" dist="38100" dir="2700000" algn="tl">
                    <a:srgbClr val="000000">
                      <a:alpha val="43137"/>
                    </a:srgbClr>
                  </a:outerShdw>
                </a:effectLst>
              </a:rPr>
              <a:t>And </a:t>
            </a:r>
            <a:r>
              <a:rPr lang="en-US" sz="3200" b="1" dirty="0">
                <a:effectLst>
                  <a:outerShdw blurRad="38100" dist="38100" dir="2700000" algn="tl">
                    <a:srgbClr val="000000">
                      <a:alpha val="43137"/>
                    </a:srgbClr>
                  </a:outerShdw>
                </a:effectLst>
              </a:rPr>
              <a:t>he passed in front of Moses, proclaiming, </a:t>
            </a:r>
          </a:p>
        </p:txBody>
      </p:sp>
      <p:sp>
        <p:nvSpPr>
          <p:cNvPr id="3" name="Cloud 2"/>
          <p:cNvSpPr/>
          <p:nvPr/>
        </p:nvSpPr>
        <p:spPr>
          <a:xfrm>
            <a:off x="0" y="1143000"/>
            <a:ext cx="9144000" cy="5105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The </a:t>
            </a:r>
            <a:r>
              <a:rPr lang="en-US" sz="2800" b="1" cap="small" dirty="0">
                <a:effectLst>
                  <a:outerShdw blurRad="38100" dist="38100" dir="2700000" algn="tl">
                    <a:srgbClr val="000000">
                      <a:alpha val="43137"/>
                    </a:srgbClr>
                  </a:outerShdw>
                </a:effectLst>
              </a:rPr>
              <a:t>Lord</a:t>
            </a:r>
            <a:r>
              <a:rPr lang="en-US" sz="2800" b="1" dirty="0">
                <a:effectLst>
                  <a:outerShdw blurRad="38100" dist="38100" dir="2700000" algn="tl">
                    <a:srgbClr val="000000">
                      <a:alpha val="43137"/>
                    </a:srgbClr>
                  </a:outerShdw>
                </a:effectLst>
              </a:rPr>
              <a:t>, the </a:t>
            </a:r>
            <a:r>
              <a:rPr lang="en-US" sz="2800" b="1" cap="small" dirty="0">
                <a:effectLst>
                  <a:outerShdw blurRad="38100" dist="38100" dir="2700000" algn="tl">
                    <a:srgbClr val="000000">
                      <a:alpha val="43137"/>
                    </a:srgbClr>
                  </a:outerShdw>
                </a:effectLst>
              </a:rPr>
              <a:t>Lord</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the compassionate </a:t>
            </a:r>
            <a:r>
              <a:rPr lang="en-US" sz="2800" b="1" dirty="0">
                <a:effectLst>
                  <a:outerShdw blurRad="38100" dist="38100" dir="2700000" algn="tl">
                    <a:srgbClr val="000000">
                      <a:alpha val="43137"/>
                    </a:srgbClr>
                  </a:outerShdw>
                </a:effectLst>
              </a:rPr>
              <a:t>and gracious God, </a:t>
            </a:r>
            <a:r>
              <a:rPr lang="en-US" sz="2800" b="1" dirty="0" smtClean="0">
                <a:effectLst>
                  <a:outerShdw blurRad="38100" dist="38100" dir="2700000" algn="tl">
                    <a:srgbClr val="000000">
                      <a:alpha val="43137"/>
                    </a:srgbClr>
                  </a:outerShdw>
                </a:effectLst>
              </a:rPr>
              <a:t>slow to </a:t>
            </a:r>
            <a:r>
              <a:rPr lang="en-US" sz="2800" b="1" dirty="0">
                <a:effectLst>
                  <a:outerShdw blurRad="38100" dist="38100" dir="2700000" algn="tl">
                    <a:srgbClr val="000000">
                      <a:alpha val="43137"/>
                    </a:srgbClr>
                  </a:outerShdw>
                </a:effectLst>
              </a:rPr>
              <a:t>anger, abounding in love and faithfulness, maintaining love to thousands, and forgiving wickedness, rebellion and sin. Yet he does not leave the guilty unpunished; he punishes the children and their children for the sin of the parents to the third and fourth </a:t>
            </a:r>
            <a:r>
              <a:rPr lang="en-US" sz="2800" b="1" dirty="0" smtClean="0">
                <a:effectLst>
                  <a:outerShdw blurRad="38100" dist="38100" dir="2700000" algn="tl">
                    <a:srgbClr val="000000">
                      <a:alpha val="43137"/>
                    </a:srgbClr>
                  </a:outerShdw>
                </a:effectLst>
              </a:rPr>
              <a:t>             generation</a:t>
            </a:r>
            <a:r>
              <a:rPr lang="en-US" sz="2800" b="1" dirty="0">
                <a:effectLst>
                  <a:outerShdw blurRad="38100" dist="38100" dir="2700000" algn="tl">
                    <a:srgbClr val="000000">
                      <a:alpha val="43137"/>
                    </a:srgbClr>
                  </a:outerShdw>
                </a:effectLst>
              </a:rPr>
              <a:t>.”</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effectLst>
                  <a:outerShdw blurRad="38100" dist="38100" dir="2700000" algn="tl">
                    <a:srgbClr val="000000">
                      <a:alpha val="43137"/>
                    </a:srgbClr>
                  </a:outerShdw>
                </a:effectLst>
              </a:rPr>
              <a:t>Moses </a:t>
            </a:r>
            <a:r>
              <a:rPr lang="en-US" sz="3200" b="1" dirty="0">
                <a:effectLst>
                  <a:outerShdw blurRad="38100" dist="38100" dir="2700000" algn="tl">
                    <a:srgbClr val="000000">
                      <a:alpha val="43137"/>
                    </a:srgbClr>
                  </a:outerShdw>
                </a:effectLst>
              </a:rPr>
              <a:t>bowed to the ground at once and worshiped</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57122" y="2057400"/>
            <a:ext cx="4438515" cy="408810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TotalTime>
  <Words>935</Words>
  <Application>Microsoft Office PowerPoint</Application>
  <PresentationFormat>On-screen Show (4:3)</PresentationFormat>
  <Paragraphs>63</Paragraphs>
  <Slides>34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Dig Site 19  A Second Chance to Do the Right Thing</vt:lpstr>
      <vt:lpstr>Exodus 34:6</vt:lpstr>
      <vt:lpstr> The Lord said to Moses, “Chisel out two stone tablets like the first ones, and I will write on them the words that were on the first tablets, which you broke. </vt:lpstr>
      <vt:lpstr>Be ready in the morning, and then come up on Mount Sinai. Present yourself to me there on top of the mountain.</vt:lpstr>
      <vt:lpstr>No one is to come with you or be seen anywhere on the mountain; not even the flocks and herds may graze in front of the mountain.”</vt:lpstr>
      <vt:lpstr>So Moses chiseled out two stone tablets like the first ones and went up Mount Sinai early in the morning, as the Lord had commanded him; and he carried the two stone tablets in his hands.</vt:lpstr>
      <vt:lpstr>Then the Lord came down in the cloud and stood there with him and proclaimed his name,</vt:lpstr>
      <vt:lpstr>And he passed in front of Moses, proclaiming, </vt:lpstr>
      <vt:lpstr>Moses bowed to the ground at once and worshiped.</vt:lpstr>
      <vt:lpstr>“Lord,” he said, “if I have found favor in your eyes, then let the Lord go with us. Although this is a stiff-necked people, forgive our wickedness and our sin, and take us as your inheritance.”</vt:lpstr>
      <vt:lpstr>Then the Lord said: “I am making a covenant with you. Before all your people I will do wonders never before done in any nation in all the world. The people you live among will see how awesome is the work that I, the Lord, will do for you.</vt:lpstr>
      <vt:lpstr>Obey what I command you today. I will drive out before you the Amorites, Canaanites, Hittites, Perizzites, Hivites and Jebusites.</vt:lpstr>
      <vt:lpstr>Be careful not to make a treaty with those who live in the land where you are going, or they will be a snare among you.</vt:lpstr>
      <vt:lpstr>Break down their altars, smash their sacred stones and cut down their Asherah poles.</vt:lpstr>
      <vt:lpstr>Do not worship any other god, for the Lord, whose name is Jealous, is a jealous God.</vt:lpstr>
      <vt:lpstr>Be careful not to make a treaty with those who live in the land; for when they prostitute themselves to their gods and sacrifice to them, they will invite you and you will eat their sacrifices.</vt:lpstr>
      <vt:lpstr>And when you choose some of their daughters as wives for your sons and those daughters prostitute themselves to their gods, they will lead your sons to do the same.</vt:lpstr>
      <vt:lpstr>Do not make any idols.</vt:lpstr>
      <vt:lpstr>Celebrate the Festival of Unleavened Bread. For seven days eat bread made without yeast, as I commanded you. Do this at the appointed time in the month of Aviv, for in that month you came out of Egypt.</vt:lpstr>
      <vt:lpstr>The first offspring of every womb belongs to me, including all the firstborn males of your livestock, whether from herd or flock.</vt:lpstr>
      <vt:lpstr>Redeem the firstborn donkey with a lamb, but if you do not redeem it, break its neck. Redeem all your firstborn sons. No one is to appear before me empty-handed.</vt:lpstr>
      <vt:lpstr>Six days you shall labor, but on the seventh day you shall rest; even during the plowing season and harvest you must rest.</vt:lpstr>
      <vt:lpstr>Celebrate the Festival of Weeks with the firstfruits of the wheat harvest, and the Festival of Ingathering at the turn of the year.</vt:lpstr>
      <vt:lpstr>Three times a year all your men are to appear before the Sovereign Lord, the God of Israel.</vt:lpstr>
      <vt:lpstr>I will drive out nations before you and enlarge your territory, and no one will covet your land when you go up three times each year to appear before the Lord your God.</vt:lpstr>
      <vt:lpstr>Do not offer the blood of a sacrifice to me along with anything containing yeast, and do not let any of the sacrifice from the Passover Festival remain until morning.</vt:lpstr>
      <vt:lpstr>Bring the best of the firstfruits of your soil to the house of the Lord your God.</vt:lpstr>
      <vt:lpstr>Do not cook a young goat in its mother’s milk.</vt:lpstr>
      <vt:lpstr>Then the Lord said to Moses, “Write down these words, for in accordance with these words I have made a covenant with you and with Israel.”</vt:lpstr>
      <vt:lpstr>Moses was there with the Lord forty days and forty nights without eating bread or drinking water. And he wrote on the tablets the words of the covenant—the Ten Commandments.</vt:lpstr>
      <vt:lpstr>When Moses came  down from Mount  Sinai with the two tablets of the  covenant law in his hands, he was not  aware that his face  was radiant because  he had spoken with  the Lord.</vt:lpstr>
      <vt:lpstr>When Aaron and all the Israelites saw Moses, his face was radiant, and they were afraid to come near him.</vt:lpstr>
      <vt:lpstr>But Moses called to them; so Aaron and all the leaders of the community came back to him, and he spoke to them.</vt:lpstr>
      <vt:lpstr>Afterward all the Israelites came near him, and he gave them all the commands the Lord had given him on Mount Sinai.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 Site 19</dc:title>
  <dc:creator>Robin</dc:creator>
  <cp:lastModifiedBy>Ken Stoll</cp:lastModifiedBy>
  <cp:revision>49</cp:revision>
  <dcterms:created xsi:type="dcterms:W3CDTF">2015-01-22T14:03:07Z</dcterms:created>
  <dcterms:modified xsi:type="dcterms:W3CDTF">2021-01-18T22:16:40Z</dcterms:modified>
</cp:coreProperties>
</file>