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93" r:id="rId3"/>
    <p:sldId id="256" r:id="rId4"/>
    <p:sldId id="294" r:id="rId5"/>
    <p:sldId id="257" r:id="rId6"/>
    <p:sldId id="258" r:id="rId7"/>
    <p:sldId id="259" r:id="rId8"/>
    <p:sldId id="260" r:id="rId9"/>
    <p:sldId id="261" r:id="rId10"/>
    <p:sldId id="295" r:id="rId11"/>
    <p:sldId id="296" r:id="rId12"/>
    <p:sldId id="297" r:id="rId13"/>
    <p:sldId id="298" r:id="rId14"/>
    <p:sldId id="264" r:id="rId15"/>
    <p:sldId id="265" r:id="rId16"/>
    <p:sldId id="266" r:id="rId17"/>
    <p:sldId id="299" r:id="rId18"/>
    <p:sldId id="267" r:id="rId19"/>
    <p:sldId id="300" r:id="rId20"/>
    <p:sldId id="269" r:id="rId21"/>
    <p:sldId id="270" r:id="rId22"/>
    <p:sldId id="301" r:id="rId23"/>
    <p:sldId id="302" r:id="rId24"/>
    <p:sldId id="273" r:id="rId25"/>
    <p:sldId id="303" r:id="rId26"/>
    <p:sldId id="304" r:id="rId27"/>
    <p:sldId id="305" r:id="rId28"/>
    <p:sldId id="306" r:id="rId29"/>
    <p:sldId id="307" r:id="rId30"/>
    <p:sldId id="308"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333399"/>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47" autoAdjust="0"/>
    <p:restoredTop sz="94660"/>
  </p:normalViewPr>
  <p:slideViewPr>
    <p:cSldViewPr>
      <p:cViewPr varScale="1">
        <p:scale>
          <a:sx n="116" d="100"/>
          <a:sy n="116" d="100"/>
        </p:scale>
        <p:origin x="155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7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C13CD1-A728-40A9-8A0A-4200BB09F986}" type="slidenum">
              <a:rPr lang="en-US"/>
              <a:pPr>
                <a:defRPr/>
              </a:pPr>
              <a:t>‹#›</a:t>
            </a:fld>
            <a:endParaRPr lang="en-US"/>
          </a:p>
        </p:txBody>
      </p:sp>
    </p:spTree>
  </p:cSld>
  <p:clrMapOvr>
    <a:masterClrMapping/>
  </p:clrMapOvr>
  <p:transition advClick="0" advTm="2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C870FF-DB94-4D33-9B14-33EB49D70EB7}" type="slidenum">
              <a:rPr lang="en-US"/>
              <a:pPr>
                <a:defRPr/>
              </a:pPr>
              <a:t>‹#›</a:t>
            </a:fld>
            <a:endParaRPr lang="en-US"/>
          </a:p>
        </p:txBody>
      </p:sp>
    </p:spTree>
  </p:cSld>
  <p:clrMapOvr>
    <a:masterClrMapping/>
  </p:clrMapOvr>
  <p:transition advClick="0" advTm="2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B04127-9B7B-49E4-9A4D-09F27917DECA}" type="slidenum">
              <a:rPr lang="en-US"/>
              <a:pPr>
                <a:defRPr/>
              </a:pPr>
              <a:t>‹#›</a:t>
            </a:fld>
            <a:endParaRPr lang="en-US"/>
          </a:p>
        </p:txBody>
      </p:sp>
    </p:spTree>
  </p:cSld>
  <p:clrMapOvr>
    <a:masterClrMapping/>
  </p:clrMapOvr>
  <p:transition advClick="0" advTm="2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9FCEAF-F948-4293-B456-53F022678FCF}" type="slidenum">
              <a:rPr lang="en-US"/>
              <a:pPr>
                <a:defRPr/>
              </a:pPr>
              <a:t>‹#›</a:t>
            </a:fld>
            <a:endParaRPr lang="en-US"/>
          </a:p>
        </p:txBody>
      </p:sp>
    </p:spTree>
  </p:cSld>
  <p:clrMapOvr>
    <a:masterClrMapping/>
  </p:clrMapOvr>
  <p:transition advClick="0" advTm="2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3CDD59-6405-47FA-AAB8-FAB9D089C9B8}" type="slidenum">
              <a:rPr lang="en-US"/>
              <a:pPr>
                <a:defRPr/>
              </a:pPr>
              <a:t>‹#›</a:t>
            </a:fld>
            <a:endParaRPr lang="en-US"/>
          </a:p>
        </p:txBody>
      </p:sp>
    </p:spTree>
  </p:cSld>
  <p:clrMapOvr>
    <a:masterClrMapping/>
  </p:clrMapOvr>
  <p:transition advClick="0" advTm="2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B2378CF-5BDA-4506-8D47-D03559BF1A70}" type="slidenum">
              <a:rPr lang="en-US"/>
              <a:pPr>
                <a:defRPr/>
              </a:pPr>
              <a:t>‹#›</a:t>
            </a:fld>
            <a:endParaRPr lang="en-US"/>
          </a:p>
        </p:txBody>
      </p:sp>
    </p:spTree>
  </p:cSld>
  <p:clrMapOvr>
    <a:masterClrMapping/>
  </p:clrMapOvr>
  <p:transition advClick="0" advTm="2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F5C0AFD-AD6D-4EB2-9C08-C00E36BE6E23}" type="slidenum">
              <a:rPr lang="en-US"/>
              <a:pPr>
                <a:defRPr/>
              </a:pPr>
              <a:t>‹#›</a:t>
            </a:fld>
            <a:endParaRPr lang="en-US"/>
          </a:p>
        </p:txBody>
      </p:sp>
    </p:spTree>
  </p:cSld>
  <p:clrMapOvr>
    <a:masterClrMapping/>
  </p:clrMapOvr>
  <p:transition advClick="0" advTm="2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6F514AC-622A-4F3B-878E-5D1AFD14338C}" type="slidenum">
              <a:rPr lang="en-US"/>
              <a:pPr>
                <a:defRPr/>
              </a:pPr>
              <a:t>‹#›</a:t>
            </a:fld>
            <a:endParaRPr lang="en-US"/>
          </a:p>
        </p:txBody>
      </p:sp>
    </p:spTree>
  </p:cSld>
  <p:clrMapOvr>
    <a:masterClrMapping/>
  </p:clrMapOvr>
  <p:transition advClick="0" advTm="2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066F0F6-2065-483C-A1EA-CB3B91192B6B}" type="slidenum">
              <a:rPr lang="en-US"/>
              <a:pPr>
                <a:defRPr/>
              </a:pPr>
              <a:t>‹#›</a:t>
            </a:fld>
            <a:endParaRPr lang="en-US"/>
          </a:p>
        </p:txBody>
      </p:sp>
    </p:spTree>
  </p:cSld>
  <p:clrMapOvr>
    <a:masterClrMapping/>
  </p:clrMapOvr>
  <p:transition advClick="0" advTm="2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171334-AA84-4376-96BB-B3B586A388CC}" type="slidenum">
              <a:rPr lang="en-US"/>
              <a:pPr>
                <a:defRPr/>
              </a:pPr>
              <a:t>‹#›</a:t>
            </a:fld>
            <a:endParaRPr lang="en-US"/>
          </a:p>
        </p:txBody>
      </p:sp>
    </p:spTree>
  </p:cSld>
  <p:clrMapOvr>
    <a:masterClrMapping/>
  </p:clrMapOvr>
  <p:transition advClick="0" advTm="2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137C668-8DF2-4BBF-8A91-77F7E05670EF}" type="slidenum">
              <a:rPr lang="en-US"/>
              <a:pPr>
                <a:defRPr/>
              </a:pPr>
              <a:t>‹#›</a:t>
            </a:fld>
            <a:endParaRPr lang="en-US"/>
          </a:p>
        </p:txBody>
      </p:sp>
    </p:spTree>
  </p:cSld>
  <p:clrMapOvr>
    <a:masterClrMapping/>
  </p:clrMapOvr>
  <p:transition advClick="0" advTm="2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16763E5-0C1A-41D4-830F-EBAD5DCF42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200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14.wmf"/></Relationships>
</file>

<file path=ppt/slides/_rels/slide11.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14.wmf"/></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17.wmf"/></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slideLayout" Target="../slideLayouts/slideLayout1.xml"/><Relationship Id="rId4" Type="http://schemas.openxmlformats.org/officeDocument/2006/relationships/image" Target="../media/image20.wmf"/></Relationships>
</file>

<file path=ppt/slides/_rels/slide15.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slideLayout" Target="../slideLayouts/slideLayout1.xml"/><Relationship Id="rId6" Type="http://schemas.openxmlformats.org/officeDocument/2006/relationships/image" Target="../media/image25.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slides/_rels/slide16.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slideLayout" Target="../slideLayouts/slideLayout1.xml"/><Relationship Id="rId1" Type="http://schemas.openxmlformats.org/officeDocument/2006/relationships/audio" Target="file:///C:\Documents%20and%20Settings\quizzing\Local%20Settings\Temporary%20Internet%20Files\Content.IE5\51XALJ7Q\MSj00822040000%5b1%5d.mid" TargetMode="External"/><Relationship Id="rId6" Type="http://schemas.openxmlformats.org/officeDocument/2006/relationships/image" Target="../media/image34.png"/><Relationship Id="rId5" Type="http://schemas.openxmlformats.org/officeDocument/2006/relationships/image" Target="../media/image33.wmf"/><Relationship Id="rId4" Type="http://schemas.openxmlformats.org/officeDocument/2006/relationships/image" Target="../media/image32.wmf"/></Relationships>
</file>

<file path=ppt/slides/_rels/slide19.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36.wmf"/></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39.wmf"/></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14.wmf"/></Relationships>
</file>

<file path=ppt/slides/_rels/slide23.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w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wmf"/><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wmf"/><Relationship Id="rId1" Type="http://schemas.openxmlformats.org/officeDocument/2006/relationships/slideLayout" Target="../slideLayouts/slideLayout1.xml"/><Relationship Id="rId5" Type="http://schemas.openxmlformats.org/officeDocument/2006/relationships/image" Target="../media/image30.wmf"/><Relationship Id="rId4" Type="http://schemas.openxmlformats.org/officeDocument/2006/relationships/image" Target="../media/image15.jpeg"/></Relationships>
</file>

<file path=ppt/slides/_rels/slide27.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5.jpeg"/><Relationship Id="rId1" Type="http://schemas.openxmlformats.org/officeDocument/2006/relationships/slideLayout" Target="../slideLayouts/slideLayout1.xml"/><Relationship Id="rId6" Type="http://schemas.openxmlformats.org/officeDocument/2006/relationships/image" Target="../media/image30.wmf"/><Relationship Id="rId5" Type="http://schemas.openxmlformats.org/officeDocument/2006/relationships/image" Target="../media/image15.jpeg"/><Relationship Id="rId4" Type="http://schemas.openxmlformats.org/officeDocument/2006/relationships/image" Target="../media/image43.png"/></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image" Target="../media/image46.jpeg"/><Relationship Id="rId3" Type="http://schemas.openxmlformats.org/officeDocument/2006/relationships/image" Target="../media/image5.jpeg"/><Relationship Id="rId7" Type="http://schemas.openxmlformats.org/officeDocument/2006/relationships/image" Target="../media/image14.wmf"/><Relationship Id="rId2" Type="http://schemas.openxmlformats.org/officeDocument/2006/relationships/image" Target="../media/image45.jpeg"/><Relationship Id="rId1" Type="http://schemas.openxmlformats.org/officeDocument/2006/relationships/slideLayout" Target="../slideLayouts/slideLayout1.xml"/><Relationship Id="rId6" Type="http://schemas.openxmlformats.org/officeDocument/2006/relationships/image" Target="../media/image30.wmf"/><Relationship Id="rId5" Type="http://schemas.openxmlformats.org/officeDocument/2006/relationships/image" Target="../media/image41.wmf"/><Relationship Id="rId4" Type="http://schemas.openxmlformats.org/officeDocument/2006/relationships/image" Target="../media/image40.wmf"/></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xml"/><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a:xfrm>
            <a:off x="228600" y="1752600"/>
            <a:ext cx="8686800" cy="4800600"/>
          </a:xfrm>
        </p:spPr>
        <p:txBody>
          <a:bodyPr/>
          <a:lstStyle/>
          <a:p>
            <a:pPr algn="ctr" eaLnBrk="1" hangingPunct="1">
              <a:buFontTx/>
              <a:buNone/>
            </a:pPr>
            <a:r>
              <a:rPr lang="en-US" sz="3600" b="1" dirty="0">
                <a:solidFill>
                  <a:srgbClr val="FFFF00"/>
                </a:solidFill>
              </a:rPr>
              <a:t>   </a:t>
            </a:r>
            <a:r>
              <a:rPr lang="en-US" sz="3600" b="1" dirty="0">
                <a:solidFill>
                  <a:srgbClr val="FFFF00"/>
                </a:solidFill>
                <a:latin typeface="+mn-lt"/>
                <a:ea typeface="+mn-ea"/>
                <a:cs typeface="+mn-cs"/>
              </a:rPr>
              <a:t>Now if you obey me fully and keep my covenant, then out of all nations you will be my treasured possession. Although the whole earth is mine, you will be for me a kingdom of priests</a:t>
            </a:r>
            <a:r>
              <a:rPr lang="en-US" sz="3600" b="1" baseline="30000" dirty="0">
                <a:solidFill>
                  <a:srgbClr val="FFFF00"/>
                </a:solidFill>
                <a:latin typeface="+mn-lt"/>
                <a:ea typeface="+mn-ea"/>
                <a:cs typeface="+mn-cs"/>
              </a:rPr>
              <a:t> </a:t>
            </a:r>
            <a:r>
              <a:rPr lang="en-US" sz="3600" b="1" dirty="0">
                <a:solidFill>
                  <a:srgbClr val="FFFF00"/>
                </a:solidFill>
                <a:latin typeface="+mn-lt"/>
                <a:ea typeface="+mn-ea"/>
                <a:cs typeface="+mn-cs"/>
              </a:rPr>
              <a:t>and a holy nation.</a:t>
            </a:r>
          </a:p>
          <a:p>
            <a:pPr algn="ctr" eaLnBrk="1" hangingPunct="1">
              <a:buFontTx/>
              <a:buNone/>
            </a:pPr>
            <a:endParaRPr lang="en-US" sz="3600" b="1" dirty="0">
              <a:solidFill>
                <a:srgbClr val="FFFF00"/>
              </a:solidFill>
              <a:latin typeface="+mn-lt"/>
              <a:ea typeface="+mn-ea"/>
              <a:cs typeface="+mn-cs"/>
            </a:endParaRPr>
          </a:p>
          <a:p>
            <a:pPr algn="ctr" eaLnBrk="1" hangingPunct="1">
              <a:buFontTx/>
              <a:buNone/>
            </a:pPr>
            <a:r>
              <a:rPr lang="en-US" sz="3600" b="1" dirty="0">
                <a:solidFill>
                  <a:srgbClr val="FFFF00"/>
                </a:solidFill>
                <a:latin typeface="+mn-lt"/>
                <a:ea typeface="+mn-ea"/>
                <a:cs typeface="+mn-cs"/>
              </a:rPr>
              <a:t>E</a:t>
            </a:r>
            <a:r>
              <a:rPr lang="en-US" sz="3600" b="1" dirty="0">
                <a:solidFill>
                  <a:srgbClr val="FFFF00"/>
                </a:solidFill>
              </a:rPr>
              <a:t>xodus 19:5-6a</a:t>
            </a:r>
          </a:p>
        </p:txBody>
      </p:sp>
      <p:sp>
        <p:nvSpPr>
          <p:cNvPr id="2052" name="WordArt 4"/>
          <p:cNvSpPr>
            <a:spLocks noChangeArrowheads="1" noChangeShapeType="1" noTextEdit="1"/>
          </p:cNvSpPr>
          <p:nvPr/>
        </p:nvSpPr>
        <p:spPr bwMode="auto">
          <a:xfrm>
            <a:off x="457200" y="274638"/>
            <a:ext cx="8229600" cy="11430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Memory Verse</a:t>
            </a:r>
          </a:p>
        </p:txBody>
      </p:sp>
      <p:sp>
        <p:nvSpPr>
          <p:cNvPr id="2053" name="Text Box 5"/>
          <p:cNvSpPr txBox="1">
            <a:spLocks noChangeArrowheads="1"/>
          </p:cNvSpPr>
          <p:nvPr/>
        </p:nvSpPr>
        <p:spPr bwMode="auto">
          <a:xfrm>
            <a:off x="1050925" y="6208713"/>
            <a:ext cx="1365250" cy="366712"/>
          </a:xfrm>
          <a:prstGeom prst="rect">
            <a:avLst/>
          </a:prstGeom>
          <a:noFill/>
          <a:ln w="9525">
            <a:noFill/>
            <a:miter lim="800000"/>
            <a:headEnd/>
            <a:tailEnd/>
          </a:ln>
        </p:spPr>
        <p:txBody>
          <a:bodyPr wrap="none">
            <a:spAutoFit/>
          </a:bodyPr>
          <a:lstStyle/>
          <a:p>
            <a:r>
              <a:rPr lang="en-US"/>
              <a:t>Lesson #13</a:t>
            </a:r>
          </a:p>
        </p:txBody>
      </p:sp>
    </p:spTree>
  </p:cSld>
  <p:clrMapOvr>
    <a:masterClrMapping/>
  </p:clrMapOvr>
  <p:transition advClick="0" advTm="2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1267" name="Rectangle 3"/>
          <p:cNvSpPr>
            <a:spLocks noGrp="1" noChangeArrowheads="1"/>
          </p:cNvSpPr>
          <p:nvPr>
            <p:ph type="subTitle" idx="1"/>
          </p:nvPr>
        </p:nvSpPr>
        <p:spPr>
          <a:xfrm>
            <a:off x="0" y="152400"/>
            <a:ext cx="7924800" cy="914400"/>
          </a:xfrm>
        </p:spPr>
        <p:txBody>
          <a:bodyPr/>
          <a:lstStyle/>
          <a:p>
            <a:pPr eaLnBrk="1" hangingPunct="1"/>
            <a:r>
              <a:rPr lang="en-US" sz="3600" dirty="0">
                <a:solidFill>
                  <a:schemeClr val="bg1"/>
                </a:solidFill>
              </a:rPr>
              <a:t>The people all responded together,</a:t>
            </a:r>
          </a:p>
        </p:txBody>
      </p:sp>
      <p:pic>
        <p:nvPicPr>
          <p:cNvPr id="11268" name="Picture 4" descr="MCj0434307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flipH="1">
            <a:off x="3124200" y="3352800"/>
            <a:ext cx="1616075" cy="2895600"/>
          </a:xfrm>
          <a:prstGeom prst="rect">
            <a:avLst/>
          </a:prstGeom>
          <a:noFill/>
          <a:ln w="9525">
            <a:noFill/>
            <a:miter lim="800000"/>
            <a:headEnd/>
            <a:tailEnd/>
          </a:ln>
        </p:spPr>
      </p:pic>
      <p:pic>
        <p:nvPicPr>
          <p:cNvPr id="11269" name="Picture 5" descr="MCj0434987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143000" y="2514600"/>
            <a:ext cx="2179638" cy="3200400"/>
          </a:xfrm>
          <a:prstGeom prst="rect">
            <a:avLst/>
          </a:prstGeom>
          <a:noFill/>
          <a:ln w="9525">
            <a:noFill/>
            <a:miter lim="800000"/>
            <a:headEnd/>
            <a:tailEnd/>
          </a:ln>
        </p:spPr>
      </p:pic>
      <p:pic>
        <p:nvPicPr>
          <p:cNvPr id="11270" name="Picture 6" descr="MCj0435001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33400" y="2438400"/>
            <a:ext cx="1555750" cy="3733800"/>
          </a:xfrm>
          <a:prstGeom prst="rect">
            <a:avLst/>
          </a:prstGeom>
          <a:noFill/>
          <a:ln w="9525">
            <a:noFill/>
            <a:miter lim="800000"/>
            <a:headEnd/>
            <a:tailEnd/>
          </a:ln>
        </p:spPr>
      </p:pic>
      <p:pic>
        <p:nvPicPr>
          <p:cNvPr id="11271" name="Picture 7" descr="ts?t=11726499353546131844&amp;pid=23296&amp;ppid=5"/>
          <p:cNvPicPr>
            <a:picLocks noChangeAspect="1" noChangeArrowheads="1"/>
          </p:cNvPicPr>
          <p:nvPr/>
        </p:nvPicPr>
        <p:blipFill>
          <a:blip r:embed="rId5" cstate="print"/>
          <a:srcRect/>
          <a:stretch>
            <a:fillRect/>
          </a:stretch>
        </p:blipFill>
        <p:spPr bwMode="auto">
          <a:xfrm>
            <a:off x="5903913" y="2667000"/>
            <a:ext cx="2768600" cy="3733800"/>
          </a:xfrm>
          <a:prstGeom prst="rect">
            <a:avLst/>
          </a:prstGeom>
          <a:noFill/>
          <a:ln w="9525">
            <a:noFill/>
            <a:miter lim="800000"/>
            <a:headEnd/>
            <a:tailEnd/>
          </a:ln>
        </p:spPr>
      </p:pic>
      <p:sp>
        <p:nvSpPr>
          <p:cNvPr id="41992" name="AutoShape 8"/>
          <p:cNvSpPr>
            <a:spLocks noChangeArrowheads="1"/>
          </p:cNvSpPr>
          <p:nvPr/>
        </p:nvSpPr>
        <p:spPr bwMode="auto">
          <a:xfrm>
            <a:off x="1676400" y="990600"/>
            <a:ext cx="7010400" cy="1524000"/>
          </a:xfrm>
          <a:prstGeom prst="wedgeRoundRectCallout">
            <a:avLst>
              <a:gd name="adj1" fmla="val -32963"/>
              <a:gd name="adj2" fmla="val 83421"/>
              <a:gd name="adj3" fmla="val 16667"/>
            </a:avLst>
          </a:prstGeom>
          <a:solidFill>
            <a:srgbClr val="993366"/>
          </a:solidFill>
          <a:ln w="9525">
            <a:solidFill>
              <a:schemeClr val="tx1"/>
            </a:solidFill>
            <a:miter lim="800000"/>
            <a:headEnd/>
            <a:tailEnd/>
          </a:ln>
        </p:spPr>
        <p:txBody>
          <a:bodyPr/>
          <a:lstStyle/>
          <a:p>
            <a:pPr algn="ctr">
              <a:spcBef>
                <a:spcPct val="20000"/>
              </a:spcBef>
            </a:pPr>
            <a:r>
              <a:rPr lang="en-US" sz="4400">
                <a:solidFill>
                  <a:schemeClr val="bg1"/>
                </a:solidFill>
              </a:rPr>
              <a:t>We will do everything the LORD has said.</a:t>
            </a:r>
          </a:p>
          <a:p>
            <a:pPr algn="ctr"/>
            <a:endParaRPr lang="en-US" sz="2800"/>
          </a:p>
        </p:txBody>
      </p:sp>
    </p:spTree>
  </p:cSld>
  <p:clrMapOvr>
    <a:masterClrMapping/>
  </p:clrMapOvr>
  <p:transition advClick="0" advTm="2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2291" name="Rectangle 3"/>
          <p:cNvSpPr>
            <a:spLocks noGrp="1" noChangeArrowheads="1"/>
          </p:cNvSpPr>
          <p:nvPr>
            <p:ph type="subTitle" idx="1"/>
          </p:nvPr>
        </p:nvSpPr>
        <p:spPr>
          <a:xfrm>
            <a:off x="533400" y="304800"/>
            <a:ext cx="7924800" cy="6172200"/>
          </a:xfrm>
        </p:spPr>
        <p:txBody>
          <a:bodyPr/>
          <a:lstStyle/>
          <a:p>
            <a:pPr eaLnBrk="1" hangingPunct="1"/>
            <a:r>
              <a:rPr lang="en-US" b="1" dirty="0">
                <a:solidFill>
                  <a:schemeClr val="bg1"/>
                </a:solidFill>
              </a:rPr>
              <a:t>So Moses brought their answer back to the LORD. </a:t>
            </a:r>
          </a:p>
        </p:txBody>
      </p:sp>
      <p:pic>
        <p:nvPicPr>
          <p:cNvPr id="12292" name="Picture 4" descr="MCj0434307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flipH="1">
            <a:off x="3124200" y="3352800"/>
            <a:ext cx="1616075" cy="2895600"/>
          </a:xfrm>
          <a:prstGeom prst="rect">
            <a:avLst/>
          </a:prstGeom>
          <a:noFill/>
          <a:ln w="9525">
            <a:noFill/>
            <a:miter lim="800000"/>
            <a:headEnd/>
            <a:tailEnd/>
          </a:ln>
        </p:spPr>
      </p:pic>
      <p:pic>
        <p:nvPicPr>
          <p:cNvPr id="12293" name="Picture 5" descr="MCj0434987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143000" y="2514600"/>
            <a:ext cx="2179638" cy="3200400"/>
          </a:xfrm>
          <a:prstGeom prst="rect">
            <a:avLst/>
          </a:prstGeom>
          <a:noFill/>
          <a:ln w="9525">
            <a:noFill/>
            <a:miter lim="800000"/>
            <a:headEnd/>
            <a:tailEnd/>
          </a:ln>
        </p:spPr>
      </p:pic>
      <p:pic>
        <p:nvPicPr>
          <p:cNvPr id="12294" name="Picture 6" descr="MCj0435001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33400" y="2438400"/>
            <a:ext cx="1555750" cy="3733800"/>
          </a:xfrm>
          <a:prstGeom prst="rect">
            <a:avLst/>
          </a:prstGeom>
          <a:noFill/>
          <a:ln w="9525">
            <a:noFill/>
            <a:miter lim="800000"/>
            <a:headEnd/>
            <a:tailEnd/>
          </a:ln>
        </p:spPr>
      </p:pic>
      <p:pic>
        <p:nvPicPr>
          <p:cNvPr id="43015" name="Picture 7" descr="ts?t=11726499353546131844&amp;pid=23296&amp;ppid=5"/>
          <p:cNvPicPr>
            <a:picLocks noChangeAspect="1" noChangeArrowheads="1"/>
          </p:cNvPicPr>
          <p:nvPr/>
        </p:nvPicPr>
        <p:blipFill>
          <a:blip r:embed="rId5" cstate="print"/>
          <a:srcRect/>
          <a:stretch>
            <a:fillRect/>
          </a:stretch>
        </p:blipFill>
        <p:spPr bwMode="auto">
          <a:xfrm>
            <a:off x="4648200" y="2743200"/>
            <a:ext cx="1766888" cy="3886200"/>
          </a:xfrm>
          <a:prstGeom prst="rect">
            <a:avLst/>
          </a:prstGeom>
          <a:noFill/>
          <a:ln w="9525">
            <a:noFill/>
            <a:miter lim="800000"/>
            <a:headEnd/>
            <a:tailEnd/>
          </a:ln>
        </p:spPr>
      </p:pic>
    </p:spTree>
  </p:cSld>
  <p:clrMapOvr>
    <a:masterClrMapping/>
  </p:clrMapOvr>
  <p:transition advClick="0" advTm="2000"/>
</p:sld>
</file>

<file path=ppt/slides/slide12.xml><?xml version="1.0" encoding="utf-8"?>
<p:sld xmlns:a="http://schemas.openxmlformats.org/drawingml/2006/main" xmlns:r="http://schemas.openxmlformats.org/officeDocument/2006/relationships" xmlns:p="http://schemas.openxmlformats.org/presentationml/2006/main">
  <p:cSld>
    <p:bg>
      <p:bgPr>
        <a:pattFill prst="pct90">
          <a:fgClr>
            <a:schemeClr val="accent1"/>
          </a:fgClr>
          <a:bgClr>
            <a:schemeClr val="bg1"/>
          </a:bgClr>
        </a:patt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subTitle" idx="1"/>
          </p:nvPr>
        </p:nvSpPr>
        <p:spPr>
          <a:xfrm>
            <a:off x="152400" y="152400"/>
            <a:ext cx="8991600" cy="6324600"/>
          </a:xfrm>
        </p:spPr>
        <p:txBody>
          <a:bodyPr/>
          <a:lstStyle/>
          <a:p>
            <a:pPr eaLnBrk="1" hangingPunct="1"/>
            <a:r>
              <a:rPr lang="en-US" sz="3600" b="1" dirty="0">
                <a:latin typeface="CaslonOldFace Hv BT" pitchFamily="18" charset="0"/>
              </a:rPr>
              <a:t>The LORD said to Moses, "I am going to come to you in a dense cloud, so that the people will hear me speaking with you and will always put their trust in you."</a:t>
            </a:r>
          </a:p>
        </p:txBody>
      </p:sp>
      <p:pic>
        <p:nvPicPr>
          <p:cNvPr id="13315" name="Picture 3" descr="j0185194"/>
          <p:cNvPicPr>
            <a:picLocks noChangeAspect="1" noChangeArrowheads="1"/>
          </p:cNvPicPr>
          <p:nvPr/>
        </p:nvPicPr>
        <p:blipFill>
          <a:blip r:embed="rId2" cstate="print"/>
          <a:srcRect/>
          <a:stretch>
            <a:fillRect/>
          </a:stretch>
        </p:blipFill>
        <p:spPr bwMode="auto">
          <a:xfrm>
            <a:off x="0" y="2514600"/>
            <a:ext cx="9144000" cy="4333875"/>
          </a:xfrm>
          <a:prstGeom prst="rect">
            <a:avLst/>
          </a:prstGeom>
          <a:noFill/>
          <a:ln w="9525">
            <a:noFill/>
            <a:miter lim="800000"/>
            <a:headEnd/>
            <a:tailEnd/>
          </a:ln>
        </p:spPr>
      </p:pic>
      <p:pic>
        <p:nvPicPr>
          <p:cNvPr id="13316" name="Picture 4" descr="ts?t=11726499353546131844&amp;pid=23296&amp;ppid=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91200" y="2819400"/>
            <a:ext cx="796925" cy="990600"/>
          </a:xfrm>
          <a:prstGeom prst="rect">
            <a:avLst/>
          </a:prstGeom>
          <a:noFill/>
          <a:ln w="9525">
            <a:noFill/>
            <a:miter lim="800000"/>
            <a:headEnd/>
            <a:tailEnd/>
          </a:ln>
        </p:spPr>
      </p:pic>
      <p:pic>
        <p:nvPicPr>
          <p:cNvPr id="13317" name="Picture 6" descr="MCj0311116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28600" y="2514600"/>
            <a:ext cx="2743200" cy="1804988"/>
          </a:xfrm>
          <a:prstGeom prst="rect">
            <a:avLst/>
          </a:prstGeom>
          <a:noFill/>
          <a:ln w="9525">
            <a:noFill/>
            <a:miter lim="800000"/>
            <a:headEnd/>
            <a:tailEnd/>
          </a:ln>
        </p:spPr>
      </p:pic>
    </p:spTree>
  </p:cSld>
  <p:clrMapOvr>
    <a:masterClrMapping/>
  </p:clrMapOvr>
  <p:transition advClick="0" advTm="2000"/>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663300">
            <a:alpha val="63922"/>
          </a:srgbClr>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subTitle" idx="1"/>
          </p:nvPr>
        </p:nvSpPr>
        <p:spPr>
          <a:xfrm>
            <a:off x="228600" y="97302"/>
            <a:ext cx="8686800" cy="1295400"/>
          </a:xfrm>
        </p:spPr>
        <p:txBody>
          <a:bodyPr/>
          <a:lstStyle/>
          <a:p>
            <a:pPr eaLnBrk="1" hangingPunct="1"/>
            <a:r>
              <a:rPr lang="en-US" sz="4000" b="1" dirty="0">
                <a:solidFill>
                  <a:schemeClr val="accent2">
                    <a:lumMod val="20000"/>
                    <a:lumOff val="80000"/>
                  </a:schemeClr>
                </a:solidFill>
                <a:effectLst>
                  <a:outerShdw blurRad="38100" dist="38100" dir="2700000" algn="tl">
                    <a:srgbClr val="000000">
                      <a:alpha val="43137"/>
                    </a:srgbClr>
                  </a:outerShdw>
                </a:effectLst>
                <a:latin typeface="Arial Black" pitchFamily="34" charset="0"/>
              </a:rPr>
              <a:t>Then Moses told the LORD what the people had said.</a:t>
            </a:r>
          </a:p>
        </p:txBody>
      </p:sp>
      <p:pic>
        <p:nvPicPr>
          <p:cNvPr id="14339" name="Picture 3" descr="j0185194"/>
          <p:cNvPicPr>
            <a:picLocks noChangeAspect="1" noChangeArrowheads="1"/>
          </p:cNvPicPr>
          <p:nvPr/>
        </p:nvPicPr>
        <p:blipFill>
          <a:blip r:embed="rId2" cstate="print"/>
          <a:srcRect/>
          <a:stretch>
            <a:fillRect/>
          </a:stretch>
        </p:blipFill>
        <p:spPr bwMode="auto">
          <a:xfrm>
            <a:off x="0" y="1524000"/>
            <a:ext cx="9144000" cy="5324475"/>
          </a:xfrm>
          <a:prstGeom prst="rect">
            <a:avLst/>
          </a:prstGeom>
          <a:noFill/>
          <a:ln w="9525">
            <a:noFill/>
            <a:miter lim="800000"/>
            <a:headEnd/>
            <a:tailEnd/>
          </a:ln>
        </p:spPr>
      </p:pic>
      <p:pic>
        <p:nvPicPr>
          <p:cNvPr id="14340" name="Picture 4" descr="ts?t=11726499353546131844&amp;pid=23296&amp;ppid=5"/>
          <p:cNvPicPr>
            <a:picLocks noChangeAspect="1" noChangeArrowheads="1"/>
          </p:cNvPicPr>
          <p:nvPr/>
        </p:nvPicPr>
        <p:blipFill>
          <a:blip r:embed="rId3" cstate="print"/>
          <a:srcRect/>
          <a:stretch>
            <a:fillRect/>
          </a:stretch>
        </p:blipFill>
        <p:spPr bwMode="auto">
          <a:xfrm>
            <a:off x="5715000" y="1447800"/>
            <a:ext cx="1349375" cy="1676400"/>
          </a:xfrm>
          <a:prstGeom prst="rect">
            <a:avLst/>
          </a:prstGeom>
          <a:noFill/>
          <a:ln w="9525">
            <a:noFill/>
            <a:miter lim="800000"/>
            <a:headEnd/>
            <a:tailEnd/>
          </a:ln>
        </p:spPr>
      </p:pic>
    </p:spTree>
  </p:cSld>
  <p:clrMapOvr>
    <a:masterClrMapping/>
  </p:clrMapOvr>
  <p:transition advClick="0" advTm="2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ChangeArrowheads="1"/>
          </p:cNvSpPr>
          <p:nvPr/>
        </p:nvSpPr>
        <p:spPr bwMode="auto">
          <a:xfrm>
            <a:off x="0" y="0"/>
            <a:ext cx="9144000" cy="68580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15363" name="Rectangle 2"/>
          <p:cNvSpPr>
            <a:spLocks noGrp="1" noChangeArrowheads="1"/>
          </p:cNvSpPr>
          <p:nvPr>
            <p:ph type="subTitle" idx="1"/>
          </p:nvPr>
        </p:nvSpPr>
        <p:spPr>
          <a:xfrm>
            <a:off x="533400" y="304800"/>
            <a:ext cx="8153400" cy="1600200"/>
          </a:xfrm>
        </p:spPr>
        <p:txBody>
          <a:bodyPr/>
          <a:lstStyle/>
          <a:p>
            <a:pPr eaLnBrk="1" hangingPunct="1">
              <a:spcBef>
                <a:spcPts val="0"/>
              </a:spcBef>
            </a:pPr>
            <a:r>
              <a:rPr lang="en-US" b="1" dirty="0"/>
              <a:t>And the LORD said to Moses, "Go to the people and consecrate them today and tomorrow. Have them wash their clothes </a:t>
            </a:r>
          </a:p>
        </p:txBody>
      </p:sp>
      <p:pic>
        <p:nvPicPr>
          <p:cNvPr id="10245" name="Picture 5" descr="MCj0157009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497638" y="3352800"/>
            <a:ext cx="2646362" cy="2646363"/>
          </a:xfrm>
          <a:prstGeom prst="rect">
            <a:avLst/>
          </a:prstGeom>
          <a:noFill/>
          <a:ln w="9525">
            <a:noFill/>
            <a:miter lim="800000"/>
            <a:headEnd/>
            <a:tailEnd/>
          </a:ln>
        </p:spPr>
      </p:pic>
      <p:pic>
        <p:nvPicPr>
          <p:cNvPr id="10246" name="Picture 6" descr="MCj0250740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28600" y="2057400"/>
            <a:ext cx="2971800" cy="2862263"/>
          </a:xfrm>
          <a:prstGeom prst="rect">
            <a:avLst/>
          </a:prstGeom>
          <a:noFill/>
          <a:ln w="9525">
            <a:noFill/>
            <a:miter lim="800000"/>
            <a:headEnd/>
            <a:tailEnd/>
          </a:ln>
        </p:spPr>
      </p:pic>
      <p:pic>
        <p:nvPicPr>
          <p:cNvPr id="10247" name="Picture 7" descr="MCBD05797_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514600" y="2590800"/>
            <a:ext cx="3733800" cy="3736975"/>
          </a:xfrm>
          <a:prstGeom prst="rect">
            <a:avLst/>
          </a:prstGeom>
          <a:noFill/>
          <a:ln w="9525">
            <a:noFill/>
            <a:miter lim="800000"/>
            <a:headEnd/>
            <a:tailEnd/>
          </a:ln>
        </p:spPr>
      </p:pic>
    </p:spTree>
  </p:cSld>
  <p:clrMapOvr>
    <a:masterClrMapping/>
  </p:clrMapOvr>
  <p:transition advClick="0" advTm="2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2"/>
          <p:cNvSpPr>
            <a:spLocks noChangeArrowheads="1"/>
          </p:cNvSpPr>
          <p:nvPr/>
        </p:nvSpPr>
        <p:spPr bwMode="auto">
          <a:xfrm>
            <a:off x="0" y="0"/>
            <a:ext cx="9144000" cy="6858000"/>
          </a:xfrm>
          <a:prstGeom prst="rect">
            <a:avLst/>
          </a:prstGeom>
          <a:solidFill>
            <a:srgbClr val="FF9900"/>
          </a:solidFill>
          <a:ln w="9525">
            <a:solidFill>
              <a:schemeClr val="tx1"/>
            </a:solidFill>
            <a:miter lim="800000"/>
            <a:headEnd/>
            <a:tailEnd/>
          </a:ln>
        </p:spPr>
        <p:txBody>
          <a:bodyPr wrap="none" anchor="ctr"/>
          <a:lstStyle/>
          <a:p>
            <a:endParaRPr lang="en-US"/>
          </a:p>
        </p:txBody>
      </p:sp>
      <p:sp>
        <p:nvSpPr>
          <p:cNvPr id="16387" name="Rectangle 2"/>
          <p:cNvSpPr>
            <a:spLocks noGrp="1" noChangeArrowheads="1"/>
          </p:cNvSpPr>
          <p:nvPr>
            <p:ph type="subTitle" idx="1"/>
          </p:nvPr>
        </p:nvSpPr>
        <p:spPr>
          <a:xfrm>
            <a:off x="0" y="2971800"/>
            <a:ext cx="9144000" cy="1981200"/>
          </a:xfrm>
        </p:spPr>
        <p:txBody>
          <a:bodyPr/>
          <a:lstStyle/>
          <a:p>
            <a:pPr eaLnBrk="1" hangingPunct="1"/>
            <a:r>
              <a:rPr lang="en-US" b="1" dirty="0"/>
              <a:t>and be ready by the 3</a:t>
            </a:r>
            <a:r>
              <a:rPr lang="en-US" b="1" baseline="30000" dirty="0"/>
              <a:t>rd</a:t>
            </a:r>
            <a:r>
              <a:rPr lang="en-US" b="1" dirty="0"/>
              <a:t>  day, because on that day the LORD will come down on Mount Sinai in the sight of all the people.</a:t>
            </a:r>
            <a:r>
              <a:rPr lang="en-US" dirty="0"/>
              <a:t> </a:t>
            </a:r>
          </a:p>
        </p:txBody>
      </p:sp>
      <p:grpSp>
        <p:nvGrpSpPr>
          <p:cNvPr id="2" name="Group 13"/>
          <p:cNvGrpSpPr>
            <a:grpSpLocks/>
          </p:cNvGrpSpPr>
          <p:nvPr/>
        </p:nvGrpSpPr>
        <p:grpSpPr bwMode="auto">
          <a:xfrm>
            <a:off x="533400" y="0"/>
            <a:ext cx="8380413" cy="6858000"/>
            <a:chOff x="336" y="0"/>
            <a:chExt cx="5279" cy="4320"/>
          </a:xfrm>
        </p:grpSpPr>
        <p:pic>
          <p:nvPicPr>
            <p:cNvPr id="16389" name="Picture 3" descr="MCj0297939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36" y="2688"/>
              <a:ext cx="479" cy="1151"/>
            </a:xfrm>
            <a:prstGeom prst="rect">
              <a:avLst/>
            </a:prstGeom>
            <a:noFill/>
            <a:ln w="9525">
              <a:noFill/>
              <a:miter lim="800000"/>
              <a:headEnd/>
              <a:tailEnd/>
            </a:ln>
          </p:spPr>
        </p:pic>
        <p:pic>
          <p:nvPicPr>
            <p:cNvPr id="16390" name="Picture 4" descr="MCj0237283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60" y="0"/>
              <a:ext cx="1725" cy="1244"/>
            </a:xfrm>
            <a:prstGeom prst="rect">
              <a:avLst/>
            </a:prstGeom>
            <a:noFill/>
            <a:ln w="9525">
              <a:noFill/>
              <a:miter lim="800000"/>
              <a:headEnd/>
              <a:tailEnd/>
            </a:ln>
          </p:spPr>
        </p:pic>
        <p:pic>
          <p:nvPicPr>
            <p:cNvPr id="16391" name="Picture 5" descr="MCj0424574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368" y="240"/>
              <a:ext cx="1160" cy="1166"/>
            </a:xfrm>
            <a:prstGeom prst="rect">
              <a:avLst/>
            </a:prstGeom>
            <a:noFill/>
            <a:ln w="9525">
              <a:noFill/>
              <a:miter lim="800000"/>
              <a:headEnd/>
              <a:tailEnd/>
            </a:ln>
          </p:spPr>
        </p:pic>
        <p:pic>
          <p:nvPicPr>
            <p:cNvPr id="16392" name="Picture 6" descr="MCj04345410000[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840" y="2928"/>
              <a:ext cx="928" cy="1188"/>
            </a:xfrm>
            <a:prstGeom prst="rect">
              <a:avLst/>
            </a:prstGeom>
            <a:noFill/>
            <a:ln w="9525">
              <a:noFill/>
              <a:miter lim="800000"/>
              <a:headEnd/>
              <a:tailEnd/>
            </a:ln>
          </p:spPr>
        </p:pic>
        <p:pic>
          <p:nvPicPr>
            <p:cNvPr id="16393" name="Picture 7" descr="MCj02219750000[1]"/>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32" y="3024"/>
              <a:ext cx="647" cy="575"/>
            </a:xfrm>
            <a:prstGeom prst="rect">
              <a:avLst/>
            </a:prstGeom>
            <a:noFill/>
            <a:ln w="9525">
              <a:noFill/>
              <a:miter lim="800000"/>
              <a:headEnd/>
              <a:tailEnd/>
            </a:ln>
          </p:spPr>
        </p:pic>
        <p:pic>
          <p:nvPicPr>
            <p:cNvPr id="16394" name="Picture 8" descr="MCj03203220000[1]"/>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408" y="2832"/>
              <a:ext cx="404" cy="597"/>
            </a:xfrm>
            <a:prstGeom prst="rect">
              <a:avLst/>
            </a:prstGeom>
            <a:noFill/>
            <a:ln w="9525">
              <a:noFill/>
              <a:miter lim="800000"/>
              <a:headEnd/>
              <a:tailEnd/>
            </a:ln>
          </p:spPr>
        </p:pic>
        <p:pic>
          <p:nvPicPr>
            <p:cNvPr id="16395" name="Picture 9" descr="MCWB01602_0000[1]"/>
            <p:cNvPicPr>
              <a:picLocks noChangeAspect="1" noChangeArrowheads="1"/>
            </p:cNvPicPr>
            <p:nvPr/>
          </p:nvPicPr>
          <p:blipFill>
            <a:blip r:embed="rId8" cstate="print"/>
            <a:srcRect/>
            <a:stretch>
              <a:fillRect/>
            </a:stretch>
          </p:blipFill>
          <p:spPr bwMode="auto">
            <a:xfrm>
              <a:off x="336" y="864"/>
              <a:ext cx="960" cy="920"/>
            </a:xfrm>
            <a:prstGeom prst="rect">
              <a:avLst/>
            </a:prstGeom>
            <a:noFill/>
            <a:ln w="9525">
              <a:noFill/>
              <a:miter lim="800000"/>
              <a:headEnd/>
              <a:tailEnd/>
            </a:ln>
          </p:spPr>
        </p:pic>
        <p:pic>
          <p:nvPicPr>
            <p:cNvPr id="16396" name="Picture 10" descr="MCSY00374_0000[1]"/>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1248" y="2928"/>
              <a:ext cx="1392" cy="1392"/>
            </a:xfrm>
            <a:prstGeom prst="rect">
              <a:avLst/>
            </a:prstGeom>
            <a:noFill/>
            <a:ln w="9525">
              <a:noFill/>
              <a:miter lim="800000"/>
              <a:headEnd/>
              <a:tailEnd/>
            </a:ln>
          </p:spPr>
        </p:pic>
        <p:pic>
          <p:nvPicPr>
            <p:cNvPr id="16397" name="Picture 11" descr="MCj01339490000[1]"/>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2304" y="240"/>
              <a:ext cx="1904" cy="1670"/>
            </a:xfrm>
            <a:prstGeom prst="rect">
              <a:avLst/>
            </a:prstGeom>
            <a:noFill/>
            <a:ln w="9525">
              <a:noFill/>
              <a:miter lim="800000"/>
              <a:headEnd/>
              <a:tailEnd/>
            </a:ln>
          </p:spPr>
        </p:pic>
      </p:grpSp>
    </p:spTree>
  </p:cSld>
  <p:clrMapOvr>
    <a:masterClrMapping/>
  </p:clrMapOvr>
  <p:transition advClick="0" advTm="2000"/>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subTitle" idx="1"/>
          </p:nvPr>
        </p:nvSpPr>
        <p:spPr>
          <a:xfrm>
            <a:off x="304800" y="231775"/>
            <a:ext cx="8534400" cy="1981200"/>
          </a:xfrm>
        </p:spPr>
        <p:txBody>
          <a:bodyPr/>
          <a:lstStyle/>
          <a:p>
            <a:pPr eaLnBrk="1" hangingPunct="1"/>
            <a:r>
              <a:rPr lang="en-US" b="1" dirty="0">
                <a:solidFill>
                  <a:schemeClr val="accent1"/>
                </a:solidFill>
                <a:effectLst>
                  <a:outerShdw blurRad="38100" dist="38100" dir="2700000" algn="tl">
                    <a:srgbClr val="000000">
                      <a:alpha val="43137"/>
                    </a:srgbClr>
                  </a:outerShdw>
                </a:effectLst>
              </a:rPr>
              <a:t>Put limits for the people around the mountain and tell them, 'Be careful that you do not approach the mountain or touch the foot of it. </a:t>
            </a:r>
          </a:p>
        </p:txBody>
      </p:sp>
      <p:pic>
        <p:nvPicPr>
          <p:cNvPr id="17411" name="Picture 3" descr="j0185194"/>
          <p:cNvPicPr>
            <a:picLocks noChangeAspect="1" noChangeArrowheads="1"/>
          </p:cNvPicPr>
          <p:nvPr/>
        </p:nvPicPr>
        <p:blipFill>
          <a:blip r:embed="rId2" cstate="print"/>
          <a:srcRect/>
          <a:stretch>
            <a:fillRect/>
          </a:stretch>
        </p:blipFill>
        <p:spPr bwMode="auto">
          <a:xfrm>
            <a:off x="0" y="2286000"/>
            <a:ext cx="9144000" cy="4562475"/>
          </a:xfrm>
          <a:prstGeom prst="rect">
            <a:avLst/>
          </a:prstGeom>
          <a:noFill/>
          <a:ln w="9525">
            <a:noFill/>
            <a:miter lim="800000"/>
            <a:headEnd/>
            <a:tailEnd/>
          </a:ln>
        </p:spPr>
      </p:pic>
      <p:pic>
        <p:nvPicPr>
          <p:cNvPr id="17412" name="Picture 4" descr="j029781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38200" y="4191000"/>
            <a:ext cx="7315200" cy="1593850"/>
          </a:xfrm>
          <a:prstGeom prst="rect">
            <a:avLst/>
          </a:prstGeom>
          <a:noFill/>
          <a:ln w="9525">
            <a:noFill/>
            <a:miter lim="800000"/>
            <a:headEnd/>
            <a:tailEnd/>
          </a:ln>
        </p:spPr>
      </p:pic>
    </p:spTree>
  </p:cSld>
  <p:clrMapOvr>
    <a:masterClrMapping/>
  </p:clrMapOvr>
  <p:transition advClick="0" advTm="2000"/>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subTitle" idx="1"/>
          </p:nvPr>
        </p:nvSpPr>
        <p:spPr>
          <a:xfrm>
            <a:off x="228600" y="0"/>
            <a:ext cx="8610600" cy="1447800"/>
          </a:xfrm>
        </p:spPr>
        <p:txBody>
          <a:bodyPr/>
          <a:lstStyle/>
          <a:p>
            <a:pPr eaLnBrk="1" hangingPunct="1"/>
            <a:r>
              <a:rPr lang="en-US" sz="4400" b="1" dirty="0">
                <a:solidFill>
                  <a:schemeClr val="accent1"/>
                </a:solidFill>
                <a:effectLst>
                  <a:outerShdw blurRad="38100" dist="38100" dir="2700000" algn="tl">
                    <a:srgbClr val="000000">
                      <a:alpha val="43137"/>
                    </a:srgbClr>
                  </a:outerShdw>
                </a:effectLst>
              </a:rPr>
              <a:t>Whoever touches the mountain is to be put to death. </a:t>
            </a:r>
          </a:p>
        </p:txBody>
      </p:sp>
      <p:pic>
        <p:nvPicPr>
          <p:cNvPr id="18435" name="Picture 3" descr="j0185194"/>
          <p:cNvPicPr>
            <a:picLocks noChangeAspect="1" noChangeArrowheads="1"/>
          </p:cNvPicPr>
          <p:nvPr/>
        </p:nvPicPr>
        <p:blipFill>
          <a:blip r:embed="rId2" cstate="print"/>
          <a:srcRect/>
          <a:stretch>
            <a:fillRect/>
          </a:stretch>
        </p:blipFill>
        <p:spPr bwMode="auto">
          <a:xfrm>
            <a:off x="0" y="1447800"/>
            <a:ext cx="9144000" cy="5400675"/>
          </a:xfrm>
          <a:prstGeom prst="rect">
            <a:avLst/>
          </a:prstGeom>
          <a:noFill/>
          <a:ln w="9525">
            <a:noFill/>
            <a:miter lim="800000"/>
            <a:headEnd/>
            <a:tailEnd/>
          </a:ln>
        </p:spPr>
      </p:pic>
      <p:pic>
        <p:nvPicPr>
          <p:cNvPr id="18436" name="Picture 6" descr="j0251066"/>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400" y="3886200"/>
            <a:ext cx="2819400" cy="1106488"/>
          </a:xfrm>
          <a:prstGeom prst="rect">
            <a:avLst/>
          </a:prstGeom>
          <a:noFill/>
          <a:ln w="9525">
            <a:noFill/>
            <a:miter lim="800000"/>
            <a:headEnd/>
            <a:tailEnd/>
          </a:ln>
        </p:spPr>
      </p:pic>
    </p:spTree>
  </p:cSld>
  <p:clrMapOvr>
    <a:masterClrMapping/>
  </p:clrMapOvr>
  <p:transition advClick="0" advTm="2000"/>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9459" name="Rectangle 2"/>
          <p:cNvSpPr>
            <a:spLocks noGrp="1" noChangeArrowheads="1"/>
          </p:cNvSpPr>
          <p:nvPr>
            <p:ph type="subTitle" idx="1"/>
          </p:nvPr>
        </p:nvSpPr>
        <p:spPr>
          <a:xfrm>
            <a:off x="304800" y="304800"/>
            <a:ext cx="8229600" cy="6172200"/>
          </a:xfrm>
        </p:spPr>
        <p:txBody>
          <a:bodyPr/>
          <a:lstStyle/>
          <a:p>
            <a:pPr eaLnBrk="1" hangingPunct="1"/>
            <a:r>
              <a:rPr lang="en-US" b="1" dirty="0"/>
              <a:t>They are to be stoned or shot with arrows; not a hand is to be laid on them. No person or animal shall be permitted to live.' Only when the ram's horn sounds a long blast may they approach the mountain." </a:t>
            </a:r>
          </a:p>
        </p:txBody>
      </p:sp>
      <p:pic>
        <p:nvPicPr>
          <p:cNvPr id="19460" name="Picture 3" descr="MCj0435001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76800" y="2819400"/>
            <a:ext cx="1555750" cy="3733800"/>
          </a:xfrm>
          <a:prstGeom prst="rect">
            <a:avLst/>
          </a:prstGeom>
          <a:noFill/>
          <a:ln w="9525">
            <a:noFill/>
            <a:miter lim="800000"/>
            <a:headEnd/>
            <a:tailEnd/>
          </a:ln>
        </p:spPr>
      </p:pic>
      <p:pic>
        <p:nvPicPr>
          <p:cNvPr id="19462" name="Picture 5" descr="j015823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3505200"/>
            <a:ext cx="1830388" cy="2590800"/>
          </a:xfrm>
          <a:prstGeom prst="rect">
            <a:avLst/>
          </a:prstGeom>
          <a:noFill/>
          <a:ln w="9525">
            <a:noFill/>
            <a:miter lim="800000"/>
            <a:headEnd/>
            <a:tailEnd/>
          </a:ln>
        </p:spPr>
      </p:pic>
      <p:pic>
        <p:nvPicPr>
          <p:cNvPr id="13318" name="Picture 6" descr="MCRE00011_0000[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7543800" y="2743200"/>
            <a:ext cx="1355725" cy="1716088"/>
          </a:xfrm>
          <a:prstGeom prst="rect">
            <a:avLst/>
          </a:prstGeom>
          <a:noFill/>
          <a:ln w="9525">
            <a:noFill/>
            <a:miter lim="800000"/>
            <a:headEnd/>
            <a:tailEnd/>
          </a:ln>
        </p:spPr>
      </p:pic>
      <p:sp>
        <p:nvSpPr>
          <p:cNvPr id="13322" name="Line 10"/>
          <p:cNvSpPr>
            <a:spLocks noChangeShapeType="1"/>
          </p:cNvSpPr>
          <p:nvPr/>
        </p:nvSpPr>
        <p:spPr bwMode="auto">
          <a:xfrm flipV="1">
            <a:off x="990600" y="4038600"/>
            <a:ext cx="1524000" cy="152400"/>
          </a:xfrm>
          <a:prstGeom prst="line">
            <a:avLst/>
          </a:prstGeom>
          <a:noFill/>
          <a:ln w="44450">
            <a:solidFill>
              <a:schemeClr val="tx1"/>
            </a:solidFill>
            <a:round/>
            <a:headEnd/>
            <a:tailEnd type="triangle" w="med" len="med"/>
          </a:ln>
        </p:spPr>
        <p:txBody>
          <a:bodyPr/>
          <a:lstStyle/>
          <a:p>
            <a:endParaRPr lang="en-US"/>
          </a:p>
        </p:txBody>
      </p:sp>
      <p:pic>
        <p:nvPicPr>
          <p:cNvPr id="13323" name="MSj00822040000[1].mid">
            <a:hlinkClick r:id="" action="ppaction://media"/>
          </p:cNvPr>
          <p:cNvPicPr>
            <a:picLocks noRot="1" noChangeAspect="1" noChangeArrowheads="1"/>
          </p:cNvPicPr>
          <p:nvPr>
            <a:audioFile r:link="rId1"/>
          </p:nvPr>
        </p:nvPicPr>
        <p:blipFill>
          <a:blip r:embed="rId6" cstate="print"/>
          <a:srcRect/>
          <a:stretch>
            <a:fillRect/>
          </a:stretch>
        </p:blipFill>
        <p:spPr bwMode="auto">
          <a:xfrm>
            <a:off x="8534400" y="4114800"/>
            <a:ext cx="304800" cy="304800"/>
          </a:xfrm>
          <a:prstGeom prst="rect">
            <a:avLst/>
          </a:prstGeom>
          <a:noFill/>
          <a:ln w="9525">
            <a:noFill/>
            <a:miter lim="800000"/>
            <a:headEnd/>
            <a:tailEnd/>
          </a:ln>
        </p:spPr>
      </p:pic>
    </p:spTree>
  </p:cSld>
  <p:clrMapOvr>
    <a:masterClrMapping/>
  </p:clrMapOvr>
  <p:transition advClick="0" advTm="2000"/>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13323"/>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subTitle" idx="1"/>
          </p:nvPr>
        </p:nvSpPr>
        <p:spPr>
          <a:xfrm>
            <a:off x="304800" y="304800"/>
            <a:ext cx="8153400" cy="6172200"/>
          </a:xfrm>
        </p:spPr>
        <p:txBody>
          <a:bodyPr/>
          <a:lstStyle/>
          <a:p>
            <a:pPr eaLnBrk="1" hangingPunct="1"/>
            <a:r>
              <a:rPr lang="en-US" b="1" dirty="0"/>
              <a:t>After Moses had gone down the mountain to the people, he consecrated them, and they washed their clothes.</a:t>
            </a:r>
          </a:p>
        </p:txBody>
      </p:sp>
      <p:pic>
        <p:nvPicPr>
          <p:cNvPr id="20483" name="Picture 3" descr="j0185194"/>
          <p:cNvPicPr>
            <a:picLocks noChangeAspect="1" noChangeArrowheads="1"/>
          </p:cNvPicPr>
          <p:nvPr/>
        </p:nvPicPr>
        <p:blipFill>
          <a:blip r:embed="rId2" cstate="print"/>
          <a:srcRect/>
          <a:stretch>
            <a:fillRect/>
          </a:stretch>
        </p:blipFill>
        <p:spPr bwMode="auto">
          <a:xfrm>
            <a:off x="0" y="1981200"/>
            <a:ext cx="4191000" cy="4867275"/>
          </a:xfrm>
          <a:prstGeom prst="rect">
            <a:avLst/>
          </a:prstGeom>
          <a:noFill/>
          <a:ln w="9525">
            <a:noFill/>
            <a:miter lim="800000"/>
            <a:headEnd/>
            <a:tailEnd/>
          </a:ln>
        </p:spPr>
      </p:pic>
      <p:pic>
        <p:nvPicPr>
          <p:cNvPr id="49156" name="Picture 4" descr="ts?t=11726499353546131844&amp;pid=23296&amp;ppid=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82018" y="3805237"/>
            <a:ext cx="1076325" cy="1219200"/>
          </a:xfrm>
          <a:prstGeom prst="rect">
            <a:avLst/>
          </a:prstGeom>
          <a:noFill/>
          <a:ln w="9525">
            <a:noFill/>
            <a:miter lim="800000"/>
            <a:headEnd/>
            <a:tailEnd/>
          </a:ln>
        </p:spPr>
      </p:pic>
      <p:pic>
        <p:nvPicPr>
          <p:cNvPr id="20485" name="Picture 5" descr="MCj0332928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267200" y="2330450"/>
            <a:ext cx="4648200" cy="4527550"/>
          </a:xfrm>
          <a:prstGeom prst="rect">
            <a:avLst/>
          </a:prstGeom>
          <a:noFill/>
          <a:ln w="9525">
            <a:noFill/>
            <a:miter lim="800000"/>
            <a:headEnd/>
            <a:tailEnd/>
          </a:ln>
        </p:spPr>
      </p:pic>
    </p:spTree>
  </p:cSld>
  <p:clrMapOvr>
    <a:masterClrMapping/>
  </p:clrMapOvr>
  <p:transition advClick="0" advTm="2000"/>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4" name="Picture 5" descr="j0227568"/>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9938" name="Rectangle 2"/>
          <p:cNvSpPr>
            <a:spLocks noGrp="1" noChangeArrowheads="1"/>
          </p:cNvSpPr>
          <p:nvPr>
            <p:ph type="title"/>
          </p:nvPr>
        </p:nvSpPr>
        <p:spPr>
          <a:xfrm>
            <a:off x="533400" y="228600"/>
            <a:ext cx="8229600" cy="3657600"/>
          </a:xfrm>
        </p:spPr>
        <p:txBody>
          <a:bodyPr/>
          <a:lstStyle/>
          <a:p>
            <a:pPr eaLnBrk="1" hangingPunct="1"/>
            <a:r>
              <a:rPr lang="en-US" sz="9600"/>
              <a:t>Moses on the Mountain</a:t>
            </a:r>
          </a:p>
        </p:txBody>
      </p:sp>
      <p:sp>
        <p:nvSpPr>
          <p:cNvPr id="39939" name="Rectangle 3"/>
          <p:cNvSpPr>
            <a:spLocks noGrp="1" noChangeArrowheads="1"/>
          </p:cNvSpPr>
          <p:nvPr>
            <p:ph type="body" idx="1"/>
          </p:nvPr>
        </p:nvSpPr>
        <p:spPr>
          <a:xfrm>
            <a:off x="533400" y="3733800"/>
            <a:ext cx="8229600" cy="1782763"/>
          </a:xfrm>
        </p:spPr>
        <p:txBody>
          <a:bodyPr/>
          <a:lstStyle/>
          <a:p>
            <a:pPr algn="ctr" eaLnBrk="1" hangingPunct="1">
              <a:buFontTx/>
              <a:buNone/>
            </a:pPr>
            <a:r>
              <a:rPr lang="en-US" sz="8000" dirty="0"/>
              <a:t>Exodus 19:1-25</a:t>
            </a:r>
          </a:p>
        </p:txBody>
      </p:sp>
      <p:sp>
        <p:nvSpPr>
          <p:cNvPr id="3077" name="Text Box 6"/>
          <p:cNvSpPr txBox="1">
            <a:spLocks noChangeArrowheads="1"/>
          </p:cNvSpPr>
          <p:nvPr/>
        </p:nvSpPr>
        <p:spPr bwMode="auto">
          <a:xfrm>
            <a:off x="7778750" y="5715000"/>
            <a:ext cx="1365250" cy="366713"/>
          </a:xfrm>
          <a:prstGeom prst="rect">
            <a:avLst/>
          </a:prstGeom>
          <a:noFill/>
          <a:ln w="9525">
            <a:noFill/>
            <a:miter lim="800000"/>
            <a:headEnd/>
            <a:tailEnd/>
          </a:ln>
        </p:spPr>
        <p:txBody>
          <a:bodyPr wrap="none">
            <a:spAutoFit/>
          </a:bodyPr>
          <a:lstStyle/>
          <a:p>
            <a:r>
              <a:rPr lang="en-US"/>
              <a:t>Lesson #13</a:t>
            </a:r>
          </a:p>
        </p:txBody>
      </p:sp>
    </p:spTree>
  </p:cSld>
  <p:clrMapOvr>
    <a:masterClrMapping/>
  </p:clrMapOvr>
  <p:transition advClick="0" advTm="2000"/>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0" y="0"/>
            <a:ext cx="9144000" cy="68580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15362" name="Rectangle 2"/>
          <p:cNvSpPr>
            <a:spLocks noGrp="1" noChangeArrowheads="1"/>
          </p:cNvSpPr>
          <p:nvPr>
            <p:ph type="subTitle" idx="1"/>
          </p:nvPr>
        </p:nvSpPr>
        <p:spPr>
          <a:xfrm>
            <a:off x="304800" y="876300"/>
            <a:ext cx="3581400" cy="5105400"/>
          </a:xfrm>
        </p:spPr>
        <p:txBody>
          <a:bodyPr/>
          <a:lstStyle/>
          <a:p>
            <a:pPr eaLnBrk="1" hangingPunct="1"/>
            <a:r>
              <a:rPr lang="en-US" sz="4000" b="1" dirty="0"/>
              <a:t>Then he said to the people,</a:t>
            </a:r>
          </a:p>
          <a:p>
            <a:pPr eaLnBrk="1" hangingPunct="1"/>
            <a:r>
              <a:rPr lang="en-US" sz="4000" b="1" dirty="0"/>
              <a:t> "Prepare yourselves for the 3</a:t>
            </a:r>
            <a:r>
              <a:rPr lang="en-US" sz="4000" b="1" baseline="30000" dirty="0"/>
              <a:t>rd</a:t>
            </a:r>
            <a:r>
              <a:rPr lang="en-US" sz="4000" b="1" dirty="0"/>
              <a:t> day. Abstain from sexual relations."</a:t>
            </a:r>
          </a:p>
        </p:txBody>
      </p:sp>
      <p:pic>
        <p:nvPicPr>
          <p:cNvPr id="2" name="Picture 1">
            <a:extLst>
              <a:ext uri="{FF2B5EF4-FFF2-40B4-BE49-F238E27FC236}">
                <a16:creationId xmlns:a16="http://schemas.microsoft.com/office/drawing/2014/main" xmlns="" id="{8365B74A-E046-4466-A016-609A0E438A04}"/>
              </a:ext>
            </a:extLst>
          </p:cNvPr>
          <p:cNvPicPr>
            <a:picLocks noChangeAspect="1"/>
          </p:cNvPicPr>
          <p:nvPr/>
        </p:nvPicPr>
        <p:blipFill>
          <a:blip r:embed="rId2"/>
          <a:stretch>
            <a:fillRect/>
          </a:stretch>
        </p:blipFill>
        <p:spPr>
          <a:xfrm>
            <a:off x="4013980" y="1016390"/>
            <a:ext cx="4825220" cy="4825220"/>
          </a:xfrm>
          <a:prstGeom prst="rect">
            <a:avLst/>
          </a:prstGeom>
        </p:spPr>
      </p:pic>
    </p:spTree>
  </p:cSld>
  <p:clrMapOvr>
    <a:masterClrMapping/>
  </p:clrMapOvr>
  <p:transition advClick="0" advTm="2000"/>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530" name="Picture 4" descr="j0185194"/>
          <p:cNvPicPr>
            <a:picLocks noChangeAspect="1" noChangeArrowheads="1"/>
          </p:cNvPicPr>
          <p:nvPr/>
        </p:nvPicPr>
        <p:blipFill>
          <a:blip r:embed="rId2" cstate="print"/>
          <a:srcRect/>
          <a:stretch>
            <a:fillRect/>
          </a:stretch>
        </p:blipFill>
        <p:spPr bwMode="auto">
          <a:xfrm>
            <a:off x="0" y="1397393"/>
            <a:ext cx="9144000" cy="5476875"/>
          </a:xfrm>
          <a:prstGeom prst="rect">
            <a:avLst/>
          </a:prstGeom>
          <a:noFill/>
          <a:ln w="9525">
            <a:noFill/>
            <a:miter lim="800000"/>
            <a:headEnd/>
            <a:tailEnd/>
          </a:ln>
        </p:spPr>
      </p:pic>
      <p:pic>
        <p:nvPicPr>
          <p:cNvPr id="22531" name="Picture 3" descr="j023101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4800" y="-228600"/>
            <a:ext cx="2438400" cy="2438400"/>
          </a:xfrm>
          <a:prstGeom prst="rect">
            <a:avLst/>
          </a:prstGeom>
          <a:noFill/>
          <a:ln w="9525">
            <a:noFill/>
            <a:miter lim="800000"/>
            <a:headEnd/>
            <a:tailEnd/>
          </a:ln>
        </p:spPr>
      </p:pic>
      <p:pic>
        <p:nvPicPr>
          <p:cNvPr id="22532" name="Picture 5" descr="j023101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962400" y="-228600"/>
            <a:ext cx="2971800" cy="2438400"/>
          </a:xfrm>
          <a:prstGeom prst="rect">
            <a:avLst/>
          </a:prstGeom>
          <a:noFill/>
          <a:ln w="9525">
            <a:noFill/>
            <a:miter lim="800000"/>
            <a:headEnd/>
            <a:tailEnd/>
          </a:ln>
        </p:spPr>
      </p:pic>
      <p:pic>
        <p:nvPicPr>
          <p:cNvPr id="22533" name="Picture 6" descr="j023101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flipH="1">
            <a:off x="6553200" y="-304800"/>
            <a:ext cx="2819400" cy="2563813"/>
          </a:xfrm>
          <a:prstGeom prst="rect">
            <a:avLst/>
          </a:prstGeom>
          <a:noFill/>
          <a:ln w="9525">
            <a:noFill/>
            <a:miter lim="800000"/>
            <a:headEnd/>
            <a:tailEnd/>
          </a:ln>
        </p:spPr>
      </p:pic>
      <p:pic>
        <p:nvPicPr>
          <p:cNvPr id="22534" name="Picture 7" descr="j023101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flipH="1">
            <a:off x="1828800" y="-228600"/>
            <a:ext cx="2514600" cy="2362200"/>
          </a:xfrm>
          <a:prstGeom prst="rect">
            <a:avLst/>
          </a:prstGeom>
          <a:noFill/>
          <a:ln w="9525">
            <a:noFill/>
            <a:miter lim="800000"/>
            <a:headEnd/>
            <a:tailEnd/>
          </a:ln>
        </p:spPr>
      </p:pic>
      <p:sp>
        <p:nvSpPr>
          <p:cNvPr id="22535" name="Rectangle 8"/>
          <p:cNvSpPr>
            <a:spLocks noChangeArrowheads="1"/>
          </p:cNvSpPr>
          <p:nvPr/>
        </p:nvSpPr>
        <p:spPr bwMode="auto">
          <a:xfrm>
            <a:off x="228600" y="4595420"/>
            <a:ext cx="8686800" cy="2278848"/>
          </a:xfrm>
          <a:prstGeom prst="rect">
            <a:avLst/>
          </a:prstGeom>
          <a:solidFill>
            <a:srgbClr val="3366FF"/>
          </a:solidFill>
          <a:ln w="9525">
            <a:solidFill>
              <a:schemeClr val="tx1"/>
            </a:solidFill>
            <a:miter lim="800000"/>
            <a:headEnd/>
            <a:tailEnd/>
          </a:ln>
        </p:spPr>
        <p:txBody>
          <a:bodyPr wrap="none" anchor="ctr"/>
          <a:lstStyle/>
          <a:p>
            <a:endParaRPr lang="en-US"/>
          </a:p>
        </p:txBody>
      </p:sp>
      <p:sp>
        <p:nvSpPr>
          <p:cNvPr id="16386" name="Rectangle 2"/>
          <p:cNvSpPr>
            <a:spLocks noGrp="1" noChangeArrowheads="1"/>
          </p:cNvSpPr>
          <p:nvPr>
            <p:ph type="subTitle" idx="1"/>
          </p:nvPr>
        </p:nvSpPr>
        <p:spPr>
          <a:xfrm>
            <a:off x="228600" y="4743037"/>
            <a:ext cx="8686800" cy="2090345"/>
          </a:xfrm>
        </p:spPr>
        <p:txBody>
          <a:bodyPr/>
          <a:lstStyle/>
          <a:p>
            <a:pPr eaLnBrk="1" hangingPunct="1">
              <a:lnSpc>
                <a:spcPct val="90000"/>
              </a:lnSpc>
            </a:pPr>
            <a:r>
              <a:rPr lang="en-US" sz="3600" b="1" dirty="0">
                <a:latin typeface="Chills 3" pitchFamily="2" charset="0"/>
              </a:rPr>
              <a:t>On the morning of the 3rd day there was thunder and lightning, with a thick cloud over the mountain, and a very loud trumpet blast. Everyone in the camp trembled. </a:t>
            </a:r>
          </a:p>
        </p:txBody>
      </p:sp>
      <p:pic>
        <p:nvPicPr>
          <p:cNvPr id="16394" name="Picture 10" descr="j0290047"/>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629400" y="2133600"/>
            <a:ext cx="2057400" cy="1725613"/>
          </a:xfrm>
          <a:prstGeom prst="rect">
            <a:avLst/>
          </a:prstGeom>
          <a:noFill/>
          <a:ln w="9525">
            <a:noFill/>
            <a:miter lim="800000"/>
            <a:headEnd/>
            <a:tailEnd/>
          </a:ln>
        </p:spPr>
      </p:pic>
    </p:spTree>
  </p:cSld>
  <p:clrMapOvr>
    <a:masterClrMapping/>
  </p:clrMapOvr>
  <p:transition advClick="0" advTm="2000"/>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subTitle" idx="1"/>
          </p:nvPr>
        </p:nvSpPr>
        <p:spPr>
          <a:xfrm>
            <a:off x="6400800" y="228600"/>
            <a:ext cx="2743200" cy="6172200"/>
          </a:xfrm>
        </p:spPr>
        <p:txBody>
          <a:bodyPr/>
          <a:lstStyle/>
          <a:p>
            <a:pPr eaLnBrk="1" hangingPunct="1"/>
            <a:r>
              <a:rPr lang="en-US" sz="3600" b="1" dirty="0"/>
              <a:t>Then Moses led the people out of the camp to meet with God, and they stood at the foot of the mountain. </a:t>
            </a:r>
          </a:p>
        </p:txBody>
      </p:sp>
      <p:pic>
        <p:nvPicPr>
          <p:cNvPr id="23555" name="Picture 3" descr="j0185194"/>
          <p:cNvPicPr>
            <a:picLocks noChangeAspect="1" noChangeArrowheads="1"/>
          </p:cNvPicPr>
          <p:nvPr/>
        </p:nvPicPr>
        <p:blipFill>
          <a:blip r:embed="rId2" cstate="print"/>
          <a:srcRect/>
          <a:stretch>
            <a:fillRect/>
          </a:stretch>
        </p:blipFill>
        <p:spPr bwMode="auto">
          <a:xfrm>
            <a:off x="0" y="0"/>
            <a:ext cx="6400800" cy="6848475"/>
          </a:xfrm>
          <a:prstGeom prst="rect">
            <a:avLst/>
          </a:prstGeom>
          <a:noFill/>
          <a:ln w="9525">
            <a:noFill/>
            <a:miter lim="800000"/>
            <a:headEnd/>
            <a:tailEnd/>
          </a:ln>
        </p:spPr>
      </p:pic>
      <p:grpSp>
        <p:nvGrpSpPr>
          <p:cNvPr id="2" name="Group 10"/>
          <p:cNvGrpSpPr>
            <a:grpSpLocks/>
          </p:cNvGrpSpPr>
          <p:nvPr/>
        </p:nvGrpSpPr>
        <p:grpSpPr bwMode="auto">
          <a:xfrm>
            <a:off x="0" y="4114800"/>
            <a:ext cx="3743325" cy="2743200"/>
            <a:chOff x="192" y="2496"/>
            <a:chExt cx="2358" cy="1728"/>
          </a:xfrm>
        </p:grpSpPr>
        <p:pic>
          <p:nvPicPr>
            <p:cNvPr id="23557" name="Picture 5" descr="ts?t=11726499353546131844&amp;pid=23296&amp;ppid=5"/>
            <p:cNvPicPr>
              <a:picLocks noChangeAspect="1" noChangeArrowheads="1"/>
            </p:cNvPicPr>
            <p:nvPr/>
          </p:nvPicPr>
          <p:blipFill>
            <a:blip r:embed="rId3" cstate="print"/>
            <a:srcRect/>
            <a:stretch>
              <a:fillRect/>
            </a:stretch>
          </p:blipFill>
          <p:spPr bwMode="auto">
            <a:xfrm>
              <a:off x="1872" y="2496"/>
              <a:ext cx="678" cy="1200"/>
            </a:xfrm>
            <a:prstGeom prst="rect">
              <a:avLst/>
            </a:prstGeom>
            <a:noFill/>
            <a:ln w="9525">
              <a:noFill/>
              <a:miter lim="800000"/>
              <a:headEnd/>
              <a:tailEnd/>
            </a:ln>
          </p:spPr>
        </p:pic>
        <p:pic>
          <p:nvPicPr>
            <p:cNvPr id="23558" name="Picture 6" descr="MCj0435001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392" y="2928"/>
              <a:ext cx="540" cy="1296"/>
            </a:xfrm>
            <a:prstGeom prst="rect">
              <a:avLst/>
            </a:prstGeom>
            <a:noFill/>
            <a:ln w="9525">
              <a:noFill/>
              <a:miter lim="800000"/>
              <a:headEnd/>
              <a:tailEnd/>
            </a:ln>
          </p:spPr>
        </p:pic>
        <p:pic>
          <p:nvPicPr>
            <p:cNvPr id="23559" name="Picture 8" descr="MCj04349990000[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1008" y="2592"/>
              <a:ext cx="417" cy="1158"/>
            </a:xfrm>
            <a:prstGeom prst="rect">
              <a:avLst/>
            </a:prstGeom>
            <a:noFill/>
            <a:ln w="9525">
              <a:noFill/>
              <a:miter lim="800000"/>
              <a:headEnd/>
              <a:tailEnd/>
            </a:ln>
          </p:spPr>
        </p:pic>
        <p:pic>
          <p:nvPicPr>
            <p:cNvPr id="23560" name="Picture 9" descr="MCj04349950000[1]"/>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192" y="2928"/>
              <a:ext cx="748" cy="1154"/>
            </a:xfrm>
            <a:prstGeom prst="rect">
              <a:avLst/>
            </a:prstGeom>
            <a:noFill/>
            <a:ln w="9525">
              <a:noFill/>
              <a:miter lim="800000"/>
              <a:headEnd/>
              <a:tailEnd/>
            </a:ln>
          </p:spPr>
        </p:pic>
      </p:grpSp>
    </p:spTree>
  </p:cSld>
  <p:clrMapOvr>
    <a:masterClrMapping/>
  </p:clrMapOvr>
  <p:transition advClick="0" advTm="2000"/>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3">
            <a:lumMod val="85000"/>
          </a:schemeClr>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subTitle" idx="1"/>
          </p:nvPr>
        </p:nvSpPr>
        <p:spPr>
          <a:xfrm>
            <a:off x="5638800" y="0"/>
            <a:ext cx="3505200" cy="6858000"/>
          </a:xfrm>
        </p:spPr>
        <p:txBody>
          <a:bodyPr/>
          <a:lstStyle/>
          <a:p>
            <a:pPr eaLnBrk="1" hangingPunct="1"/>
            <a:endParaRPr lang="en-US" sz="1400" b="1" dirty="0"/>
          </a:p>
          <a:p>
            <a:pPr eaLnBrk="1" hangingPunct="1"/>
            <a:r>
              <a:rPr lang="en-US" b="1" dirty="0"/>
              <a:t>Mount Sinai was covered with smoke, because the LORD descended on it in fire. The smoke billowed up from it like smoke from a furnace, and the whole mountain trembled violently.</a:t>
            </a:r>
          </a:p>
        </p:txBody>
      </p:sp>
      <p:pic>
        <p:nvPicPr>
          <p:cNvPr id="51209" name="Picture 9" descr="MCj0160554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2000" y="-381000"/>
            <a:ext cx="6400800" cy="7696200"/>
          </a:xfrm>
          <a:prstGeom prst="rect">
            <a:avLst/>
          </a:prstGeom>
          <a:noFill/>
          <a:ln w="9525">
            <a:noFill/>
            <a:miter lim="800000"/>
            <a:headEnd/>
            <a:tailEnd/>
          </a:ln>
        </p:spPr>
      </p:pic>
      <p:pic>
        <p:nvPicPr>
          <p:cNvPr id="24580" name="Picture 8" descr="MCj04348160000[1]"/>
          <p:cNvPicPr>
            <a:picLocks noChangeAspect="1" noChangeArrowheads="1"/>
          </p:cNvPicPr>
          <p:nvPr/>
        </p:nvPicPr>
        <p:blipFill>
          <a:blip r:embed="rId3" cstate="print"/>
          <a:srcRect/>
          <a:stretch>
            <a:fillRect/>
          </a:stretch>
        </p:blipFill>
        <p:spPr bwMode="auto">
          <a:xfrm>
            <a:off x="2286000" y="4191000"/>
            <a:ext cx="1828800" cy="1828800"/>
          </a:xfrm>
          <a:prstGeom prst="rect">
            <a:avLst/>
          </a:prstGeom>
          <a:noFill/>
          <a:ln w="9525">
            <a:noFill/>
            <a:miter lim="800000"/>
            <a:headEnd/>
            <a:tailEnd/>
          </a:ln>
        </p:spPr>
      </p:pic>
    </p:spTree>
  </p:cSld>
  <p:clrMapOvr>
    <a:masterClrMapping/>
  </p:clrMapOvr>
  <p:transition advClick="0" advTm="2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subTitle" idx="1"/>
          </p:nvPr>
        </p:nvSpPr>
        <p:spPr>
          <a:xfrm>
            <a:off x="533400" y="304800"/>
            <a:ext cx="8153400" cy="6172200"/>
          </a:xfrm>
        </p:spPr>
        <p:txBody>
          <a:bodyPr/>
          <a:lstStyle/>
          <a:p>
            <a:pPr eaLnBrk="1" hangingPunct="1"/>
            <a:r>
              <a:rPr lang="en-US" sz="3600" b="1" dirty="0"/>
              <a:t>As the sound of the trumpet grew louder and louder, Moses spoke and the voice of God answered him. </a:t>
            </a:r>
          </a:p>
        </p:txBody>
      </p:sp>
      <p:pic>
        <p:nvPicPr>
          <p:cNvPr id="25604" name="Picture 3" descr="ts?t=11726499353546131844&amp;pid=23296&amp;ppid=5"/>
          <p:cNvPicPr>
            <a:picLocks noChangeAspect="1" noChangeArrowheads="1"/>
          </p:cNvPicPr>
          <p:nvPr/>
        </p:nvPicPr>
        <p:blipFill>
          <a:blip r:embed="rId2" cstate="print"/>
          <a:srcRect/>
          <a:stretch>
            <a:fillRect/>
          </a:stretch>
        </p:blipFill>
        <p:spPr bwMode="auto">
          <a:xfrm>
            <a:off x="457200" y="1981200"/>
            <a:ext cx="2582863" cy="4572000"/>
          </a:xfrm>
          <a:prstGeom prst="rect">
            <a:avLst/>
          </a:prstGeom>
          <a:noFill/>
          <a:ln w="9525">
            <a:noFill/>
            <a:miter lim="800000"/>
            <a:headEnd/>
            <a:tailEnd/>
          </a:ln>
        </p:spPr>
      </p:pic>
      <p:pic>
        <p:nvPicPr>
          <p:cNvPr id="2052" name="Picture 4" descr="Library of trumpet vector decor png files ▻▻▻ Clipart Art 2019">
            <a:extLst>
              <a:ext uri="{FF2B5EF4-FFF2-40B4-BE49-F238E27FC236}">
                <a16:creationId xmlns:a16="http://schemas.microsoft.com/office/drawing/2014/main" xmlns="" id="{B605A9CA-75C1-4B1B-9005-A53FA3683BB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472657" y="2286000"/>
            <a:ext cx="5262563" cy="396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advTm="200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subTitle" idx="1"/>
          </p:nvPr>
        </p:nvSpPr>
        <p:spPr>
          <a:xfrm>
            <a:off x="5715000" y="381000"/>
            <a:ext cx="3429000" cy="6172200"/>
          </a:xfrm>
        </p:spPr>
        <p:txBody>
          <a:bodyPr/>
          <a:lstStyle/>
          <a:p>
            <a:pPr eaLnBrk="1" hangingPunct="1">
              <a:spcBef>
                <a:spcPct val="0"/>
              </a:spcBef>
            </a:pPr>
            <a:r>
              <a:rPr lang="en-US" sz="4000" b="1" dirty="0">
                <a:latin typeface="Century" pitchFamily="18" charset="0"/>
              </a:rPr>
              <a:t>The LORD descended to the top of Mount Sinai and called Moses to the top of the mountain. </a:t>
            </a:r>
          </a:p>
          <a:p>
            <a:pPr eaLnBrk="1" hangingPunct="1">
              <a:spcBef>
                <a:spcPct val="0"/>
              </a:spcBef>
            </a:pPr>
            <a:r>
              <a:rPr lang="en-US" sz="4000" b="1" dirty="0">
                <a:latin typeface="Century" pitchFamily="18" charset="0"/>
              </a:rPr>
              <a:t>So Moses went up</a:t>
            </a:r>
          </a:p>
        </p:txBody>
      </p:sp>
      <p:pic>
        <p:nvPicPr>
          <p:cNvPr id="26627" name="Picture 3" descr="MCj0160554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2000" y="-381000"/>
            <a:ext cx="6400800" cy="7696200"/>
          </a:xfrm>
          <a:prstGeom prst="rect">
            <a:avLst/>
          </a:prstGeom>
          <a:noFill/>
          <a:ln w="9525">
            <a:noFill/>
            <a:miter lim="800000"/>
            <a:headEnd/>
            <a:tailEnd/>
          </a:ln>
        </p:spPr>
      </p:pic>
      <p:pic>
        <p:nvPicPr>
          <p:cNvPr id="26628" name="Picture 4" descr="MCj04348160000[1]"/>
          <p:cNvPicPr>
            <a:picLocks noChangeAspect="1" noChangeArrowheads="1"/>
          </p:cNvPicPr>
          <p:nvPr/>
        </p:nvPicPr>
        <p:blipFill>
          <a:blip r:embed="rId3" cstate="print"/>
          <a:srcRect/>
          <a:stretch>
            <a:fillRect/>
          </a:stretch>
        </p:blipFill>
        <p:spPr bwMode="auto">
          <a:xfrm>
            <a:off x="1600200" y="2971800"/>
            <a:ext cx="1828800" cy="1828800"/>
          </a:xfrm>
          <a:prstGeom prst="rect">
            <a:avLst/>
          </a:prstGeom>
          <a:noFill/>
          <a:ln w="9525">
            <a:noFill/>
            <a:miter lim="800000"/>
            <a:headEnd/>
            <a:tailEnd/>
          </a:ln>
        </p:spPr>
      </p:pic>
      <p:pic>
        <p:nvPicPr>
          <p:cNvPr id="52229" name="Picture 5" descr="ts?t=11726499353546131844&amp;pid=23296&amp;ppid=5"/>
          <p:cNvPicPr>
            <a:picLocks noChangeAspect="1" noChangeArrowheads="1"/>
          </p:cNvPicPr>
          <p:nvPr/>
        </p:nvPicPr>
        <p:blipFill>
          <a:blip r:embed="rId4" cstate="print"/>
          <a:srcRect/>
          <a:stretch>
            <a:fillRect/>
          </a:stretch>
        </p:blipFill>
        <p:spPr bwMode="auto">
          <a:xfrm>
            <a:off x="-430213" y="5867400"/>
            <a:ext cx="860426" cy="1524000"/>
          </a:xfrm>
          <a:prstGeom prst="rect">
            <a:avLst/>
          </a:prstGeom>
          <a:noFill/>
          <a:ln w="9525">
            <a:noFill/>
            <a:miter lim="800000"/>
            <a:headEnd/>
            <a:tailEnd/>
          </a:ln>
        </p:spPr>
      </p:pic>
    </p:spTree>
  </p:cSld>
  <p:clrMapOvr>
    <a:masterClrMapping/>
  </p:clrMapOvr>
  <p:transition advClick="0" advTm="2000"/>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subTitle" idx="1"/>
          </p:nvPr>
        </p:nvSpPr>
        <p:spPr>
          <a:xfrm>
            <a:off x="5685741" y="876300"/>
            <a:ext cx="3429000" cy="5181600"/>
          </a:xfrm>
        </p:spPr>
        <p:txBody>
          <a:bodyPr/>
          <a:lstStyle/>
          <a:p>
            <a:pPr eaLnBrk="1" hangingPunct="1"/>
            <a:r>
              <a:rPr lang="en-US" b="1" dirty="0"/>
              <a:t>and the LORD said to him,</a:t>
            </a:r>
          </a:p>
          <a:p>
            <a:pPr eaLnBrk="1" hangingPunct="1"/>
            <a:r>
              <a:rPr lang="en-US" b="1" dirty="0"/>
              <a:t> "Go down and warn the people so they do not force their way through to see the LORD and many of them perish.</a:t>
            </a:r>
          </a:p>
        </p:txBody>
      </p:sp>
      <p:pic>
        <p:nvPicPr>
          <p:cNvPr id="27651" name="Picture 3" descr="MCj0160554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2000" y="-381000"/>
            <a:ext cx="6400800" cy="7696200"/>
          </a:xfrm>
          <a:prstGeom prst="rect">
            <a:avLst/>
          </a:prstGeom>
          <a:noFill/>
          <a:ln w="9525">
            <a:noFill/>
            <a:miter lim="800000"/>
            <a:headEnd/>
            <a:tailEnd/>
          </a:ln>
        </p:spPr>
      </p:pic>
      <p:pic>
        <p:nvPicPr>
          <p:cNvPr id="27652" name="Picture 4" descr="MCj04348160000[1]"/>
          <p:cNvPicPr>
            <a:picLocks noChangeAspect="1" noChangeArrowheads="1"/>
          </p:cNvPicPr>
          <p:nvPr/>
        </p:nvPicPr>
        <p:blipFill>
          <a:blip r:embed="rId3" cstate="print"/>
          <a:srcRect/>
          <a:stretch>
            <a:fillRect/>
          </a:stretch>
        </p:blipFill>
        <p:spPr bwMode="auto">
          <a:xfrm>
            <a:off x="1600200" y="2971800"/>
            <a:ext cx="1828800" cy="1828800"/>
          </a:xfrm>
          <a:prstGeom prst="rect">
            <a:avLst/>
          </a:prstGeom>
          <a:noFill/>
          <a:ln w="9525">
            <a:noFill/>
            <a:miter lim="800000"/>
            <a:headEnd/>
            <a:tailEnd/>
          </a:ln>
        </p:spPr>
      </p:pic>
      <p:pic>
        <p:nvPicPr>
          <p:cNvPr id="27653" name="Picture 5" descr="ts?t=11726499353546131844&amp;pid=23296&amp;ppid=5"/>
          <p:cNvPicPr>
            <a:picLocks noChangeAspect="1" noChangeArrowheads="1"/>
          </p:cNvPicPr>
          <p:nvPr/>
        </p:nvPicPr>
        <p:blipFill>
          <a:blip r:embed="rId4" cstate="print"/>
          <a:srcRect/>
          <a:stretch>
            <a:fillRect/>
          </a:stretch>
        </p:blipFill>
        <p:spPr bwMode="auto">
          <a:xfrm>
            <a:off x="685800" y="3733800"/>
            <a:ext cx="860425" cy="1524000"/>
          </a:xfrm>
          <a:prstGeom prst="rect">
            <a:avLst/>
          </a:prstGeom>
          <a:noFill/>
          <a:ln w="9525">
            <a:noFill/>
            <a:miter lim="800000"/>
            <a:headEnd/>
            <a:tailEnd/>
          </a:ln>
        </p:spPr>
      </p:pic>
      <p:pic>
        <p:nvPicPr>
          <p:cNvPr id="53254" name="Picture 6" descr="j0297813"/>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286000" y="5257800"/>
            <a:ext cx="2438400" cy="1062038"/>
          </a:xfrm>
          <a:prstGeom prst="rect">
            <a:avLst/>
          </a:prstGeom>
          <a:noFill/>
          <a:ln w="9525">
            <a:noFill/>
            <a:miter lim="800000"/>
            <a:headEnd/>
            <a:tailEnd/>
          </a:ln>
        </p:spPr>
      </p:pic>
    </p:spTree>
  </p:cSld>
  <p:clrMapOvr>
    <a:masterClrMapping/>
  </p:clrMapOvr>
  <p:transition advClick="0" advTm="2000"/>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0"/>
            <a:ext cx="9144000" cy="6858000"/>
          </a:xfrm>
          <a:prstGeom prst="rect">
            <a:avLst/>
          </a:prstGeom>
          <a:solidFill>
            <a:srgbClr val="CC99FF"/>
          </a:solidFill>
          <a:ln w="9525">
            <a:solidFill>
              <a:schemeClr val="tx1"/>
            </a:solidFill>
            <a:miter lim="800000"/>
            <a:headEnd/>
            <a:tailEnd/>
          </a:ln>
        </p:spPr>
        <p:txBody>
          <a:bodyPr wrap="none" anchor="ctr"/>
          <a:lstStyle/>
          <a:p>
            <a:endParaRPr lang="en-US"/>
          </a:p>
        </p:txBody>
      </p:sp>
      <p:sp>
        <p:nvSpPr>
          <p:cNvPr id="28675" name="Rectangle 3"/>
          <p:cNvSpPr>
            <a:spLocks noGrp="1" noChangeArrowheads="1"/>
          </p:cNvSpPr>
          <p:nvPr>
            <p:ph type="subTitle" idx="1"/>
          </p:nvPr>
        </p:nvSpPr>
        <p:spPr>
          <a:xfrm>
            <a:off x="533400" y="168812"/>
            <a:ext cx="8458200" cy="2040988"/>
          </a:xfrm>
        </p:spPr>
        <p:txBody>
          <a:bodyPr/>
          <a:lstStyle/>
          <a:p>
            <a:pPr eaLnBrk="1" hangingPunct="1">
              <a:spcBef>
                <a:spcPct val="0"/>
              </a:spcBef>
            </a:pPr>
            <a:r>
              <a:rPr lang="en-US" sz="4400" b="1" dirty="0">
                <a:latin typeface="CaslonOldFace Hv BT" pitchFamily="18" charset="0"/>
              </a:rPr>
              <a:t>Even the priests, who approach the LORD, must consecrate themselves, </a:t>
            </a:r>
          </a:p>
        </p:txBody>
      </p:sp>
      <p:pic>
        <p:nvPicPr>
          <p:cNvPr id="28676" name="Picture 4" descr="j0280280"/>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505200" y="2362200"/>
            <a:ext cx="2197100" cy="2971800"/>
          </a:xfrm>
          <a:prstGeom prst="rect">
            <a:avLst/>
          </a:prstGeom>
          <a:noFill/>
          <a:ln w="9525">
            <a:noFill/>
            <a:miter lim="800000"/>
            <a:headEnd/>
            <a:tailEnd/>
          </a:ln>
        </p:spPr>
      </p:pic>
      <p:sp>
        <p:nvSpPr>
          <p:cNvPr id="28677" name="Rectangle 6"/>
          <p:cNvSpPr>
            <a:spLocks noChangeArrowheads="1"/>
          </p:cNvSpPr>
          <p:nvPr/>
        </p:nvSpPr>
        <p:spPr bwMode="auto">
          <a:xfrm>
            <a:off x="762000" y="5181600"/>
            <a:ext cx="7848600" cy="1371600"/>
          </a:xfrm>
          <a:prstGeom prst="rect">
            <a:avLst/>
          </a:prstGeom>
          <a:noFill/>
          <a:ln w="9525">
            <a:noFill/>
            <a:miter lim="800000"/>
            <a:headEnd/>
            <a:tailEnd/>
          </a:ln>
        </p:spPr>
        <p:txBody>
          <a:bodyPr/>
          <a:lstStyle/>
          <a:p>
            <a:pPr algn="ctr"/>
            <a:r>
              <a:rPr lang="en-US" sz="4400" b="1" dirty="0">
                <a:latin typeface="CaslonOldFace Hv BT" pitchFamily="18" charset="0"/>
              </a:rPr>
              <a:t>or the LORD will break out against them.</a:t>
            </a:r>
          </a:p>
        </p:txBody>
      </p:sp>
    </p:spTree>
  </p:cSld>
  <p:clrMapOvr>
    <a:masterClrMapping/>
  </p:clrMapOvr>
  <p:transition advClick="0" advTm="2000"/>
</p:sld>
</file>

<file path=ppt/slides/slide28.xml><?xml version="1.0" encoding="utf-8"?>
<p:sld xmlns:a="http://schemas.openxmlformats.org/drawingml/2006/main" xmlns:r="http://schemas.openxmlformats.org/officeDocument/2006/relationships" xmlns:p="http://schemas.openxmlformats.org/presentationml/2006/main">
  <p:cSld>
    <p:bg>
      <p:bgPr>
        <a:pattFill prst="smCheck">
          <a:fgClr>
            <a:schemeClr val="accent1"/>
          </a:fgClr>
          <a:bgClr>
            <a:schemeClr val="bg1"/>
          </a:bgClr>
        </a:patt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subTitle" idx="1"/>
          </p:nvPr>
        </p:nvSpPr>
        <p:spPr>
          <a:xfrm>
            <a:off x="304800" y="152400"/>
            <a:ext cx="8458200" cy="6324600"/>
          </a:xfrm>
        </p:spPr>
        <p:txBody>
          <a:bodyPr/>
          <a:lstStyle/>
          <a:p>
            <a:pPr eaLnBrk="1" hangingPunct="1"/>
            <a:r>
              <a:rPr lang="en-US" b="1" dirty="0"/>
              <a:t>Moses said to the LORD, "The people cannot come up Mount Sinai, because you yourself warned us, 'Put limits around the mountain and set it apart as holy.' </a:t>
            </a:r>
          </a:p>
        </p:txBody>
      </p:sp>
      <p:pic>
        <p:nvPicPr>
          <p:cNvPr id="29699" name="Picture 3" descr="j0185194"/>
          <p:cNvPicPr>
            <a:picLocks noChangeAspect="1" noChangeArrowheads="1"/>
          </p:cNvPicPr>
          <p:nvPr/>
        </p:nvPicPr>
        <p:blipFill>
          <a:blip r:embed="rId2" cstate="print"/>
          <a:srcRect/>
          <a:stretch>
            <a:fillRect/>
          </a:stretch>
        </p:blipFill>
        <p:spPr bwMode="auto">
          <a:xfrm>
            <a:off x="0" y="2286000"/>
            <a:ext cx="9144000" cy="4562475"/>
          </a:xfrm>
          <a:prstGeom prst="rect">
            <a:avLst/>
          </a:prstGeom>
          <a:noFill/>
          <a:ln w="9525">
            <a:noFill/>
            <a:miter lim="800000"/>
            <a:headEnd/>
            <a:tailEnd/>
          </a:ln>
        </p:spPr>
      </p:pic>
      <p:pic>
        <p:nvPicPr>
          <p:cNvPr id="29700" name="Picture 4" descr="j029781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38200" y="4191000"/>
            <a:ext cx="7315200" cy="1593850"/>
          </a:xfrm>
          <a:prstGeom prst="rect">
            <a:avLst/>
          </a:prstGeom>
          <a:noFill/>
          <a:ln w="9525">
            <a:noFill/>
            <a:miter lim="800000"/>
            <a:headEnd/>
            <a:tailEnd/>
          </a:ln>
        </p:spPr>
      </p:pic>
    </p:spTree>
  </p:cSld>
  <p:clrMapOvr>
    <a:masterClrMapping/>
  </p:clrMapOvr>
  <p:transition advClick="0" advTm="2000"/>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subTitle" idx="1"/>
          </p:nvPr>
        </p:nvSpPr>
        <p:spPr>
          <a:xfrm>
            <a:off x="5638800" y="228600"/>
            <a:ext cx="3505200" cy="6172200"/>
          </a:xfrm>
        </p:spPr>
        <p:txBody>
          <a:bodyPr/>
          <a:lstStyle/>
          <a:p>
            <a:pPr eaLnBrk="1" hangingPunct="1">
              <a:lnSpc>
                <a:spcPct val="90000"/>
              </a:lnSpc>
              <a:spcBef>
                <a:spcPct val="0"/>
              </a:spcBef>
            </a:pPr>
            <a:r>
              <a:rPr lang="en-US" b="1" dirty="0"/>
              <a:t>The LORD replied, </a:t>
            </a:r>
          </a:p>
          <a:p>
            <a:pPr eaLnBrk="1" hangingPunct="1">
              <a:lnSpc>
                <a:spcPct val="90000"/>
              </a:lnSpc>
              <a:spcBef>
                <a:spcPct val="0"/>
              </a:spcBef>
            </a:pPr>
            <a:r>
              <a:rPr lang="en-US" b="1" dirty="0"/>
              <a:t>"Go down and bring Aaron up with you. </a:t>
            </a:r>
          </a:p>
          <a:p>
            <a:pPr eaLnBrk="1" hangingPunct="1">
              <a:lnSpc>
                <a:spcPct val="90000"/>
              </a:lnSpc>
              <a:spcBef>
                <a:spcPct val="0"/>
              </a:spcBef>
            </a:pPr>
            <a:r>
              <a:rPr lang="en-US" b="1" dirty="0"/>
              <a:t>But the priests and the people must not force their way through to come up to the LORD, or he will break out against them."</a:t>
            </a:r>
          </a:p>
        </p:txBody>
      </p:sp>
      <p:pic>
        <p:nvPicPr>
          <p:cNvPr id="30723" name="Picture 3" descr="MCj0160554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 y="-381000"/>
            <a:ext cx="6400800" cy="7696200"/>
          </a:xfrm>
          <a:prstGeom prst="rect">
            <a:avLst/>
          </a:prstGeom>
          <a:noFill/>
          <a:ln w="9525">
            <a:noFill/>
            <a:miter lim="800000"/>
            <a:headEnd/>
            <a:tailEnd/>
          </a:ln>
        </p:spPr>
      </p:pic>
      <p:pic>
        <p:nvPicPr>
          <p:cNvPr id="30724" name="Picture 4" descr="MCj04348160000[1]"/>
          <p:cNvPicPr>
            <a:picLocks noChangeAspect="1" noChangeArrowheads="1"/>
          </p:cNvPicPr>
          <p:nvPr/>
        </p:nvPicPr>
        <p:blipFill>
          <a:blip r:embed="rId4" cstate="print"/>
          <a:srcRect/>
          <a:stretch>
            <a:fillRect/>
          </a:stretch>
        </p:blipFill>
        <p:spPr bwMode="auto">
          <a:xfrm>
            <a:off x="1600200" y="2971800"/>
            <a:ext cx="1828800" cy="1828800"/>
          </a:xfrm>
          <a:prstGeom prst="rect">
            <a:avLst/>
          </a:prstGeom>
          <a:noFill/>
          <a:ln w="9525">
            <a:noFill/>
            <a:miter lim="800000"/>
            <a:headEnd/>
            <a:tailEnd/>
          </a:ln>
        </p:spPr>
      </p:pic>
      <p:pic>
        <p:nvPicPr>
          <p:cNvPr id="56325" name="Picture 5" descr="ts?t=11726499353546131844&amp;pid=23296&amp;ppid=5"/>
          <p:cNvPicPr>
            <a:picLocks noChangeAspect="1" noChangeArrowheads="1"/>
          </p:cNvPicPr>
          <p:nvPr/>
        </p:nvPicPr>
        <p:blipFill>
          <a:blip r:embed="rId5" cstate="print"/>
          <a:srcRect/>
          <a:stretch>
            <a:fillRect/>
          </a:stretch>
        </p:blipFill>
        <p:spPr bwMode="auto">
          <a:xfrm>
            <a:off x="685800" y="3810000"/>
            <a:ext cx="860425" cy="1524000"/>
          </a:xfrm>
          <a:prstGeom prst="rect">
            <a:avLst/>
          </a:prstGeom>
          <a:noFill/>
          <a:ln w="9525">
            <a:noFill/>
            <a:miter lim="800000"/>
            <a:headEnd/>
            <a:tailEnd/>
          </a:ln>
        </p:spPr>
      </p:pic>
      <p:pic>
        <p:nvPicPr>
          <p:cNvPr id="30726" name="Picture 6" descr="j0297813"/>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133600" y="5264150"/>
            <a:ext cx="3657600" cy="1593850"/>
          </a:xfrm>
          <a:prstGeom prst="rect">
            <a:avLst/>
          </a:prstGeom>
          <a:noFill/>
          <a:ln w="9525">
            <a:noFill/>
            <a:miter lim="800000"/>
            <a:headEnd/>
            <a:tailEnd/>
          </a:ln>
        </p:spPr>
      </p:pic>
    </p:spTree>
  </p:cSld>
  <p:clrMapOvr>
    <a:masterClrMapping/>
  </p:clrMapOvr>
  <p:transition advClick="0" advTm="2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1"/>
          <p:cNvSpPr>
            <a:spLocks noChangeArrowheads="1"/>
          </p:cNvSpPr>
          <p:nvPr/>
        </p:nvSpPr>
        <p:spPr bwMode="auto">
          <a:xfrm>
            <a:off x="0" y="0"/>
            <a:ext cx="9144000" cy="68580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4099" name="Rectangle 3"/>
          <p:cNvSpPr>
            <a:spLocks noGrp="1" noChangeArrowheads="1"/>
          </p:cNvSpPr>
          <p:nvPr>
            <p:ph type="subTitle" idx="1"/>
          </p:nvPr>
        </p:nvSpPr>
        <p:spPr>
          <a:xfrm>
            <a:off x="228600" y="304800"/>
            <a:ext cx="8534400" cy="6172200"/>
          </a:xfrm>
        </p:spPr>
        <p:txBody>
          <a:bodyPr/>
          <a:lstStyle/>
          <a:p>
            <a:pPr eaLnBrk="1" hangingPunct="1"/>
            <a:r>
              <a:rPr lang="en-US" sz="4400" b="1" dirty="0"/>
              <a:t>On the 1</a:t>
            </a:r>
            <a:r>
              <a:rPr lang="en-US" sz="4400" b="1" baseline="30000" dirty="0"/>
              <a:t>st</a:t>
            </a:r>
            <a:r>
              <a:rPr lang="en-US" sz="4400" b="1" dirty="0"/>
              <a:t> day of the 3</a:t>
            </a:r>
            <a:r>
              <a:rPr lang="en-US" sz="4400" b="1" baseline="30000" dirty="0"/>
              <a:t>rd</a:t>
            </a:r>
            <a:r>
              <a:rPr lang="en-US" sz="4400" b="1" dirty="0"/>
              <a:t> month after the Israelites left Egypt—on that very day—they came to the Desert of Sinai. </a:t>
            </a:r>
          </a:p>
        </p:txBody>
      </p:sp>
      <p:pic>
        <p:nvPicPr>
          <p:cNvPr id="4100" name="Picture 6" descr="MCj0157109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819400" y="3352800"/>
            <a:ext cx="3962400" cy="3276600"/>
          </a:xfrm>
          <a:prstGeom prst="rect">
            <a:avLst/>
          </a:prstGeom>
          <a:noFill/>
          <a:ln w="9525">
            <a:noFill/>
            <a:miter lim="800000"/>
            <a:headEnd/>
            <a:tailEnd/>
          </a:ln>
        </p:spPr>
      </p:pic>
      <p:sp>
        <p:nvSpPr>
          <p:cNvPr id="4101" name="Text Box 7"/>
          <p:cNvSpPr txBox="1">
            <a:spLocks noChangeArrowheads="1"/>
          </p:cNvSpPr>
          <p:nvPr/>
        </p:nvSpPr>
        <p:spPr bwMode="auto">
          <a:xfrm>
            <a:off x="2514600" y="2971800"/>
            <a:ext cx="2109788" cy="1708150"/>
          </a:xfrm>
          <a:prstGeom prst="rect">
            <a:avLst/>
          </a:prstGeom>
          <a:noFill/>
          <a:ln w="9525">
            <a:noFill/>
            <a:miter lim="800000"/>
            <a:headEnd/>
            <a:tailEnd/>
          </a:ln>
        </p:spPr>
        <p:txBody>
          <a:bodyPr wrap="none">
            <a:spAutoFit/>
          </a:bodyPr>
          <a:lstStyle/>
          <a:p>
            <a:r>
              <a:rPr lang="en-US" sz="10600" b="1"/>
              <a:t>1</a:t>
            </a:r>
            <a:r>
              <a:rPr lang="en-US" sz="10600" b="1" baseline="30000"/>
              <a:t>st</a:t>
            </a:r>
            <a:r>
              <a:rPr lang="en-US" sz="10600" b="1"/>
              <a:t> </a:t>
            </a:r>
          </a:p>
        </p:txBody>
      </p:sp>
      <p:sp>
        <p:nvSpPr>
          <p:cNvPr id="4102" name="Text Box 8"/>
          <p:cNvSpPr txBox="1">
            <a:spLocks noChangeArrowheads="1"/>
          </p:cNvSpPr>
          <p:nvPr/>
        </p:nvSpPr>
        <p:spPr bwMode="auto">
          <a:xfrm>
            <a:off x="2514600" y="4953000"/>
            <a:ext cx="2138363" cy="1555750"/>
          </a:xfrm>
          <a:prstGeom prst="rect">
            <a:avLst/>
          </a:prstGeom>
          <a:noFill/>
          <a:ln w="9525">
            <a:noFill/>
            <a:miter lim="800000"/>
            <a:headEnd/>
            <a:tailEnd/>
          </a:ln>
        </p:spPr>
        <p:txBody>
          <a:bodyPr wrap="none">
            <a:spAutoFit/>
          </a:bodyPr>
          <a:lstStyle/>
          <a:p>
            <a:r>
              <a:rPr lang="en-US" sz="9600" b="1"/>
              <a:t>2</a:t>
            </a:r>
            <a:r>
              <a:rPr lang="en-US" sz="9600" b="1" baseline="30000"/>
              <a:t>nd</a:t>
            </a:r>
            <a:r>
              <a:rPr lang="en-US" sz="8000" b="1"/>
              <a:t> </a:t>
            </a:r>
          </a:p>
        </p:txBody>
      </p:sp>
      <p:sp>
        <p:nvSpPr>
          <p:cNvPr id="4103" name="Text Box 9"/>
          <p:cNvSpPr txBox="1">
            <a:spLocks noChangeArrowheads="1"/>
          </p:cNvSpPr>
          <p:nvPr/>
        </p:nvSpPr>
        <p:spPr bwMode="auto">
          <a:xfrm>
            <a:off x="6248400" y="4114800"/>
            <a:ext cx="2414588" cy="1874838"/>
          </a:xfrm>
          <a:prstGeom prst="rect">
            <a:avLst/>
          </a:prstGeom>
          <a:noFill/>
          <a:ln w="9525">
            <a:noFill/>
            <a:miter lim="800000"/>
            <a:headEnd/>
            <a:tailEnd/>
          </a:ln>
        </p:spPr>
        <p:txBody>
          <a:bodyPr wrap="none">
            <a:spAutoFit/>
          </a:bodyPr>
          <a:lstStyle/>
          <a:p>
            <a:r>
              <a:rPr lang="en-US" sz="11700" b="1"/>
              <a:t>3</a:t>
            </a:r>
            <a:r>
              <a:rPr lang="en-US" sz="11700" b="1" baseline="30000"/>
              <a:t>rd</a:t>
            </a:r>
            <a:r>
              <a:rPr lang="en-US" sz="11700" b="1"/>
              <a:t> </a:t>
            </a:r>
          </a:p>
        </p:txBody>
      </p:sp>
    </p:spTree>
  </p:cSld>
  <p:clrMapOvr>
    <a:masterClrMapping/>
  </p:clrMapOvr>
  <p:transition advClick="0" advTm="2000"/>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0" y="304800"/>
            <a:ext cx="2743200" cy="5867400"/>
          </a:xfrm>
        </p:spPr>
        <p:txBody>
          <a:bodyPr/>
          <a:lstStyle/>
          <a:p>
            <a:pPr eaLnBrk="1" hangingPunct="1"/>
            <a:r>
              <a:rPr lang="en-US">
                <a:latin typeface="Arial Black" pitchFamily="34" charset="0"/>
              </a:rPr>
              <a:t>So Moses went down to the people and told them. </a:t>
            </a:r>
          </a:p>
        </p:txBody>
      </p:sp>
      <p:pic>
        <p:nvPicPr>
          <p:cNvPr id="31747" name="Picture 3" descr="j0185194"/>
          <p:cNvPicPr>
            <a:picLocks noChangeAspect="1" noChangeArrowheads="1"/>
          </p:cNvPicPr>
          <p:nvPr/>
        </p:nvPicPr>
        <p:blipFill>
          <a:blip r:embed="rId3" cstate="print"/>
          <a:srcRect/>
          <a:stretch>
            <a:fillRect/>
          </a:stretch>
        </p:blipFill>
        <p:spPr bwMode="auto">
          <a:xfrm>
            <a:off x="2743200" y="0"/>
            <a:ext cx="6400800" cy="6848475"/>
          </a:xfrm>
          <a:prstGeom prst="rect">
            <a:avLst/>
          </a:prstGeom>
          <a:noFill/>
          <a:ln w="9525">
            <a:noFill/>
            <a:miter lim="800000"/>
            <a:headEnd/>
            <a:tailEnd/>
          </a:ln>
        </p:spPr>
      </p:pic>
      <p:pic>
        <p:nvPicPr>
          <p:cNvPr id="31748" name="Picture 6" descr="MCj0434999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flipH="1">
            <a:off x="1219200" y="3124200"/>
            <a:ext cx="1208088" cy="3505200"/>
          </a:xfrm>
          <a:prstGeom prst="rect">
            <a:avLst/>
          </a:prstGeom>
          <a:noFill/>
          <a:ln w="9525">
            <a:noFill/>
            <a:miter lim="800000"/>
            <a:headEnd/>
            <a:tailEnd/>
          </a:ln>
        </p:spPr>
      </p:pic>
      <p:pic>
        <p:nvPicPr>
          <p:cNvPr id="31749" name="Picture 7" descr="MCj04349950000[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0" y="3429000"/>
            <a:ext cx="1676400" cy="3429000"/>
          </a:xfrm>
          <a:prstGeom prst="rect">
            <a:avLst/>
          </a:prstGeom>
          <a:noFill/>
          <a:ln w="9525">
            <a:noFill/>
            <a:miter lim="800000"/>
            <a:headEnd/>
            <a:tailEnd/>
          </a:ln>
        </p:spPr>
      </p:pic>
      <p:pic>
        <p:nvPicPr>
          <p:cNvPr id="31750" name="Picture 8" descr="j0297813"/>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514600" y="5029200"/>
            <a:ext cx="3657600" cy="1593850"/>
          </a:xfrm>
          <a:prstGeom prst="rect">
            <a:avLst/>
          </a:prstGeom>
          <a:noFill/>
          <a:ln w="9525">
            <a:noFill/>
            <a:miter lim="800000"/>
            <a:headEnd/>
            <a:tailEnd/>
          </a:ln>
        </p:spPr>
      </p:pic>
      <p:pic>
        <p:nvPicPr>
          <p:cNvPr id="31751" name="Picture 5" descr="MCj04350010000[1]"/>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1600200" y="3200400"/>
            <a:ext cx="1524000" cy="3657600"/>
          </a:xfrm>
          <a:prstGeom prst="rect">
            <a:avLst/>
          </a:prstGeom>
          <a:noFill/>
          <a:ln w="9525">
            <a:noFill/>
            <a:miter lim="800000"/>
            <a:headEnd/>
            <a:tailEnd/>
          </a:ln>
        </p:spPr>
      </p:pic>
      <p:pic>
        <p:nvPicPr>
          <p:cNvPr id="57348" name="Picture 4" descr="ts?t=11726499353546131844&amp;pid=23296&amp;ppid=5"/>
          <p:cNvPicPr>
            <a:picLocks noChangeAspect="1" noChangeArrowheads="1"/>
          </p:cNvPicPr>
          <p:nvPr/>
        </p:nvPicPr>
        <p:blipFill>
          <a:blip r:embed="rId8" cstate="print"/>
          <a:srcRect/>
          <a:stretch>
            <a:fillRect/>
          </a:stretch>
        </p:blipFill>
        <p:spPr bwMode="auto">
          <a:xfrm>
            <a:off x="4174588" y="3536950"/>
            <a:ext cx="1524000" cy="2514600"/>
          </a:xfrm>
          <a:prstGeom prst="rect">
            <a:avLst/>
          </a:prstGeom>
          <a:noFill/>
          <a:ln w="9525">
            <a:noFill/>
            <a:miter lim="800000"/>
            <a:headEnd/>
            <a:tailEnd/>
          </a:ln>
        </p:spPr>
      </p:pic>
    </p:spTree>
  </p:cSld>
  <p:clrMapOvr>
    <a:masterClrMapping/>
  </p:clrMapOvr>
  <p:transition advClick="0" advTm="2000"/>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9900"/>
        </a:solidFill>
        <a:effectLst/>
      </p:bgPr>
    </p:bg>
    <p:spTree>
      <p:nvGrpSpPr>
        <p:cNvPr id="1" name=""/>
        <p:cNvGrpSpPr/>
        <p:nvPr/>
      </p:nvGrpSpPr>
      <p:grpSpPr>
        <a:xfrm>
          <a:off x="0" y="0"/>
          <a:ext cx="0" cy="0"/>
          <a:chOff x="0" y="0"/>
          <a:chExt cx="0" cy="0"/>
        </a:xfrm>
      </p:grpSpPr>
      <p:pic>
        <p:nvPicPr>
          <p:cNvPr id="5122" name="Picture 8" descr="j0168066"/>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2819400"/>
            <a:ext cx="9144000" cy="4040188"/>
          </a:xfrm>
          <a:prstGeom prst="rect">
            <a:avLst/>
          </a:prstGeom>
          <a:noFill/>
          <a:ln w="9525">
            <a:noFill/>
            <a:miter lim="800000"/>
            <a:headEnd/>
            <a:tailEnd/>
          </a:ln>
        </p:spPr>
      </p:pic>
      <p:pic>
        <p:nvPicPr>
          <p:cNvPr id="5123" name="Picture 7" descr="j016806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971800" y="2438400"/>
            <a:ext cx="6172200" cy="4419600"/>
          </a:xfrm>
          <a:prstGeom prst="rect">
            <a:avLst/>
          </a:prstGeom>
          <a:noFill/>
          <a:ln w="9525">
            <a:noFill/>
            <a:miter lim="800000"/>
            <a:headEnd/>
            <a:tailEnd/>
          </a:ln>
        </p:spPr>
      </p:pic>
      <p:sp>
        <p:nvSpPr>
          <p:cNvPr id="5124" name="Rectangle 2"/>
          <p:cNvSpPr>
            <a:spLocks noGrp="1" noChangeArrowheads="1"/>
          </p:cNvSpPr>
          <p:nvPr>
            <p:ph type="subTitle" idx="1"/>
          </p:nvPr>
        </p:nvSpPr>
        <p:spPr>
          <a:xfrm>
            <a:off x="0" y="0"/>
            <a:ext cx="9144000" cy="3733800"/>
          </a:xfrm>
        </p:spPr>
        <p:txBody>
          <a:bodyPr/>
          <a:lstStyle/>
          <a:p>
            <a:pPr eaLnBrk="1" hangingPunct="1"/>
            <a:r>
              <a:rPr lang="en-US" sz="4000" b="1"/>
              <a:t>After they set out from Rephidim, they entered the Desert of Sinai, and Israel camped there in the desert in front of the mountain. </a:t>
            </a:r>
          </a:p>
        </p:txBody>
      </p:sp>
    </p:spTree>
  </p:cSld>
  <p:clrMapOvr>
    <a:masterClrMapping/>
  </p:clrMapOvr>
  <p:transition advClick="0" advTm="2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subTitle" idx="1"/>
          </p:nvPr>
        </p:nvSpPr>
        <p:spPr>
          <a:xfrm>
            <a:off x="0" y="0"/>
            <a:ext cx="3581400" cy="6858000"/>
          </a:xfrm>
        </p:spPr>
        <p:txBody>
          <a:bodyPr/>
          <a:lstStyle/>
          <a:p>
            <a:pPr eaLnBrk="1" hangingPunct="1"/>
            <a:r>
              <a:rPr lang="en-US" b="1" dirty="0"/>
              <a:t>Then Moses went up to God, and the LORD called to him from the mountain and said, </a:t>
            </a:r>
          </a:p>
          <a:p>
            <a:pPr eaLnBrk="1" hangingPunct="1"/>
            <a:r>
              <a:rPr lang="en-US" b="1" dirty="0"/>
              <a:t>"This is what you are to say to the descendants of Jacob               and what you are to tell the people of Israel: </a:t>
            </a:r>
          </a:p>
        </p:txBody>
      </p:sp>
      <p:pic>
        <p:nvPicPr>
          <p:cNvPr id="6147" name="Picture 7" descr="j0185194"/>
          <p:cNvPicPr>
            <a:picLocks noChangeAspect="1" noChangeArrowheads="1"/>
          </p:cNvPicPr>
          <p:nvPr/>
        </p:nvPicPr>
        <p:blipFill>
          <a:blip r:embed="rId2" cstate="print"/>
          <a:srcRect/>
          <a:stretch>
            <a:fillRect/>
          </a:stretch>
        </p:blipFill>
        <p:spPr bwMode="auto">
          <a:xfrm>
            <a:off x="3505200" y="0"/>
            <a:ext cx="5638800" cy="6848475"/>
          </a:xfrm>
          <a:prstGeom prst="rect">
            <a:avLst/>
          </a:prstGeom>
          <a:noFill/>
          <a:ln w="9525">
            <a:noFill/>
            <a:miter lim="800000"/>
            <a:headEnd/>
            <a:tailEnd/>
          </a:ln>
        </p:spPr>
      </p:pic>
      <p:pic>
        <p:nvPicPr>
          <p:cNvPr id="3080" name="Picture 8" descr="ts?t=11726499353546131844&amp;pid=23296&amp;ppid=5"/>
          <p:cNvPicPr>
            <a:picLocks noChangeAspect="1" noChangeArrowheads="1"/>
          </p:cNvPicPr>
          <p:nvPr/>
        </p:nvPicPr>
        <p:blipFill>
          <a:blip r:embed="rId3" cstate="print"/>
          <a:srcRect/>
          <a:stretch>
            <a:fillRect/>
          </a:stretch>
        </p:blipFill>
        <p:spPr bwMode="auto">
          <a:xfrm>
            <a:off x="6324600" y="1524000"/>
            <a:ext cx="1103313" cy="1371600"/>
          </a:xfrm>
          <a:prstGeom prst="rect">
            <a:avLst/>
          </a:prstGeom>
          <a:noFill/>
          <a:ln w="9525">
            <a:noFill/>
            <a:miter lim="800000"/>
            <a:headEnd/>
            <a:tailEnd/>
          </a:ln>
        </p:spPr>
      </p:pic>
    </p:spTree>
  </p:cSld>
  <p:clrMapOvr>
    <a:masterClrMapping/>
  </p:clrMapOvr>
  <p:transition advClick="0" advTm="2000"/>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2" name="Picture 3" descr="MPj0407091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
        <p:nvSpPr>
          <p:cNvPr id="4098" name="Rectangle 2"/>
          <p:cNvSpPr>
            <a:spLocks noGrp="1" noChangeArrowheads="1"/>
          </p:cNvSpPr>
          <p:nvPr>
            <p:ph type="subTitle" idx="1"/>
          </p:nvPr>
        </p:nvSpPr>
        <p:spPr>
          <a:xfrm>
            <a:off x="0" y="4876800"/>
            <a:ext cx="8077200" cy="1828800"/>
          </a:xfrm>
        </p:spPr>
        <p:txBody>
          <a:bodyPr/>
          <a:lstStyle/>
          <a:p>
            <a:pPr eaLnBrk="1" hangingPunct="1"/>
            <a:r>
              <a:rPr lang="en-US" sz="3600" b="1" dirty="0">
                <a:latin typeface="Americana BT" pitchFamily="18" charset="0"/>
              </a:rPr>
              <a:t>'You yourselves have seen what I did to Egypt, and how I carried you on eagles' wings and brought you to myself. </a:t>
            </a:r>
          </a:p>
        </p:txBody>
      </p:sp>
    </p:spTree>
  </p:cSld>
  <p:clrMapOvr>
    <a:masterClrMapping/>
  </p:clrMapOvr>
  <p:transition advClick="0" advTm="2000"/>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0" y="0"/>
            <a:ext cx="9144000" cy="68580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5122" name="Rectangle 2"/>
          <p:cNvSpPr>
            <a:spLocks noGrp="1" noChangeArrowheads="1"/>
          </p:cNvSpPr>
          <p:nvPr>
            <p:ph type="subTitle" idx="1"/>
          </p:nvPr>
        </p:nvSpPr>
        <p:spPr>
          <a:xfrm>
            <a:off x="533400" y="304800"/>
            <a:ext cx="7924800" cy="6172200"/>
          </a:xfrm>
        </p:spPr>
        <p:txBody>
          <a:bodyPr/>
          <a:lstStyle/>
          <a:p>
            <a:pPr eaLnBrk="1" hangingPunct="1"/>
            <a:r>
              <a:rPr lang="en-US" sz="3600" b="1"/>
              <a:t>Now if you obey me fully and keep my covenant, then out of all nations you will be my treasured possession. Although the whole earth is mine, </a:t>
            </a:r>
          </a:p>
        </p:txBody>
      </p:sp>
      <p:pic>
        <p:nvPicPr>
          <p:cNvPr id="8196" name="Picture 3" descr="MCBD10677_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562600" y="3200400"/>
            <a:ext cx="1844675" cy="2743200"/>
          </a:xfrm>
          <a:prstGeom prst="rect">
            <a:avLst/>
          </a:prstGeom>
          <a:noFill/>
          <a:ln w="9525">
            <a:noFill/>
            <a:miter lim="800000"/>
            <a:headEnd/>
            <a:tailEnd/>
          </a:ln>
        </p:spPr>
      </p:pic>
      <p:pic>
        <p:nvPicPr>
          <p:cNvPr id="8197" name="Picture 4" descr="MCBD10676_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286000" y="3581400"/>
            <a:ext cx="2459038" cy="3048000"/>
          </a:xfrm>
          <a:prstGeom prst="rect">
            <a:avLst/>
          </a:prstGeom>
          <a:noFill/>
          <a:ln w="9525">
            <a:noFill/>
            <a:miter lim="800000"/>
            <a:headEnd/>
            <a:tailEnd/>
          </a:ln>
        </p:spPr>
      </p:pic>
      <p:pic>
        <p:nvPicPr>
          <p:cNvPr id="8198" name="Picture 5" descr="MCj0097945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543800" y="2743200"/>
            <a:ext cx="1225550" cy="1793875"/>
          </a:xfrm>
          <a:prstGeom prst="rect">
            <a:avLst/>
          </a:prstGeom>
          <a:noFill/>
          <a:ln w="9525">
            <a:noFill/>
            <a:miter lim="800000"/>
            <a:headEnd/>
            <a:tailEnd/>
          </a:ln>
        </p:spPr>
      </p:pic>
    </p:spTree>
  </p:cSld>
  <p:clrMapOvr>
    <a:masterClrMapping/>
  </p:clrMapOvr>
  <p:transition advClick="0" advTm="2000"/>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6"/>
          <p:cNvSpPr>
            <a:spLocks noChangeArrowheads="1"/>
          </p:cNvSpPr>
          <p:nvPr/>
        </p:nvSpPr>
        <p:spPr bwMode="auto">
          <a:xfrm>
            <a:off x="0" y="0"/>
            <a:ext cx="9144000" cy="6858000"/>
          </a:xfrm>
          <a:prstGeom prst="rect">
            <a:avLst/>
          </a:prstGeom>
          <a:solidFill>
            <a:srgbClr val="CC99FF"/>
          </a:solidFill>
          <a:ln w="9525">
            <a:solidFill>
              <a:schemeClr val="tx1"/>
            </a:solidFill>
            <a:miter lim="800000"/>
            <a:headEnd/>
            <a:tailEnd/>
          </a:ln>
        </p:spPr>
        <p:txBody>
          <a:bodyPr wrap="none" anchor="ctr"/>
          <a:lstStyle/>
          <a:p>
            <a:endParaRPr lang="en-US"/>
          </a:p>
        </p:txBody>
      </p:sp>
      <p:sp>
        <p:nvSpPr>
          <p:cNvPr id="6146" name="Rectangle 2"/>
          <p:cNvSpPr>
            <a:spLocks noGrp="1" noChangeArrowheads="1"/>
          </p:cNvSpPr>
          <p:nvPr>
            <p:ph type="subTitle" idx="1"/>
          </p:nvPr>
        </p:nvSpPr>
        <p:spPr>
          <a:xfrm>
            <a:off x="533400" y="304800"/>
            <a:ext cx="7924800" cy="1752600"/>
          </a:xfrm>
        </p:spPr>
        <p:txBody>
          <a:bodyPr/>
          <a:lstStyle/>
          <a:p>
            <a:pPr eaLnBrk="1" hangingPunct="1"/>
            <a:r>
              <a:rPr lang="en-US" sz="4400" b="1" dirty="0">
                <a:latin typeface="CaslonOldFace Hv BT" pitchFamily="18" charset="0"/>
              </a:rPr>
              <a:t>you will be for me a kingdom of priests and a holy nation.</a:t>
            </a:r>
          </a:p>
        </p:txBody>
      </p:sp>
      <p:pic>
        <p:nvPicPr>
          <p:cNvPr id="9220" name="Picture 3" descr="j0280280"/>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473450" y="1828801"/>
            <a:ext cx="2197100" cy="2971800"/>
          </a:xfrm>
          <a:prstGeom prst="rect">
            <a:avLst/>
          </a:prstGeom>
          <a:noFill/>
          <a:ln w="9525">
            <a:noFill/>
            <a:miter lim="800000"/>
            <a:headEnd/>
            <a:tailEnd/>
          </a:ln>
        </p:spPr>
      </p:pic>
      <p:sp>
        <p:nvSpPr>
          <p:cNvPr id="6149" name="Rectangle 5"/>
          <p:cNvSpPr>
            <a:spLocks noChangeArrowheads="1"/>
          </p:cNvSpPr>
          <p:nvPr/>
        </p:nvSpPr>
        <p:spPr bwMode="auto">
          <a:xfrm>
            <a:off x="457200" y="4768948"/>
            <a:ext cx="8077200" cy="1479452"/>
          </a:xfrm>
          <a:prstGeom prst="rect">
            <a:avLst/>
          </a:prstGeom>
          <a:noFill/>
          <a:ln w="9525">
            <a:noFill/>
            <a:miter lim="800000"/>
            <a:headEnd/>
            <a:tailEnd/>
          </a:ln>
        </p:spPr>
        <p:txBody>
          <a:bodyPr/>
          <a:lstStyle/>
          <a:p>
            <a:pPr algn="ctr">
              <a:spcBef>
                <a:spcPct val="20000"/>
              </a:spcBef>
            </a:pPr>
            <a:r>
              <a:rPr lang="en-US" sz="4400" b="1" dirty="0">
                <a:latin typeface="Broadview" pitchFamily="2" charset="0"/>
              </a:rPr>
              <a:t>These are the words you are to speak to the Israelites.</a:t>
            </a:r>
          </a:p>
        </p:txBody>
      </p:sp>
    </p:spTree>
  </p:cSld>
  <p:clrMapOvr>
    <a:masterClrMapping/>
  </p:clrMapOvr>
  <p:transition advClick="0" advTm="2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0243" name="Rectangle 2"/>
          <p:cNvSpPr>
            <a:spLocks noGrp="1" noChangeArrowheads="1"/>
          </p:cNvSpPr>
          <p:nvPr>
            <p:ph type="subTitle" idx="1"/>
          </p:nvPr>
        </p:nvSpPr>
        <p:spPr>
          <a:xfrm>
            <a:off x="533400" y="304800"/>
            <a:ext cx="7924800" cy="6172200"/>
          </a:xfrm>
        </p:spPr>
        <p:txBody>
          <a:bodyPr/>
          <a:lstStyle/>
          <a:p>
            <a:pPr eaLnBrk="1" hangingPunct="1"/>
            <a:r>
              <a:rPr lang="en-US" b="1">
                <a:solidFill>
                  <a:schemeClr val="bg1"/>
                </a:solidFill>
              </a:rPr>
              <a:t>So Moses went back and summoned the elders of the people and set before them all the words the LORD had commanded him to speak. </a:t>
            </a:r>
          </a:p>
        </p:txBody>
      </p:sp>
      <p:pic>
        <p:nvPicPr>
          <p:cNvPr id="10244" name="Picture 4" descr="MCj0434307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flipH="1">
            <a:off x="3124200" y="3352800"/>
            <a:ext cx="1616075" cy="2895600"/>
          </a:xfrm>
          <a:prstGeom prst="rect">
            <a:avLst/>
          </a:prstGeom>
          <a:noFill/>
          <a:ln w="9525">
            <a:noFill/>
            <a:miter lim="800000"/>
            <a:headEnd/>
            <a:tailEnd/>
          </a:ln>
        </p:spPr>
      </p:pic>
      <p:pic>
        <p:nvPicPr>
          <p:cNvPr id="10245" name="Picture 5" descr="MCj0434987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143000" y="2514600"/>
            <a:ext cx="2179638" cy="3200400"/>
          </a:xfrm>
          <a:prstGeom prst="rect">
            <a:avLst/>
          </a:prstGeom>
          <a:noFill/>
          <a:ln w="9525">
            <a:noFill/>
            <a:miter lim="800000"/>
            <a:headEnd/>
            <a:tailEnd/>
          </a:ln>
        </p:spPr>
      </p:pic>
      <p:pic>
        <p:nvPicPr>
          <p:cNvPr id="10246" name="Picture 6" descr="MCj0435001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33400" y="2438400"/>
            <a:ext cx="1555750" cy="3733800"/>
          </a:xfrm>
          <a:prstGeom prst="rect">
            <a:avLst/>
          </a:prstGeom>
          <a:noFill/>
          <a:ln w="9525">
            <a:noFill/>
            <a:miter lim="800000"/>
            <a:headEnd/>
            <a:tailEnd/>
          </a:ln>
        </p:spPr>
      </p:pic>
      <p:pic>
        <p:nvPicPr>
          <p:cNvPr id="10247" name="Picture 7" descr="ts?t=11726499353546131844&amp;pid=23296&amp;ppid=5"/>
          <p:cNvPicPr>
            <a:picLocks noChangeAspect="1" noChangeArrowheads="1"/>
          </p:cNvPicPr>
          <p:nvPr/>
        </p:nvPicPr>
        <p:blipFill>
          <a:blip r:embed="rId5" cstate="print"/>
          <a:srcRect/>
          <a:stretch>
            <a:fillRect/>
          </a:stretch>
        </p:blipFill>
        <p:spPr bwMode="auto">
          <a:xfrm>
            <a:off x="5791200" y="2514600"/>
            <a:ext cx="2881313" cy="3886200"/>
          </a:xfrm>
          <a:prstGeom prst="rect">
            <a:avLst/>
          </a:prstGeom>
          <a:noFill/>
          <a:ln w="9525">
            <a:noFill/>
            <a:miter lim="800000"/>
            <a:headEnd/>
            <a:tailEnd/>
          </a:ln>
        </p:spPr>
      </p:pic>
    </p:spTree>
  </p:cSld>
  <p:clrMapOvr>
    <a:masterClrMapping/>
  </p:clrMapOvr>
  <p:transition advClick="0" advTm="2000"/>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545</TotalTime>
  <Words>793</Words>
  <Application>Microsoft Office PowerPoint</Application>
  <PresentationFormat>On-screen Show (4:3)</PresentationFormat>
  <Paragraphs>49</Paragraphs>
  <Slides>30</Slides>
  <Notes>0</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Americana BT</vt:lpstr>
      <vt:lpstr>Arial</vt:lpstr>
      <vt:lpstr>Arial Black</vt:lpstr>
      <vt:lpstr>Broadview</vt:lpstr>
      <vt:lpstr>CaslonOldFace Hv BT</vt:lpstr>
      <vt:lpstr>Century</vt:lpstr>
      <vt:lpstr>Chills 3</vt:lpstr>
      <vt:lpstr>Default Design</vt:lpstr>
      <vt:lpstr>PowerPoint Presentation</vt:lpstr>
      <vt:lpstr>Moses on the Mountain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Church of the Nazarene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Nicole Cork</dc:creator>
  <cp:lastModifiedBy>Ken Stoll</cp:lastModifiedBy>
  <cp:revision>69</cp:revision>
  <dcterms:created xsi:type="dcterms:W3CDTF">2008-11-09T13:21:27Z</dcterms:created>
  <dcterms:modified xsi:type="dcterms:W3CDTF">2020-06-23T22:23:35Z</dcterms:modified>
</cp:coreProperties>
</file>