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90" r:id="rId4"/>
    <p:sldId id="259" r:id="rId5"/>
    <p:sldId id="260" r:id="rId6"/>
    <p:sldId id="266" r:id="rId7"/>
    <p:sldId id="267" r:id="rId8"/>
    <p:sldId id="318" r:id="rId9"/>
    <p:sldId id="269" r:id="rId10"/>
    <p:sldId id="319" r:id="rId11"/>
    <p:sldId id="320" r:id="rId12"/>
    <p:sldId id="273" r:id="rId13"/>
    <p:sldId id="274" r:id="rId14"/>
    <p:sldId id="294" r:id="rId15"/>
    <p:sldId id="306" r:id="rId16"/>
    <p:sldId id="307" r:id="rId17"/>
    <p:sldId id="295" r:id="rId18"/>
    <p:sldId id="296" r:id="rId19"/>
    <p:sldId id="308" r:id="rId20"/>
    <p:sldId id="297" r:id="rId21"/>
    <p:sldId id="309" r:id="rId22"/>
    <p:sldId id="292" r:id="rId23"/>
    <p:sldId id="321" r:id="rId24"/>
    <p:sldId id="276" r:id="rId25"/>
    <p:sldId id="277" r:id="rId26"/>
    <p:sldId id="278" r:id="rId27"/>
    <p:sldId id="298" r:id="rId28"/>
    <p:sldId id="310" r:id="rId29"/>
    <p:sldId id="299" r:id="rId30"/>
    <p:sldId id="311" r:id="rId31"/>
    <p:sldId id="300" r:id="rId32"/>
    <p:sldId id="312" r:id="rId33"/>
    <p:sldId id="293" r:id="rId34"/>
    <p:sldId id="279" r:id="rId35"/>
    <p:sldId id="322" r:id="rId36"/>
    <p:sldId id="281" r:id="rId37"/>
    <p:sldId id="282" r:id="rId38"/>
    <p:sldId id="283" r:id="rId39"/>
    <p:sldId id="284" r:id="rId40"/>
    <p:sldId id="323" r:id="rId41"/>
    <p:sldId id="286" r:id="rId42"/>
    <p:sldId id="287" r:id="rId43"/>
    <p:sldId id="288" r:id="rId44"/>
    <p:sldId id="289" r:id="rId45"/>
    <p:sldId id="301" r:id="rId46"/>
    <p:sldId id="313" r:id="rId47"/>
    <p:sldId id="302" r:id="rId48"/>
    <p:sldId id="315" r:id="rId49"/>
    <p:sldId id="304" r:id="rId50"/>
    <p:sldId id="316" r:id="rId51"/>
    <p:sldId id="305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77F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584E-DEFC-1F45-9135-27463DA3DD3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6B4D-23C0-F341-AE6A-1DB434BA2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6B4D-23C0-F341-AE6A-1DB434BA2D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6B4D-23C0-F341-AE6A-1DB434BA2D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B6B4D-23C0-F341-AE6A-1DB434BA2D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2E0E6-6AA1-AF44-B9BE-FC46B6A16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E7D9E-0531-3443-A9C2-9B6262ED8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7E18-8F23-2C43-9FC3-495EC88859AB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8B49-1B4D-2B46-8526-05B10196E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8.wm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8.wm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gif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wmf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jpeg"/><Relationship Id="rId7" Type="http://schemas.openxmlformats.org/officeDocument/2006/relationships/image" Target="../media/image15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5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Arial" charset="0"/>
              </a:rPr>
              <a:t>Know that the Lord has set apart his faithful servant for himself; the Lord hears when I call to him.  </a:t>
            </a:r>
            <a:br>
              <a:rPr lang="en-US" sz="4800" dirty="0" smtClean="0">
                <a:latin typeface="Arial" charset="0"/>
              </a:rPr>
            </a:br>
            <a:r>
              <a:rPr lang="en-US" sz="4800" dirty="0" smtClean="0">
                <a:latin typeface="Arial" charset="0"/>
              </a:rPr>
              <a:t>Psalm 4:3</a:t>
            </a:r>
            <a:endParaRPr lang="en-US" sz="3600" dirty="0">
              <a:latin typeface="Arial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Memory Verse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#7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Pj040079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49672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>
                <a:latin typeface="Arial" charset="0"/>
              </a:rPr>
              <a:t>Moses said to Pharaoh, </a:t>
            </a:r>
          </a:p>
        </p:txBody>
      </p:sp>
      <p:pic>
        <p:nvPicPr>
          <p:cNvPr id="11270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956" y="4271749"/>
            <a:ext cx="1118255" cy="24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04716" y="817817"/>
            <a:ext cx="8823757" cy="3041415"/>
          </a:xfrm>
          <a:prstGeom prst="wedgeRoundRectCallout">
            <a:avLst>
              <a:gd name="adj1" fmla="val -25382"/>
              <a:gd name="adj2" fmla="val 80254"/>
              <a:gd name="adj3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 </a:t>
            </a:r>
            <a:r>
              <a:rPr lang="en-US" sz="3600" dirty="0">
                <a:solidFill>
                  <a:schemeClr val="bg1"/>
                </a:solidFill>
              </a:rPr>
              <a:t>leave to you the honor of setting the time for me to pray for you and your officials and your people that you and your houses may </a:t>
            </a:r>
            <a:r>
              <a:rPr lang="en-US" sz="3600" dirty="0" smtClean="0">
                <a:solidFill>
                  <a:schemeClr val="bg1"/>
                </a:solidFill>
              </a:rPr>
              <a:t>be </a:t>
            </a:r>
            <a:r>
              <a:rPr lang="en-US" sz="3600" dirty="0">
                <a:solidFill>
                  <a:schemeClr val="bg1"/>
                </a:solidFill>
              </a:rPr>
              <a:t>rid of the frogs, except for those that remain in the Nile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MCj0436632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622" y="2961511"/>
            <a:ext cx="1486953" cy="38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14706" y="3840572"/>
            <a:ext cx="599629" cy="6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5074" y="6304277"/>
            <a:ext cx="679519" cy="5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31622" y="6121248"/>
            <a:ext cx="926199" cy="70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89929" y="5953859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67729" y="2813825"/>
            <a:ext cx="8838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9632" y="5280605"/>
            <a:ext cx="819906" cy="6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ible_joel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94" y="3818821"/>
            <a:ext cx="1364536" cy="31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Cj0351325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1280" flipH="1">
            <a:off x="142846" y="4948668"/>
            <a:ext cx="1206256" cy="18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Pj040079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956" y="4271749"/>
            <a:ext cx="1118255" cy="24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MCj0436632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622" y="2961511"/>
            <a:ext cx="1486953" cy="38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14706" y="3840572"/>
            <a:ext cx="599629" cy="6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5074" y="6304277"/>
            <a:ext cx="679519" cy="5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31622" y="6121248"/>
            <a:ext cx="926199" cy="70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89929" y="5953859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67729" y="2813825"/>
            <a:ext cx="8838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9632" y="5280605"/>
            <a:ext cx="819906" cy="6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ible_joel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94" y="3818821"/>
            <a:ext cx="1364536" cy="31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Cj0351325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1280" flipH="1">
            <a:off x="142846" y="4948668"/>
            <a:ext cx="1206256" cy="18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601121" y="160190"/>
            <a:ext cx="2845321" cy="762524"/>
          </a:xfrm>
          <a:prstGeom prst="wedgeRoundRectCallout">
            <a:avLst>
              <a:gd name="adj1" fmla="val 142212"/>
              <a:gd name="adj2" fmla="val 440420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4000" dirty="0" smtClean="0"/>
              <a:t>Tomorrow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9938" y="1088869"/>
            <a:ext cx="7030837" cy="2729952"/>
          </a:xfrm>
          <a:prstGeom prst="wedgeRoundRectCallout">
            <a:avLst>
              <a:gd name="adj1" fmla="val -19157"/>
              <a:gd name="adj2" fmla="val 75246"/>
              <a:gd name="adj3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It will be as you say, so that you may know there is no one like the LORD our </a:t>
            </a:r>
            <a:r>
              <a:rPr lang="en-US" sz="3200" dirty="0" smtClean="0">
                <a:solidFill>
                  <a:schemeClr val="bg1"/>
                </a:solidFill>
              </a:rPr>
              <a:t>God. The </a:t>
            </a:r>
            <a:r>
              <a:rPr lang="en-US" sz="3200" dirty="0">
                <a:solidFill>
                  <a:schemeClr val="bg1"/>
                </a:solidFill>
              </a:rPr>
              <a:t>frogs will leave you and </a:t>
            </a:r>
            <a:r>
              <a:rPr lang="en-US" sz="3200" dirty="0" smtClean="0">
                <a:solidFill>
                  <a:schemeClr val="bg1"/>
                </a:solidFill>
              </a:rPr>
              <a:t>your houses, </a:t>
            </a:r>
            <a:r>
              <a:rPr lang="en-US" sz="3200" dirty="0">
                <a:solidFill>
                  <a:schemeClr val="bg1"/>
                </a:solidFill>
              </a:rPr>
              <a:t>your </a:t>
            </a:r>
            <a:r>
              <a:rPr lang="en-US" sz="3200" dirty="0" smtClean="0">
                <a:solidFill>
                  <a:schemeClr val="bg1"/>
                </a:solidFill>
              </a:rPr>
              <a:t>officials and </a:t>
            </a:r>
            <a:r>
              <a:rPr lang="en-US" sz="3200" dirty="0">
                <a:solidFill>
                  <a:schemeClr val="bg1"/>
                </a:solidFill>
              </a:rPr>
              <a:t>your </a:t>
            </a:r>
            <a:r>
              <a:rPr lang="en-US" sz="3200" dirty="0" smtClean="0">
                <a:solidFill>
                  <a:schemeClr val="bg1"/>
                </a:solidFill>
              </a:rPr>
              <a:t>people; they will </a:t>
            </a:r>
            <a:r>
              <a:rPr lang="en-US" sz="3200" dirty="0">
                <a:solidFill>
                  <a:schemeClr val="bg1"/>
                </a:solidFill>
              </a:rPr>
              <a:t>remain only </a:t>
            </a:r>
            <a:r>
              <a:rPr lang="en-US" sz="3200" dirty="0" smtClean="0">
                <a:solidFill>
                  <a:schemeClr val="bg1"/>
                </a:solidFill>
              </a:rPr>
              <a:t>in the </a:t>
            </a:r>
            <a:r>
              <a:rPr lang="en-US" sz="3200" dirty="0">
                <a:solidFill>
                  <a:schemeClr val="bg1"/>
                </a:solidFill>
              </a:rPr>
              <a:t>Nile.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556103" y="502938"/>
            <a:ext cx="2689170" cy="583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>
                <a:latin typeface="Arial" charset="0"/>
              </a:rPr>
              <a:t>Pharaoh said.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995" cy="6858001"/>
          </a:xfrm>
          <a:prstGeom prst="rect">
            <a:avLst/>
          </a:prstGeom>
        </p:spPr>
      </p:pic>
      <p:pic>
        <p:nvPicPr>
          <p:cNvPr id="14340" name="Picture 4" descr="ts?t=11726499353546131844&amp;pid=23296&amp;ppid=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7851" y="4299044"/>
            <a:ext cx="1282889" cy="22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ble_joel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8" y="2348790"/>
            <a:ext cx="1922667" cy="44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j0351325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896162" y="3883307"/>
            <a:ext cx="1842991" cy="27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s?t=11726499353546131844&amp;pid=23296&amp;ppid=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318" y="3398293"/>
            <a:ext cx="973953" cy="9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s?t=11726499353546131844&amp;pid=23296&amp;ppid=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41479" flipH="1">
            <a:off x="4091009" y="2581100"/>
            <a:ext cx="810553" cy="103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71369" y="272957"/>
            <a:ext cx="8243247" cy="1951629"/>
          </a:xfrm>
          <a:prstGeom prst="wedgeRoundRectCallout">
            <a:avLst>
              <a:gd name="adj1" fmla="val 360"/>
              <a:gd name="adj2" fmla="val 102949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" charset="0"/>
              </a:rPr>
              <a:t>   </a:t>
            </a:r>
            <a:r>
              <a:rPr lang="en-US" sz="3600" dirty="0">
                <a:solidFill>
                  <a:srgbClr val="FFFFFF"/>
                </a:solidFill>
                <a:latin typeface="Arial" charset="0"/>
              </a:rPr>
              <a:t>After Moses and Aaron left Pharaoh, Moses cried out to the LORD about the frogs he had brought on Pharaoh.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33" y="-3700"/>
            <a:ext cx="9144000" cy="33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-35095" y="2176908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5966684" y="2810262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2046356" y="2839974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-31399" y="2831883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76" y="3413683"/>
            <a:ext cx="9136824" cy="3410470"/>
          </a:xfrm>
          <a:noFill/>
        </p:spPr>
        <p:txBody>
          <a:bodyPr>
            <a:noAutofit/>
          </a:bodyPr>
          <a:lstStyle/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the LORD did what Moses asked. </a:t>
            </a:r>
            <a:endParaRPr lang="en-US" dirty="0" smtClean="0">
              <a:latin typeface="Arial" charset="0"/>
            </a:endParaRP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frogs died in the houses,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courtyards and in the fields. They were </a:t>
            </a:r>
            <a:r>
              <a:rPr lang="en-US" dirty="0" smtClean="0">
                <a:latin typeface="Arial" charset="0"/>
              </a:rPr>
              <a:t>piled </a:t>
            </a:r>
            <a:r>
              <a:rPr lang="en-US" dirty="0">
                <a:latin typeface="Arial" charset="0"/>
              </a:rPr>
              <a:t>into heaps, and the land reeked of </a:t>
            </a:r>
            <a:r>
              <a:rPr lang="en-US" dirty="0" smtClean="0">
                <a:latin typeface="Arial" charset="0"/>
              </a:rPr>
              <a:t>them.  </a:t>
            </a:r>
            <a:r>
              <a:rPr lang="en-US" dirty="0">
                <a:latin typeface="Arial" charset="0"/>
              </a:rPr>
              <a:t>But when Pharaoh saw that there was relief, he hardened </a:t>
            </a:r>
            <a:r>
              <a:rPr lang="en-US" dirty="0" smtClean="0">
                <a:latin typeface="Arial" charset="0"/>
              </a:rPr>
              <a:t>his heart </a:t>
            </a:r>
            <a:r>
              <a:rPr lang="en-US" dirty="0">
                <a:latin typeface="Arial" charset="0"/>
              </a:rPr>
              <a:t>and would not listen to Moses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Aaron, </a:t>
            </a:r>
            <a:endParaRPr lang="en-US" dirty="0" smtClean="0">
              <a:latin typeface="Arial" charset="0"/>
            </a:endParaRP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</a:rPr>
              <a:t>just </a:t>
            </a:r>
            <a:r>
              <a:rPr lang="en-US" dirty="0">
                <a:latin typeface="Arial" charset="0"/>
              </a:rPr>
              <a:t>as the LORD </a:t>
            </a:r>
            <a:r>
              <a:rPr lang="en-US" dirty="0" smtClean="0">
                <a:latin typeface="Arial" charset="0"/>
              </a:rPr>
              <a:t>had said.</a:t>
            </a:r>
            <a:endParaRPr lang="en-US" dirty="0">
              <a:latin typeface="Arial" charset="0"/>
            </a:endParaRPr>
          </a:p>
        </p:txBody>
      </p:sp>
      <p:pic>
        <p:nvPicPr>
          <p:cNvPr id="16401" name="Picture 2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817774" y="2678754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8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6307048" y="1945041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2885271" y="2606044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0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4790983" y="2726786"/>
            <a:ext cx="1293415" cy="8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2" descr="MCj0436632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996" y="499348"/>
            <a:ext cx="131070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0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7376258" y="2774420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951637" y="2427203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-276945" y="2265983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1790552" y="2193273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1079238" y="1997563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-149344" y="1836343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1918153" y="1763633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1073795" y="2473551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-154787" y="2312331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1912710" y="2239621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74375" flipH="1">
            <a:off x="1679280" y="2172359"/>
            <a:ext cx="1028155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450698" y="2011139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32630">
            <a:off x="2518195" y="1938429"/>
            <a:ext cx="1063386" cy="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604670" y="1840931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558475" y="1572563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882925" y="1246026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50287" y="1931718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314753" y="2031297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4891" y="1246026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87454" y="1547217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709614" y="2204268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929802" y="1428160"/>
            <a:ext cx="284303" cy="696036"/>
          </a:xfrm>
          <a:custGeom>
            <a:avLst/>
            <a:gdLst>
              <a:gd name="connsiteX0" fmla="*/ 0 w 109264"/>
              <a:gd name="connsiteY0" fmla="*/ 450376 h 450376"/>
              <a:gd name="connsiteX1" fmla="*/ 13647 w 109264"/>
              <a:gd name="connsiteY1" fmla="*/ 382137 h 450376"/>
              <a:gd name="connsiteX2" fmla="*/ 95534 w 109264"/>
              <a:gd name="connsiteY2" fmla="*/ 354842 h 450376"/>
              <a:gd name="connsiteX3" fmla="*/ 81886 w 109264"/>
              <a:gd name="connsiteY3" fmla="*/ 272955 h 450376"/>
              <a:gd name="connsiteX4" fmla="*/ 0 w 109264"/>
              <a:gd name="connsiteY4" fmla="*/ 218364 h 450376"/>
              <a:gd name="connsiteX5" fmla="*/ 81886 w 109264"/>
              <a:gd name="connsiteY5" fmla="*/ 177421 h 450376"/>
              <a:gd name="connsiteX6" fmla="*/ 40943 w 109264"/>
              <a:gd name="connsiteY6" fmla="*/ 150125 h 450376"/>
              <a:gd name="connsiteX7" fmla="*/ 27295 w 109264"/>
              <a:gd name="connsiteY7" fmla="*/ 27295 h 450376"/>
              <a:gd name="connsiteX8" fmla="*/ 68238 w 109264"/>
              <a:gd name="connsiteY8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64" h="450376">
                <a:moveTo>
                  <a:pt x="0" y="450376"/>
                </a:moveTo>
                <a:cubicBezTo>
                  <a:pt x="4549" y="427630"/>
                  <a:pt x="-2756" y="398540"/>
                  <a:pt x="13647" y="382137"/>
                </a:cubicBezTo>
                <a:cubicBezTo>
                  <a:pt x="33992" y="361792"/>
                  <a:pt x="95534" y="354842"/>
                  <a:pt x="95534" y="354842"/>
                </a:cubicBezTo>
                <a:cubicBezTo>
                  <a:pt x="109379" y="313307"/>
                  <a:pt x="122852" y="308800"/>
                  <a:pt x="81886" y="272955"/>
                </a:cubicBezTo>
                <a:cubicBezTo>
                  <a:pt x="57198" y="251353"/>
                  <a:pt x="0" y="218364"/>
                  <a:pt x="0" y="218364"/>
                </a:cubicBezTo>
                <a:cubicBezTo>
                  <a:pt x="10096" y="214999"/>
                  <a:pt x="81886" y="195058"/>
                  <a:pt x="81886" y="177421"/>
                </a:cubicBezTo>
                <a:cubicBezTo>
                  <a:pt x="81886" y="161018"/>
                  <a:pt x="54591" y="159224"/>
                  <a:pt x="40943" y="150125"/>
                </a:cubicBezTo>
                <a:cubicBezTo>
                  <a:pt x="31844" y="122829"/>
                  <a:pt x="-6825" y="61415"/>
                  <a:pt x="27295" y="27295"/>
                </a:cubicBezTo>
                <a:cubicBezTo>
                  <a:pt x="72554" y="-17964"/>
                  <a:pt x="68238" y="37576"/>
                  <a:pt x="68238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How many days had passed since the Lord struck the Nile?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3 days</a:t>
            </a:r>
          </a:p>
          <a:p>
            <a:pPr marL="514350" indent="-514350">
              <a:buAutoNum type="arabicPeriod"/>
            </a:pPr>
            <a:r>
              <a:rPr lang="en-US" dirty="0" smtClean="0"/>
              <a:t>7 days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Bible does not say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How many days had passed since the Lord struck the Nile?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3 days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7 days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Bible does not say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What did Moses tell Pharaoh his people wanted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Have a party</a:t>
            </a:r>
          </a:p>
          <a:p>
            <a:pPr marL="514350" indent="-514350">
              <a:buAutoNum type="arabicPeriod"/>
            </a:pPr>
            <a:r>
              <a:rPr lang="en-US" dirty="0" smtClean="0"/>
              <a:t>Take a day off because they were tired</a:t>
            </a:r>
          </a:p>
          <a:p>
            <a:pPr marL="514350" indent="-514350">
              <a:buAutoNum type="arabicPeriod"/>
            </a:pPr>
            <a:r>
              <a:rPr lang="en-US" dirty="0" smtClean="0"/>
              <a:t>Worship the Lord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What did Moses tell Pharaoh his people wanted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Have a party</a:t>
            </a:r>
          </a:p>
          <a:p>
            <a:pPr marL="514350" indent="-514350">
              <a:buAutoNum type="arabicPeriod"/>
            </a:pPr>
            <a:r>
              <a:rPr lang="en-US" dirty="0" smtClean="0"/>
              <a:t>Take a day off because they were tired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Worship the Lord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Where did Moses say the frogs would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On their beds and their kneading troughs</a:t>
            </a:r>
          </a:p>
          <a:p>
            <a:pPr marL="514350" indent="-514350">
              <a:buAutoNum type="arabicPeriod"/>
            </a:pPr>
            <a:r>
              <a:rPr lang="en-US" dirty="0" smtClean="0"/>
              <a:t>Into their ovens and on the officials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Where did Moses say the frogs would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On their beds and their kneading troughs</a:t>
            </a:r>
          </a:p>
          <a:p>
            <a:pPr marL="514350" indent="-514350">
              <a:buAutoNum type="arabicPeriod"/>
            </a:pPr>
            <a:r>
              <a:rPr lang="en-US" dirty="0" smtClean="0"/>
              <a:t>Into their ovens and on the officials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Both answers are correct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3140075" y="3867150"/>
            <a:ext cx="32766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1088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and Flies...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Oh My!</a:t>
            </a:r>
          </a:p>
        </p:txBody>
      </p:sp>
      <p:pic>
        <p:nvPicPr>
          <p:cNvPr id="7175" name="Picture 7" descr="MCj0404621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3200400"/>
            <a:ext cx="26304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5559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4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2209800" y="2457450"/>
            <a:ext cx="50292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6843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Exodus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Lesson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#7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Exodus 7:25 – 8:32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Frogs, Gnats </a:t>
            </a:r>
          </a:p>
        </p:txBody>
      </p:sp>
      <p:pic>
        <p:nvPicPr>
          <p:cNvPr id="13" name="Picture 5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150" y="348965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Pharaoh say he would allow the Israelites to do if Moses would ask the Lord to make the frogs go away?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Take more breaks at work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Allow the Israelites to make sacrifices to the Lord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extra food to eat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did Pharaoh say he would allow the Israelites to do if Moses would ask the Lord to make the frogs go away?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Take more breaks at work</a:t>
            </a:r>
          </a:p>
          <a:p>
            <a:pPr marL="514350" indent="-514350">
              <a:buFont typeface="Arial"/>
              <a:buAutoNum type="arabicPeriod"/>
            </a:pPr>
            <a:r>
              <a:rPr lang="en-US" b="1" dirty="0"/>
              <a:t>Allow the Israelites to make sacrifices to the Lord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extra food to eat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8503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Plague of Gnats</a:t>
            </a:r>
            <a:br>
              <a:rPr lang="en-US" sz="6000" dirty="0" smtClean="0"/>
            </a:br>
            <a:r>
              <a:rPr lang="en-US" sz="3400" dirty="0" smtClean="0"/>
              <a:t>Exodus 8:16-19</a:t>
            </a:r>
            <a:endParaRPr lang="en-US" sz="3400" dirty="0"/>
          </a:p>
        </p:txBody>
      </p:sp>
      <p:pic>
        <p:nvPicPr>
          <p:cNvPr id="3" name="Picture 13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874" y="366712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743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330" y="203637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077" y="461850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813" y="513397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939" y="42100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39" y="40576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269" y="350322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016" y="608535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66" y="470648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539" y="43624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430" y="1630191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556" y="7062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156" y="5538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886" y="-564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633" y="2581574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56" y="5538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5" descr="j03364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156" y="8586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417" y="387641"/>
            <a:ext cx="6480412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latin typeface="Arial" charset="0"/>
              </a:rPr>
              <a:t>   </a:t>
            </a:r>
            <a:r>
              <a:rPr lang="en-US" sz="4000" dirty="0" smtClean="0"/>
              <a:t>Then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 said to Moses</a:t>
            </a:r>
            <a:endParaRPr lang="en-US" sz="4000" dirty="0">
              <a:latin typeface="Arial" charset="0"/>
            </a:endParaRPr>
          </a:p>
        </p:txBody>
      </p:sp>
      <p:pic>
        <p:nvPicPr>
          <p:cNvPr id="6153" name="Picture 11" descr="MCj04366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487" y="4432882"/>
            <a:ext cx="671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265528" y="1289141"/>
            <a:ext cx="6032310" cy="4674931"/>
          </a:xfrm>
          <a:prstGeom prst="wedgeRoundRectCallout">
            <a:avLst>
              <a:gd name="adj1" fmla="val 58242"/>
              <a:gd name="adj2" fmla="val -7043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atin typeface="Arial" charset="0"/>
              </a:rPr>
              <a:t>Tell Aaron, </a:t>
            </a:r>
            <a:endParaRPr lang="en-US" sz="3600" b="1" dirty="0" smtClean="0"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latin typeface="Arial" charset="0"/>
              </a:rPr>
              <a:t>“Stretch </a:t>
            </a:r>
            <a:r>
              <a:rPr lang="en-US" sz="3600" b="1" dirty="0">
                <a:latin typeface="Arial" charset="0"/>
              </a:rPr>
              <a:t>out your staff and strike the dust of the ground</a:t>
            </a:r>
            <a:r>
              <a:rPr lang="en-US" sz="3600" b="1" dirty="0" smtClean="0">
                <a:latin typeface="Arial" charset="0"/>
              </a:rPr>
              <a:t>,”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latin typeface="Arial" charset="0"/>
              </a:rPr>
              <a:t>and </a:t>
            </a:r>
            <a:r>
              <a:rPr lang="en-US" sz="3600" b="1" dirty="0">
                <a:latin typeface="Arial" charset="0"/>
              </a:rPr>
              <a:t>throughout the land of Egypt  the dust will become </a:t>
            </a:r>
            <a:r>
              <a:rPr lang="en-US" sz="3600" b="1" dirty="0" smtClean="0">
                <a:latin typeface="Arial" charset="0"/>
              </a:rPr>
              <a:t>gnats.</a:t>
            </a:r>
            <a:endParaRPr lang="en-US" sz="3600" b="1" dirty="0">
              <a:latin typeface="Arial" charset="0"/>
            </a:endParaRPr>
          </a:p>
        </p:txBody>
      </p:sp>
      <p:pic>
        <p:nvPicPr>
          <p:cNvPr id="6148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17" y="2315568"/>
            <a:ext cx="170369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50013" y="943355"/>
            <a:ext cx="3887036" cy="439064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3600" dirty="0">
                <a:latin typeface="Arial" charset="0"/>
              </a:rPr>
              <a:t>   </a:t>
            </a:r>
            <a:r>
              <a:rPr lang="en-US" sz="3600" dirty="0" smtClean="0"/>
              <a:t>They </a:t>
            </a:r>
            <a:r>
              <a:rPr lang="en-US" sz="3600" dirty="0"/>
              <a:t>did this, </a:t>
            </a:r>
            <a:endParaRPr lang="en-US" sz="3600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3600" dirty="0" smtClean="0"/>
              <a:t>and when </a:t>
            </a:r>
            <a:r>
              <a:rPr lang="en-US" sz="3600" dirty="0"/>
              <a:t>Aaron stretched out his hand with the staff and struck the dust of the ground, </a:t>
            </a:r>
            <a:r>
              <a:rPr lang="en-US" sz="3600" dirty="0" smtClean="0"/>
              <a:t>gnats </a:t>
            </a:r>
            <a:r>
              <a:rPr lang="en-US" sz="3600" dirty="0"/>
              <a:t>came </a:t>
            </a:r>
            <a:r>
              <a:rPr lang="en-US" sz="3600" dirty="0" smtClean="0"/>
              <a:t>on people and animals</a:t>
            </a:r>
            <a:r>
              <a:rPr lang="en-US" sz="3600" dirty="0"/>
              <a:t>. </a:t>
            </a:r>
            <a:endParaRPr lang="en-US" sz="3600" dirty="0">
              <a:latin typeface="Arial" charset="0"/>
            </a:endParaRPr>
          </a:p>
        </p:txBody>
      </p:sp>
      <p:pic>
        <p:nvPicPr>
          <p:cNvPr id="18435" name="Picture 3" descr="MCj043346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" y="1219200"/>
            <a:ext cx="3114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MCj0223181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565" y="3244056"/>
            <a:ext cx="1613469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MCj038260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143" y="139502"/>
            <a:ext cx="2024433" cy="215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MCj0343841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5266499"/>
            <a:ext cx="33956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0" y="557212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260" y="418688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816" y="61912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520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050" y="1298114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53340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561" y="463516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6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860" y="372968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1393" y="169171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28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450" y="599663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29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31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81952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2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860" y="517748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3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4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460" y="342488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5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650" y="574940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37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443426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38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0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50" y="24193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41" descr="j03364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581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MPj0400795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24585"/>
            <a:ext cx="9144000" cy="46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Cj043346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862" y="3667125"/>
            <a:ext cx="2116013" cy="29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MCj0104156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59" y="4008861"/>
            <a:ext cx="1911335" cy="28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0" y="11434"/>
            <a:ext cx="9215438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3600" dirty="0"/>
              <a:t> All the dust throughout the land of Egypt became gnats. </a:t>
            </a:r>
            <a:endParaRPr lang="en-US" sz="3600" dirty="0" smtClean="0"/>
          </a:p>
          <a:p>
            <a:pPr algn="ctr">
              <a:spcBef>
                <a:spcPts val="600"/>
              </a:spcBef>
            </a:pPr>
            <a:r>
              <a:rPr lang="en-US" sz="3600" dirty="0" smtClean="0"/>
              <a:t>But </a:t>
            </a:r>
            <a:r>
              <a:rPr lang="en-US" sz="3600" dirty="0"/>
              <a:t>when the magicians tried to produce gnats by their secret </a:t>
            </a:r>
            <a:r>
              <a:rPr lang="en-US" sz="3600" dirty="0" smtClean="0"/>
              <a:t>arts, they </a:t>
            </a:r>
            <a:r>
              <a:rPr lang="en-US" sz="3600" dirty="0"/>
              <a:t>could not. 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9463" name="Picture 13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874" y="366712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0" y="321673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043" y="539783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31" y="487461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09" y="5257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852" y="608325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1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902" y="43160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35" y="5987164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3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4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077" y="461850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5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415" y="4754721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6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569" y="4554213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7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124" y="517320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9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477" y="614164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30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1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45" y="4109579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3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36" y="469304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4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109" y="621959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5" descr="j0336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169" y="4016033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-46162" y="2204262"/>
            <a:ext cx="4992760" cy="16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3600" dirty="0" smtClean="0"/>
              <a:t>Since </a:t>
            </a:r>
            <a:r>
              <a:rPr lang="en-US" sz="3600" dirty="0"/>
              <a:t>the gnats </a:t>
            </a:r>
            <a:r>
              <a:rPr lang="en-US" sz="3600" dirty="0" smtClean="0"/>
              <a:t>were </a:t>
            </a:r>
            <a:r>
              <a:rPr lang="en-US" sz="3600" dirty="0"/>
              <a:t>on people and animals </a:t>
            </a:r>
            <a:r>
              <a:rPr lang="en-US" sz="3600" dirty="0" smtClean="0"/>
              <a:t>everywhere.</a:t>
            </a:r>
            <a:endParaRPr lang="en-US" sz="3600" dirty="0"/>
          </a:p>
        </p:txBody>
      </p:sp>
      <p:pic>
        <p:nvPicPr>
          <p:cNvPr id="29" name="Picture 4" descr="http://www.gify.nou.cz/obr9_carod1_soubory/133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03" y="4173337"/>
            <a:ext cx="1642112" cy="26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Pj0400795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2294"/>
            <a:ext cx="9144000" cy="38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3731" y="274079"/>
            <a:ext cx="7696200" cy="16620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latin typeface="Arial" charset="0"/>
              </a:rPr>
              <a:t>The magicians said to Pharaoh,</a:t>
            </a:r>
            <a:endParaRPr lang="en-US" sz="3600" dirty="0">
              <a:latin typeface="Arial" charset="0"/>
            </a:endParaRPr>
          </a:p>
        </p:txBody>
      </p:sp>
      <p:pic>
        <p:nvPicPr>
          <p:cNvPr id="20485" name="Picture 9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092" y="2039055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MCj0104156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7245">
            <a:off x="-138370" y="2483815"/>
            <a:ext cx="1460715" cy="21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3193650" y="1292564"/>
            <a:ext cx="2893251" cy="2098983"/>
          </a:xfrm>
          <a:prstGeom prst="wedgeEllipseCallout">
            <a:avLst>
              <a:gd name="adj1" fmla="val -97059"/>
              <a:gd name="adj2" fmla="val 2703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/>
            <a:r>
              <a:rPr lang="en-US" sz="3600" b="1" dirty="0"/>
              <a:t>This is the finger of God.  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0" y="5229057"/>
            <a:ext cx="91440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</a:rPr>
              <a:t>But Pharaoh's heart was hard and </a:t>
            </a:r>
            <a:r>
              <a:rPr lang="en-US" sz="4000" dirty="0" smtClean="0">
                <a:solidFill>
                  <a:srgbClr val="000000"/>
                </a:solidFill>
              </a:rPr>
              <a:t>he would </a:t>
            </a:r>
            <a:r>
              <a:rPr lang="en-US" sz="4000" dirty="0">
                <a:solidFill>
                  <a:srgbClr val="000000"/>
                </a:solidFill>
              </a:rPr>
              <a:t>not listen, </a:t>
            </a:r>
            <a:r>
              <a:rPr lang="en-US" sz="4000" dirty="0" smtClean="0">
                <a:solidFill>
                  <a:srgbClr val="000000"/>
                </a:solidFill>
              </a:rPr>
              <a:t>just </a:t>
            </a:r>
            <a:r>
              <a:rPr lang="en-US" sz="4000" dirty="0">
                <a:solidFill>
                  <a:srgbClr val="000000"/>
                </a:solidFill>
              </a:rPr>
              <a:t>as the LORD had </a:t>
            </a:r>
            <a:r>
              <a:rPr lang="en-US" sz="4000" dirty="0" smtClean="0">
                <a:solidFill>
                  <a:srgbClr val="000000"/>
                </a:solidFill>
              </a:rPr>
              <a:t>said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493" name="Picture 18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279" y="339154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9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079" y="369634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6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351" y="432499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461" y="381782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0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893" y="4076753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2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76692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1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851" y="4178973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12" y="457390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28" descr="MCj0436632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452" y="2267596"/>
            <a:ext cx="1034560" cy="238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4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64" y="2637526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5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22" y="345822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32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651" y="191139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34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264" y="3740134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3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151" y="394399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5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043" y="262565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7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46212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8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351" y="226759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9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51" y="318199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843" y="4178973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779" y="4401197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http://www.gify.nou.cz/obr9_carod1_soubory/133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2" y="2453459"/>
            <a:ext cx="1455149" cy="23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6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631" y="276032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3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133" y="2418841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What was Aaron to do to make the gnats appear?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Strike his staff on the dust of the ground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Say hocus pocus, gnats in </a:t>
            </a:r>
            <a:r>
              <a:rPr lang="en-US" dirty="0" smtClean="0"/>
              <a:t>focus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What was Aaron to do to make the gnats appear?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b="1" dirty="0" smtClean="0"/>
              <a:t>Strike his staff on the dust of the ground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/>
              <a:t>Say hocus pocus, gnats in </a:t>
            </a:r>
            <a:r>
              <a:rPr lang="en-US" dirty="0" smtClean="0"/>
              <a:t>focus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Where did the gnats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On all the people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On all the animals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8503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Plague of Frogs</a:t>
            </a:r>
            <a:br>
              <a:rPr lang="en-US" sz="6000" dirty="0" smtClean="0"/>
            </a:br>
            <a:r>
              <a:rPr lang="en-US" sz="3400" dirty="0" smtClean="0"/>
              <a:t>Exodus 7:25-8:15</a:t>
            </a:r>
            <a:endParaRPr lang="en-US" sz="3400" dirty="0"/>
          </a:p>
        </p:txBody>
      </p:sp>
      <p:pic>
        <p:nvPicPr>
          <p:cNvPr id="4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7" y="51958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7" y="35956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537" y="46624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7" y="5307012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5" y="42433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901" y="2083287"/>
            <a:ext cx="764344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505" y="37099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506" y="4354513"/>
            <a:ext cx="1051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228" y="254793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13" y="1138237"/>
            <a:ext cx="1266078" cy="7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140854"/>
            <a:ext cx="1613291" cy="9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791" y="3282310"/>
            <a:ext cx="796700" cy="48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486399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3886199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952999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597524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1991" y="5770562"/>
            <a:ext cx="127025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962" y="703021"/>
            <a:ext cx="1022130" cy="6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09" y="29368"/>
            <a:ext cx="1511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8" y="1928282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575" y="3108324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03212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950" y="1782762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968" y="141287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93037" y="3566319"/>
            <a:ext cx="1129899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MCj0356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78974" y="2564339"/>
            <a:ext cx="1197734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Where did the gnats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On all the people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On all the animals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Both answers are correct</a:t>
            </a:r>
            <a:endParaRPr lang="en-US" b="1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Who was able to make the gnats appear?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Aaron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The magicians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Who was able to make the gnats appear?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b="1" dirty="0" smtClean="0"/>
              <a:t>Aaron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The magicians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8503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Plague of Flies</a:t>
            </a:r>
            <a:br>
              <a:rPr lang="en-US" sz="6000" dirty="0" smtClean="0"/>
            </a:br>
            <a:r>
              <a:rPr lang="en-US" sz="3400" dirty="0" smtClean="0"/>
              <a:t>Exodus 8:20-32</a:t>
            </a:r>
            <a:endParaRPr lang="en-US" sz="3400" dirty="0"/>
          </a:p>
        </p:txBody>
      </p:sp>
      <p:pic>
        <p:nvPicPr>
          <p:cNvPr id="3" name="Picture 4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254" y="4459895"/>
            <a:ext cx="26431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222" y="5192423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81250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845" y="-485633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13505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619625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245" y="213317"/>
            <a:ext cx="8229600" cy="919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500" baseline="30000" dirty="0"/>
              <a:t> </a:t>
            </a:r>
            <a:r>
              <a:rPr lang="en-US" sz="4500" baseline="30000" dirty="0" smtClean="0"/>
              <a:t>  </a:t>
            </a:r>
            <a:r>
              <a:rPr lang="en-US" sz="4500" dirty="0" smtClean="0"/>
              <a:t>Then </a:t>
            </a:r>
            <a:r>
              <a:rPr lang="en-US" sz="4500" dirty="0"/>
              <a:t>the </a:t>
            </a:r>
            <a:r>
              <a:rPr lang="en-US" sz="4500" cap="small" dirty="0"/>
              <a:t>Lord</a:t>
            </a:r>
            <a:r>
              <a:rPr lang="en-US" sz="4500" dirty="0"/>
              <a:t> said to Moses, </a:t>
            </a:r>
            <a:endParaRPr lang="en-US" sz="4500" dirty="0"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65528" y="1657631"/>
            <a:ext cx="6032310" cy="4674931"/>
          </a:xfrm>
          <a:prstGeom prst="wedgeRoundRectCallout">
            <a:avLst>
              <a:gd name="adj1" fmla="val 58242"/>
              <a:gd name="adj2" fmla="val -7043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Get </a:t>
            </a:r>
            <a:r>
              <a:rPr lang="en-US" sz="3600" dirty="0">
                <a:solidFill>
                  <a:srgbClr val="FFFFFF"/>
                </a:solidFill>
              </a:rPr>
              <a:t>up early in the morning and confront Pharaoh </a:t>
            </a:r>
            <a:endParaRPr lang="en-US" sz="3600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as </a:t>
            </a:r>
            <a:r>
              <a:rPr lang="en-US" sz="3600" dirty="0">
                <a:solidFill>
                  <a:srgbClr val="FFFFFF"/>
                </a:solidFill>
              </a:rPr>
              <a:t>he goes to the river </a:t>
            </a:r>
            <a:r>
              <a:rPr lang="en-US" sz="3600" dirty="0" smtClean="0">
                <a:solidFill>
                  <a:srgbClr val="FFFFFF"/>
                </a:solidFill>
              </a:rPr>
              <a:t>and </a:t>
            </a:r>
            <a:r>
              <a:rPr lang="en-US" sz="3600" dirty="0">
                <a:solidFill>
                  <a:srgbClr val="FFFFFF"/>
                </a:solidFill>
              </a:rPr>
              <a:t>say to him, </a:t>
            </a:r>
            <a:endParaRPr lang="en-US" sz="3600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“This </a:t>
            </a:r>
            <a:r>
              <a:rPr lang="en-US" sz="3600" dirty="0">
                <a:solidFill>
                  <a:srgbClr val="FFFFFF"/>
                </a:solidFill>
              </a:rPr>
              <a:t>is what the </a:t>
            </a:r>
            <a:r>
              <a:rPr lang="en-US" sz="3600" cap="small" dirty="0">
                <a:solidFill>
                  <a:srgbClr val="FFFFFF"/>
                </a:solidFill>
              </a:rPr>
              <a:t>Lord</a:t>
            </a:r>
            <a:r>
              <a:rPr lang="en-US" sz="3600" dirty="0">
                <a:solidFill>
                  <a:srgbClr val="FFFFFF"/>
                </a:solidFill>
              </a:rPr>
              <a:t> says: Let my people go, so that they may worship me</a:t>
            </a:r>
            <a:r>
              <a:rPr lang="en-US" sz="3600" dirty="0" smtClean="0">
                <a:solidFill>
                  <a:srgbClr val="FFFFFF"/>
                </a:solidFill>
              </a:rPr>
              <a:t>.” </a:t>
            </a:r>
            <a:endParaRPr lang="en-US" sz="3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11" descr="MCj04366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487" y="4432882"/>
            <a:ext cx="671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17" y="2315568"/>
            <a:ext cx="14500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10" y="4766575"/>
            <a:ext cx="26431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65528" y="682388"/>
            <a:ext cx="6032310" cy="5650175"/>
          </a:xfrm>
          <a:prstGeom prst="wedgeRoundRectCallout">
            <a:avLst>
              <a:gd name="adj1" fmla="val 60956"/>
              <a:gd name="adj2" fmla="val -61454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“If </a:t>
            </a:r>
            <a:r>
              <a:rPr lang="en-US" sz="3600" dirty="0"/>
              <a:t>you do not let my people go, I will send swarms of flies on you and your officials, on your people and into your houses.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houses of the Egyptians will be full of flies; </a:t>
            </a:r>
            <a:endParaRPr lang="en-US" sz="3600" dirty="0" smtClean="0"/>
          </a:p>
          <a:p>
            <a:pPr algn="ctr"/>
            <a:r>
              <a:rPr lang="en-US" sz="3600" dirty="0" smtClean="0"/>
              <a:t>even </a:t>
            </a:r>
            <a:r>
              <a:rPr lang="en-US" sz="3600" dirty="0"/>
              <a:t>the ground will be covered with them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pic>
        <p:nvPicPr>
          <p:cNvPr id="7" name="Picture 11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487" y="4432882"/>
            <a:ext cx="671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17" y="2315568"/>
            <a:ext cx="145193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158" y="3393339"/>
            <a:ext cx="1230550" cy="9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803" y="5962929"/>
            <a:ext cx="1312586" cy="10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817" y="5962929"/>
            <a:ext cx="931162" cy="7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545" y="1273481"/>
            <a:ext cx="1312586" cy="10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909" y="47977"/>
            <a:ext cx="1312586" cy="10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901" y="5294869"/>
            <a:ext cx="1312586" cy="10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042" y="0"/>
            <a:ext cx="1312586" cy="10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202" y="4316653"/>
            <a:ext cx="931162" cy="7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823" y="4334508"/>
            <a:ext cx="931162" cy="7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219" y="348634"/>
            <a:ext cx="931162" cy="7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36532" y="228600"/>
            <a:ext cx="5106987" cy="640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But </a:t>
            </a:r>
            <a:r>
              <a:rPr lang="en-US" sz="3600" dirty="0"/>
              <a:t>on that day I will </a:t>
            </a:r>
            <a:r>
              <a:rPr lang="en-US" sz="3600" dirty="0" smtClean="0"/>
              <a:t>deal </a:t>
            </a:r>
            <a:r>
              <a:rPr lang="en-US" sz="3600" dirty="0"/>
              <a:t>differently with the land of Goshen, </a:t>
            </a:r>
            <a:r>
              <a:rPr lang="en-US" sz="3600" dirty="0" smtClean="0"/>
              <a:t>where </a:t>
            </a:r>
            <a:r>
              <a:rPr lang="en-US" sz="3600" dirty="0"/>
              <a:t>my people </a:t>
            </a:r>
            <a:r>
              <a:rPr lang="en-US" sz="3600" dirty="0" smtClean="0"/>
              <a:t>live; no </a:t>
            </a:r>
            <a:r>
              <a:rPr lang="en-US" sz="3600" dirty="0"/>
              <a:t>swarms of flies will be there, </a:t>
            </a:r>
            <a:endParaRPr lang="en-US" sz="36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so </a:t>
            </a:r>
            <a:r>
              <a:rPr lang="en-US" sz="3600" dirty="0"/>
              <a:t>that you will know that I, </a:t>
            </a:r>
            <a:r>
              <a:rPr lang="en-US" sz="3600" dirty="0" smtClean="0"/>
              <a:t>the </a:t>
            </a:r>
            <a:r>
              <a:rPr lang="en-US" sz="3600" cap="small" dirty="0"/>
              <a:t>Lord</a:t>
            </a:r>
            <a:r>
              <a:rPr lang="en-US" sz="3600" dirty="0"/>
              <a:t>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am </a:t>
            </a:r>
            <a:r>
              <a:rPr lang="en-US" sz="3600" dirty="0"/>
              <a:t>in </a:t>
            </a:r>
            <a:r>
              <a:rPr lang="en-US" sz="3600" dirty="0" smtClean="0"/>
              <a:t>this land.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I </a:t>
            </a:r>
            <a:r>
              <a:rPr lang="en-US" sz="3600" dirty="0"/>
              <a:t>will make a </a:t>
            </a:r>
            <a:r>
              <a:rPr lang="en-US" sz="3600" dirty="0" smtClean="0"/>
              <a:t>distinction</a:t>
            </a:r>
            <a:r>
              <a:rPr lang="en-US" sz="3600" baseline="30000" dirty="0"/>
              <a:t> </a:t>
            </a:r>
            <a:r>
              <a:rPr lang="en-US" sz="3600" dirty="0" smtClean="0"/>
              <a:t>between </a:t>
            </a:r>
            <a:r>
              <a:rPr lang="en-US" sz="3600" dirty="0"/>
              <a:t>my people and your </a:t>
            </a:r>
            <a:r>
              <a:rPr lang="en-US" sz="3600" dirty="0" smtClean="0"/>
              <a:t>people.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This </a:t>
            </a:r>
            <a:r>
              <a:rPr lang="en-US" sz="3600" dirty="0"/>
              <a:t>sign will occur </a:t>
            </a:r>
            <a:r>
              <a:rPr lang="en-US" sz="3600" dirty="0" smtClean="0"/>
              <a:t>tomorrow.</a:t>
            </a:r>
            <a:r>
              <a:rPr lang="en-US" sz="3600" dirty="0" smtClean="0">
                <a:effectLst/>
              </a:rPr>
              <a:t> </a:t>
            </a:r>
            <a:endParaRPr lang="en-US" sz="3600" dirty="0">
              <a:latin typeface="Arial" charset="0"/>
            </a:endParaRPr>
          </a:p>
        </p:txBody>
      </p:sp>
      <p:pic>
        <p:nvPicPr>
          <p:cNvPr id="23555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71" y="1277203"/>
            <a:ext cx="14037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25366" y="5334000"/>
            <a:ext cx="2481356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GOSHEN</a:t>
            </a:r>
          </a:p>
        </p:txBody>
      </p:sp>
      <p:pic>
        <p:nvPicPr>
          <p:cNvPr id="23557" name="Picture 5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5" y="1658203"/>
            <a:ext cx="1831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7159625" y="191353"/>
            <a:ext cx="1905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EGYPT</a:t>
            </a:r>
          </a:p>
        </p:txBody>
      </p:sp>
      <p:pic>
        <p:nvPicPr>
          <p:cNvPr id="23562" name="Picture 10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1505803"/>
            <a:ext cx="1295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26225" y="3029803"/>
            <a:ext cx="2514600" cy="3238500"/>
            <a:chOff x="6248400" y="3048000"/>
            <a:chExt cx="2514600" cy="3238500"/>
          </a:xfrm>
        </p:grpSpPr>
        <p:pic>
          <p:nvPicPr>
            <p:cNvPr id="23559" name="Picture 7" descr="j019738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352800"/>
              <a:ext cx="1295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j019738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257800"/>
              <a:ext cx="1295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9" descr="j019738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419600"/>
              <a:ext cx="1295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1" descr="j019738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048000"/>
              <a:ext cx="1295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MPj0400795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" y="2003425"/>
            <a:ext cx="9144000" cy="488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0043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/>
              <a:t>And </a:t>
            </a:r>
            <a:r>
              <a:rPr lang="en-US" b="1" dirty="0"/>
              <a:t>the </a:t>
            </a:r>
            <a:r>
              <a:rPr lang="en-US" b="1" cap="small" dirty="0"/>
              <a:t>Lord</a:t>
            </a:r>
            <a:r>
              <a:rPr lang="en-US" b="1" dirty="0"/>
              <a:t> did this. Dense swarms of flies poured into Pharaoh’s palace and into the houses of his officials</a:t>
            </a:r>
            <a:r>
              <a:rPr lang="en-US" b="1" dirty="0" smtClean="0"/>
              <a:t>; throughout Egypt </a:t>
            </a:r>
            <a:r>
              <a:rPr lang="en-US" b="1" dirty="0"/>
              <a:t>the land was ruined by the flies</a:t>
            </a:r>
            <a:r>
              <a:rPr lang="en-US" b="1" dirty="0" smtClean="0"/>
              <a:t>.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pic>
        <p:nvPicPr>
          <p:cNvPr id="24580" name="Picture 14" descr="j01973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250" y="2226337"/>
            <a:ext cx="2755900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8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0" y="2949575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9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3114887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1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2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0" y="4463125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4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2429514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6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7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8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0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1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50" y="4468812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32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25" y="5070026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4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5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3742732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6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828891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7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50" y="4332288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40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1521570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41" descr="j01973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7850" y="1415257"/>
            <a:ext cx="2755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3803" y="1"/>
            <a:ext cx="3835021" cy="2620370"/>
          </a:xfrm>
          <a:solidFill>
            <a:schemeClr val="tx2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1400" dirty="0" smtClean="0">
                <a:latin typeface="Arial" charset="0"/>
              </a:rPr>
              <a:t>  </a:t>
            </a:r>
            <a:endParaRPr lang="en-US" sz="3600" dirty="0" smtClean="0"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3600" dirty="0" smtClean="0">
                <a:latin typeface="Arial" charset="0"/>
              </a:rPr>
              <a:t>Then </a:t>
            </a:r>
            <a:r>
              <a:rPr lang="en-US" sz="3600" dirty="0">
                <a:latin typeface="Arial" charset="0"/>
              </a:rPr>
              <a:t>Pharaoh summoned Moses and Aaron and said, </a:t>
            </a:r>
          </a:p>
        </p:txBody>
      </p:sp>
      <p:pic>
        <p:nvPicPr>
          <p:cNvPr id="25604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576" y="3836622"/>
            <a:ext cx="1152999" cy="30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67032"/>
            <a:ext cx="1325963" cy="279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3990779" y="2060812"/>
            <a:ext cx="4038600" cy="1825388"/>
          </a:xfrm>
          <a:prstGeom prst="wedgeRectCallout">
            <a:avLst>
              <a:gd name="adj1" fmla="val 52742"/>
              <a:gd name="adj2" fmla="val 8231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/>
            <a:r>
              <a:rPr lang="en-US" sz="3600" dirty="0"/>
              <a:t>Go, sacrifice to your </a:t>
            </a:r>
          </a:p>
          <a:p>
            <a:pPr algn="ctr" eaLnBrk="1" hangingPunct="1"/>
            <a:r>
              <a:rPr lang="en-US" sz="3600" dirty="0"/>
              <a:t>God here in the land.</a:t>
            </a:r>
          </a:p>
        </p:txBody>
      </p:sp>
      <p:pic>
        <p:nvPicPr>
          <p:cNvPr id="9" name="Picture 8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95" y="4002630"/>
            <a:ext cx="1290399" cy="29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2259806" y="5049484"/>
            <a:ext cx="1136651" cy="17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379" y="12283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367541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03" y="50513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662" y="47325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494592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82" y="336800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352" y="297976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491384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75" y="559713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45" y="562921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454" y="6067447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147" y="5857259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569" y="117603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279" y="258377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94" y="97417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182407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09" y="481378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93" y="3112827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061" y="3225705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80" y="53536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168" y="412744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678" y="27292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7082"/>
            <a:ext cx="9144000" cy="375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But Moses </a:t>
            </a:r>
            <a:r>
              <a:rPr lang="en-US" sz="4000" dirty="0" smtClean="0">
                <a:latin typeface="Arial" charset="0"/>
              </a:rPr>
              <a:t>said,</a:t>
            </a:r>
            <a:endParaRPr lang="en-US" sz="4000" dirty="0">
              <a:latin typeface="Arial" charset="0"/>
            </a:endParaRPr>
          </a:p>
        </p:txBody>
      </p:sp>
      <p:pic>
        <p:nvPicPr>
          <p:cNvPr id="26628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05" y="4020392"/>
            <a:ext cx="1082870" cy="28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65" y="4179862"/>
            <a:ext cx="1126158" cy="237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266" y="4255589"/>
            <a:ext cx="1033557" cy="2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1964981" y="5016686"/>
            <a:ext cx="872360" cy="13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608987"/>
            <a:ext cx="9144000" cy="3041415"/>
          </a:xfrm>
          <a:prstGeom prst="wedgeRoundRectCallout">
            <a:avLst>
              <a:gd name="adj1" fmla="val -36278"/>
              <a:gd name="adj2" fmla="val 82946"/>
              <a:gd name="adj3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That </a:t>
            </a:r>
            <a:r>
              <a:rPr lang="en-US" sz="3600" dirty="0">
                <a:solidFill>
                  <a:schemeClr val="bg1"/>
                </a:solidFill>
              </a:rPr>
              <a:t>would not be right.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sacrifices we offer the 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 our God would be detestable to the Egyptians.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>
                <a:solidFill>
                  <a:schemeClr val="bg1"/>
                </a:solidFill>
              </a:rPr>
              <a:t>if we offer sacrifices that are detestable in their eyes, will they not stone us? </a:t>
            </a:r>
          </a:p>
        </p:txBody>
      </p:sp>
      <p:pic>
        <p:nvPicPr>
          <p:cNvPr id="1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367541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03" y="50513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662" y="47325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494592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82" y="336800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352" y="297976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491384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75" y="559713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45" y="562921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454" y="6067447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147" y="5857259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864" y="40377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517" y="407140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142" y="27180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09" y="481378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979" y="3689195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762" y="4442447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80" y="53536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168" y="412744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7376" y="129830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Pj04330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4425" y="40772"/>
            <a:ext cx="4191000" cy="3415612"/>
          </a:xfrm>
          <a:solidFill>
            <a:schemeClr val="accent1">
              <a:lumMod val="75000"/>
              <a:alpha val="37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 7 days passed after the </a:t>
            </a:r>
            <a:r>
              <a:rPr lang="en-US" sz="5400" cap="small" dirty="0" smtClean="0">
                <a:solidFill>
                  <a:schemeClr val="bg1"/>
                </a:solidFill>
              </a:rPr>
              <a:t>Lord</a:t>
            </a:r>
            <a:r>
              <a:rPr lang="en-US" sz="5400" dirty="0" smtClean="0">
                <a:solidFill>
                  <a:schemeClr val="bg1"/>
                </a:solidFill>
              </a:rPr>
              <a:t> struck the Nile.</a:t>
            </a:r>
            <a:r>
              <a:rPr lang="en-US" sz="5400" dirty="0" smtClean="0">
                <a:solidFill>
                  <a:schemeClr val="bg1"/>
                </a:solidFill>
                <a:effectLst/>
              </a:rPr>
              <a:t> </a:t>
            </a:r>
            <a:endParaRPr lang="en-US" sz="5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7" name="Picture 5" descr="j02873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1700213" cy="15001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17002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8269"/>
            <a:ext cx="17002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4678363"/>
            <a:ext cx="17002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906" y="3710781"/>
            <a:ext cx="17002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713" y="4460875"/>
            <a:ext cx="17002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j02873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3609180"/>
            <a:ext cx="1700212" cy="12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4962"/>
            <a:ext cx="9144000" cy="41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05" y="4020392"/>
            <a:ext cx="1082870" cy="28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91" y="4392774"/>
            <a:ext cx="1126158" cy="237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624" y="4467078"/>
            <a:ext cx="1033557" cy="2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2934171" y="5374922"/>
            <a:ext cx="872360" cy="13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524" y="298622"/>
            <a:ext cx="9144000" cy="2185271"/>
          </a:xfrm>
          <a:prstGeom prst="wedgeRoundRectCallout">
            <a:avLst>
              <a:gd name="adj1" fmla="val -27323"/>
              <a:gd name="adj2" fmla="val 162466"/>
              <a:gd name="adj3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 must take a 3</a:t>
            </a:r>
            <a:r>
              <a:rPr lang="en-US" sz="4000" dirty="0" smtClean="0">
                <a:solidFill>
                  <a:schemeClr val="bg1"/>
                </a:solidFill>
              </a:rPr>
              <a:t>-day </a:t>
            </a:r>
            <a:r>
              <a:rPr lang="en-US" sz="4000" dirty="0">
                <a:solidFill>
                  <a:schemeClr val="bg1"/>
                </a:solidFill>
              </a:rPr>
              <a:t>journey into the wilderness to offer sacrifices to the </a:t>
            </a:r>
            <a:r>
              <a:rPr lang="en-US" sz="4000" cap="small" dirty="0">
                <a:solidFill>
                  <a:schemeClr val="bg1"/>
                </a:solidFill>
              </a:rPr>
              <a:t>Lord</a:t>
            </a:r>
            <a:r>
              <a:rPr lang="en-US" sz="4000" dirty="0">
                <a:solidFill>
                  <a:schemeClr val="bg1"/>
                </a:solidFill>
              </a:rPr>
              <a:t> our God, as he commands us. </a:t>
            </a:r>
          </a:p>
        </p:txBody>
      </p:sp>
      <p:pic>
        <p:nvPicPr>
          <p:cNvPr id="1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367541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03" y="50513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662" y="47325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494592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82" y="336800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352" y="297976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491384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75" y="559713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45" y="562921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454" y="6067447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147" y="5857259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32" y="239270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430" y="317098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182407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09" y="481378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93" y="3112827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061" y="3225705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80" y="53536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168" y="412744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678" y="27292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956" y="376498"/>
            <a:ext cx="9144000" cy="106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Pharaoh 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said, </a:t>
            </a:r>
          </a:p>
        </p:txBody>
      </p:sp>
      <p:pic>
        <p:nvPicPr>
          <p:cNvPr id="28676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1" y="3463468"/>
            <a:ext cx="1295400" cy="33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72" y="3953396"/>
            <a:ext cx="1364866" cy="287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244791" y="1372004"/>
            <a:ext cx="6565710" cy="2457046"/>
          </a:xfrm>
          <a:prstGeom prst="wedgeRectCallout">
            <a:avLst>
              <a:gd name="adj1" fmla="val 45326"/>
              <a:gd name="adj2" fmla="val 6752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dirty="0"/>
              <a:t>I will let you go to offer sacrifices to the </a:t>
            </a:r>
            <a:r>
              <a:rPr lang="en-US" sz="3600" cap="small" dirty="0"/>
              <a:t>Lord</a:t>
            </a:r>
            <a:r>
              <a:rPr lang="en-US" sz="3600" dirty="0"/>
              <a:t> your God in the wilderness, but you must not go very far. </a:t>
            </a:r>
            <a:r>
              <a:rPr lang="en-US" sz="3600" dirty="0" smtClean="0"/>
              <a:t>Now </a:t>
            </a:r>
            <a:r>
              <a:rPr lang="en-US" sz="3600" dirty="0"/>
              <a:t>pray for me.</a:t>
            </a:r>
            <a:r>
              <a:rPr lang="en-US" sz="3600" dirty="0" smtClean="0">
                <a:effectLst/>
              </a:rPr>
              <a:t> </a:t>
            </a:r>
            <a:endParaRPr lang="en-US" sz="3600" dirty="0"/>
          </a:p>
        </p:txBody>
      </p:sp>
      <p:pic>
        <p:nvPicPr>
          <p:cNvPr id="9" name="Picture 8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812" y="3985146"/>
            <a:ext cx="1254327" cy="28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2586538" y="5041844"/>
            <a:ext cx="1058698" cy="15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01" y="172825"/>
            <a:ext cx="1813573" cy="143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367541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03" y="50513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662" y="47325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5" y="494592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884" y="358708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352" y="297976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491384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75" y="559713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45" y="562921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454" y="6067447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147" y="5857259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194" y="20739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518" y="4163843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182407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09" y="481378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693" y="19356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186" y="31241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580" y="53536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168" y="412744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678" y="27292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Pj040079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Moses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answered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, </a:t>
            </a:r>
          </a:p>
        </p:txBody>
      </p:sp>
      <p:pic>
        <p:nvPicPr>
          <p:cNvPr id="29700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601" y="3521122"/>
            <a:ext cx="1273399" cy="33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8" y="4020615"/>
            <a:ext cx="1125479" cy="28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0" y="533400"/>
            <a:ext cx="9144000" cy="1934547"/>
          </a:xfrm>
          <a:prstGeom prst="wedgeRectCallout">
            <a:avLst>
              <a:gd name="adj1" fmla="val -39153"/>
              <a:gd name="adj2" fmla="val 142381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</a:rPr>
              <a:t>As soon as I leave you, I will pray to the 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, and tomorrow the flies will leave Pharaoh and his officials and his people.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886" y="4020615"/>
            <a:ext cx="1255881" cy="28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1516158" y="5147002"/>
            <a:ext cx="1099690" cy="16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6068" y="3001347"/>
            <a:ext cx="5250232" cy="3732297"/>
          </a:xfrm>
          <a:prstGeom prst="wedgeRectCallout">
            <a:avLst>
              <a:gd name="adj1" fmla="val -79061"/>
              <a:gd name="adj2" fmla="val 4564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Only let Pharaoh be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sure that he does not act deceitfully again by not letting the people go to offer sacrifices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to the </a:t>
            </a:r>
            <a:r>
              <a:rPr lang="en-US" sz="3600" cap="small" dirty="0">
                <a:solidFill>
                  <a:schemeClr val="bg1"/>
                </a:solidFill>
              </a:rPr>
              <a:t>Lord.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/>
          </a:p>
        </p:txBody>
      </p:sp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543" y="4230546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320" y="3700137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570" y="1607743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352" y="297976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491384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75" y="559713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953" y="2409699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959" y="440825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765" y="221189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689" y="2188825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46" y="182407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063" y="260260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92" y="251774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362" y="329549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503" y="6266035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981" y="4018138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1" descr="j01973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678" y="2729270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714320"/>
            <a:ext cx="8830101" cy="5916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   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Then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Moses left Pharaoh and prayed to the </a:t>
            </a:r>
            <a:r>
              <a:rPr lang="en-US" sz="4000" b="1" cap="small" dirty="0">
                <a:latin typeface="Aharoni" panose="02010803020104030203" pitchFamily="2" charset="-79"/>
                <a:cs typeface="Aharoni" panose="02010803020104030203" pitchFamily="2" charset="-79"/>
              </a:rPr>
              <a:t>Lord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4000" b="1" cap="small" dirty="0">
                <a:latin typeface="Aharoni" panose="02010803020104030203" pitchFamily="2" charset="-79"/>
                <a:cs typeface="Aharoni" panose="02010803020104030203" pitchFamily="2" charset="-79"/>
              </a:rPr>
              <a:t>Lord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did what Moses asked. </a:t>
            </a:r>
            <a:endParaRPr lang="en-US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flies left 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Pharaoh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and his 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officials and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his 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people; </a:t>
            </a:r>
          </a:p>
          <a:p>
            <a:pPr algn="ctr">
              <a:buNone/>
            </a:pP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not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a fly remained.</a:t>
            </a:r>
            <a:r>
              <a:rPr lang="en-US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700" name="Picture 4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33209" y="4090546"/>
            <a:ext cx="343381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2269" y="171995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36928" y="5410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0197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12479" y="291043"/>
            <a:ext cx="2258793" cy="19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51982" y="1137294"/>
            <a:ext cx="4100758" cy="4386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 </a:t>
            </a:r>
            <a:r>
              <a:rPr lang="en-US" sz="4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time also Pharaoh hardened his </a:t>
            </a:r>
            <a:r>
              <a:rPr lang="en-US" sz="4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</a:t>
            </a:r>
            <a:r>
              <a:rPr lang="en-US" sz="4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would not let the people go.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751" name="Picture 6" descr="MCj04366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764" y="450376"/>
            <a:ext cx="3107555" cy="60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ard-he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427" y="2229134"/>
            <a:ext cx="12088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5204" y="267391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0532">
            <a:off x="-1104026" y="360531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4038" y="1307550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38480">
            <a:off x="168881" y="-221123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1937">
            <a:off x="694321" y="6128604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1065" y="6137602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9565">
            <a:off x="-811177" y="5299157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4038" y="112231"/>
            <a:ext cx="1375250" cy="109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46" y="6587966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015" y="831459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401" y="2251917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9969" y="4275076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j01973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7249" y="4780876"/>
            <a:ext cx="694497" cy="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How did Moses confront Pharaoh after the gnats were gone?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He met Pharaoh early the next morning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He met Pharaoh when he was on his way to the river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/>
              <a:t>How did Moses confront Pharaoh after the gnats were gone?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He met Pharaoh early the next morning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He met Pharaoh when he was on his way to the river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Both answers are correct</a:t>
            </a:r>
            <a:endParaRPr lang="en-US" b="1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Moses mean when he said God would deal differently with the Israelites?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Flies would be everywhere in Egypt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There wouldn’t be any flies in Goshen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would be big flies in Egypt and little flies in Goshen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did Moses mean when he said God would deal differently with the Israelites?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Flies would be everywhere in Egypt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/>
              <a:t>There wouldn’t be any flies in Goshen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would be big flies in Egypt and little flies in Goshen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did Pharaoh say about Moses and his people and their sacrifices?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Make your sacrifices here in this land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Go and make your sacrifices but not very far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answers are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15" y="82841"/>
            <a:ext cx="6480412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latin typeface="Arial" charset="0"/>
              </a:rPr>
              <a:t>   </a:t>
            </a:r>
            <a:r>
              <a:rPr lang="en-US" sz="4000" dirty="0" smtClean="0"/>
              <a:t>Then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 said to Moses</a:t>
            </a:r>
            <a:endParaRPr lang="en-US" sz="4000" dirty="0">
              <a:latin typeface="Arial" charset="0"/>
            </a:endParaRPr>
          </a:p>
        </p:txBody>
      </p:sp>
      <p:pic>
        <p:nvPicPr>
          <p:cNvPr id="6153" name="Picture 11" descr="MCj04366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487" y="4432882"/>
            <a:ext cx="671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823113" y="1289141"/>
            <a:ext cx="6474725" cy="5452853"/>
          </a:xfrm>
          <a:prstGeom prst="wedgeRoundRectCallout">
            <a:avLst>
              <a:gd name="adj1" fmla="val 58242"/>
              <a:gd name="adj2" fmla="val -7043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 to Pharaoh and say to him, </a:t>
            </a:r>
            <a:r>
              <a:rPr lang="en-US" sz="3600" dirty="0" smtClean="0"/>
              <a:t>“This </a:t>
            </a:r>
            <a:r>
              <a:rPr lang="en-US" sz="3600" dirty="0"/>
              <a:t>is what the </a:t>
            </a:r>
            <a:r>
              <a:rPr lang="en-US" sz="3600" cap="small" dirty="0"/>
              <a:t>Lord</a:t>
            </a:r>
            <a:r>
              <a:rPr lang="en-US" sz="3600" dirty="0"/>
              <a:t> says: </a:t>
            </a:r>
            <a:endParaRPr lang="en-US" sz="3600" dirty="0" smtClean="0"/>
          </a:p>
          <a:p>
            <a:pPr algn="ctr"/>
            <a:r>
              <a:rPr lang="en-US" sz="3600" dirty="0" smtClean="0"/>
              <a:t>Let </a:t>
            </a:r>
            <a:r>
              <a:rPr lang="en-US" sz="3600" dirty="0"/>
              <a:t>my people go, </a:t>
            </a:r>
            <a:endParaRPr lang="en-US" sz="3600" dirty="0" smtClean="0"/>
          </a:p>
          <a:p>
            <a:pPr algn="ctr"/>
            <a:r>
              <a:rPr lang="en-US" sz="3600" dirty="0" smtClean="0"/>
              <a:t>so </a:t>
            </a:r>
            <a:r>
              <a:rPr lang="en-US" sz="3600" dirty="0"/>
              <a:t>that they may worship me</a:t>
            </a:r>
            <a:r>
              <a:rPr lang="en-US" sz="3600" dirty="0" smtClean="0"/>
              <a:t>. </a:t>
            </a:r>
            <a:r>
              <a:rPr lang="en-US" sz="3600" baseline="30000" dirty="0"/>
              <a:t> </a:t>
            </a:r>
            <a:endParaRPr lang="en-US" sz="3600" baseline="30000" dirty="0" smtClean="0"/>
          </a:p>
          <a:p>
            <a:pPr algn="ctr"/>
            <a:r>
              <a:rPr lang="en-US" sz="3600" dirty="0" smtClean="0"/>
              <a:t>If </a:t>
            </a:r>
            <a:r>
              <a:rPr lang="en-US" sz="3600" dirty="0"/>
              <a:t>you refuse to let them go, </a:t>
            </a:r>
            <a:endParaRPr lang="en-US" sz="3600" dirty="0" smtClean="0"/>
          </a:p>
          <a:p>
            <a:pPr algn="ctr"/>
            <a:r>
              <a:rPr lang="en-US" sz="3600" dirty="0" smtClean="0"/>
              <a:t>I </a:t>
            </a:r>
            <a:r>
              <a:rPr lang="en-US" sz="3600" dirty="0"/>
              <a:t>will send a plague of frogs on your whole country.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Nile will teem with frogs</a:t>
            </a:r>
            <a:r>
              <a:rPr lang="en-US" sz="3600" dirty="0" smtClean="0"/>
              <a:t>.” 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0595" y="852633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940" y="2768296"/>
            <a:ext cx="162044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5108423"/>
            <a:ext cx="2146110" cy="16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2011" y="4755145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14" y="2297372"/>
            <a:ext cx="1206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did Pharaoh say about Moses and his people and their sacrifices?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Make your sacrifices here in this land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Go and make your sacrifices but not very far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Both answers are correct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4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When was Pharaoh’s heart hardened?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After the plague of frogs and the plague of gnats and plague of flies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Only after the plague of flies</a:t>
            </a:r>
          </a:p>
          <a:p>
            <a:pPr marL="514350" indent="-514350">
              <a:buAutoNum type="arabicPeriod"/>
            </a:pPr>
            <a:r>
              <a:rPr lang="en-US" dirty="0" smtClean="0"/>
              <a:t>His heart wasn’t hardened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7263"/>
          </a:xfrm>
        </p:spPr>
        <p:txBody>
          <a:bodyPr>
            <a:normAutofit/>
          </a:bodyPr>
          <a:lstStyle/>
          <a:p>
            <a:r>
              <a:rPr lang="en-US" dirty="0" smtClean="0"/>
              <a:t>When was Pharaoh’s heart hardened?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1"/>
            <a:ext cx="8229600" cy="316836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b="1" dirty="0" smtClean="0"/>
              <a:t>After the plague of frogs and the plague of gnats and plague of flies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Only after the plague of flies</a:t>
            </a:r>
          </a:p>
          <a:p>
            <a:pPr marL="514350" indent="-514350">
              <a:buAutoNum type="arabicPeriod"/>
            </a:pPr>
            <a:r>
              <a:rPr lang="en-US" dirty="0" smtClean="0"/>
              <a:t>His heart wasn’t hardened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133" y="4178947"/>
            <a:ext cx="4144330" cy="267905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64"/>
            <a:ext cx="8153400" cy="498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    They </a:t>
            </a:r>
            <a:r>
              <a:rPr lang="en-US" sz="3600" dirty="0"/>
              <a:t>will come up into your palace and your </a:t>
            </a:r>
            <a:r>
              <a:rPr lang="en-US" sz="3600" dirty="0" smtClean="0"/>
              <a:t>bedroom </a:t>
            </a:r>
            <a:r>
              <a:rPr lang="en-US" sz="3600" dirty="0"/>
              <a:t>and onto your bed, 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into </a:t>
            </a:r>
            <a:r>
              <a:rPr lang="en-US" sz="3600" dirty="0"/>
              <a:t>the houses of your officials and on your people, and into your ovens and kneading troughs. </a:t>
            </a:r>
            <a:r>
              <a:rPr lang="en-US" sz="3600" baseline="30000" dirty="0"/>
              <a:t> </a:t>
            </a:r>
            <a:endParaRPr lang="en-US" sz="3600" baseline="30000" dirty="0" smtClean="0"/>
          </a:p>
          <a:p>
            <a:pPr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frogs will come up on </a:t>
            </a:r>
            <a:r>
              <a:rPr lang="en-US" sz="3600" dirty="0" smtClean="0"/>
              <a:t>you and </a:t>
            </a:r>
            <a:r>
              <a:rPr lang="en-US" sz="3600" dirty="0"/>
              <a:t>your </a:t>
            </a:r>
            <a:r>
              <a:rPr lang="en-US" sz="3600" dirty="0" smtClean="0"/>
              <a:t>people </a:t>
            </a:r>
            <a:r>
              <a:rPr lang="en-US" sz="3600" dirty="0"/>
              <a:t>and all </a:t>
            </a:r>
            <a:r>
              <a:rPr lang="en-US" sz="3600" dirty="0" smtClean="0"/>
              <a:t>your officials.</a:t>
            </a:r>
            <a:r>
              <a:rPr lang="en-US" sz="3600" dirty="0" smtClean="0">
                <a:effectLst/>
              </a:rPr>
              <a:t> </a:t>
            </a:r>
            <a:endParaRPr lang="en-US" sz="3600" dirty="0">
              <a:latin typeface="Arial" charset="0"/>
            </a:endParaRPr>
          </a:p>
        </p:txBody>
      </p:sp>
      <p:pic>
        <p:nvPicPr>
          <p:cNvPr id="8204" name="Picture 1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433" y="4351933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8" y="491319"/>
            <a:ext cx="1504314" cy="9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018" y="624092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99541">
            <a:off x="7735431" y="1933359"/>
            <a:ext cx="18208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70669" y="2100135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1745" flipH="1">
            <a:off x="3890576" y="4308269"/>
            <a:ext cx="1760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937" y="5522986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839" y="5680475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2323" flipH="1">
            <a:off x="5186603" y="6179806"/>
            <a:ext cx="175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782" y="5816551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4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267" y="3320589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413" y="5625768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 descr="j021517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56" y="3988033"/>
            <a:ext cx="2144577" cy="26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451" y="4945062"/>
            <a:ext cx="1295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46184" y="5871644"/>
            <a:ext cx="1684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733" y="4407983"/>
            <a:ext cx="1820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MCj035616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8438" y="3607436"/>
            <a:ext cx="919432" cy="6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7" y="3080399"/>
            <a:ext cx="6769295" cy="4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1" y="3536722"/>
            <a:ext cx="6774811" cy="4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MPj04330110000[1]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49187">
            <a:off x="-662199" y="2377690"/>
            <a:ext cx="9875772" cy="643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380" y="70082"/>
            <a:ext cx="6805612" cy="628160"/>
          </a:xfrm>
        </p:spPr>
        <p:txBody>
          <a:bodyPr>
            <a:noAutofit/>
          </a:bodyPr>
          <a:lstStyle/>
          <a:p>
            <a:pPr marL="4763" indent="-4763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Then the </a:t>
            </a:r>
            <a:r>
              <a:rPr lang="en-US" sz="3600" b="1" cap="small" dirty="0">
                <a:solidFill>
                  <a:schemeClr val="accent6">
                    <a:lumMod val="50000"/>
                  </a:schemeClr>
                </a:solidFill>
              </a:rPr>
              <a:t>Lord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said to Moses, </a:t>
            </a:r>
          </a:p>
        </p:txBody>
      </p:sp>
      <p:pic>
        <p:nvPicPr>
          <p:cNvPr id="11" name="Picture 3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28905" y="4156729"/>
            <a:ext cx="108405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67013" y="3273860"/>
            <a:ext cx="1380396" cy="9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51432" y="3481130"/>
            <a:ext cx="1359037" cy="10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32" y="761609"/>
            <a:ext cx="1017022" cy="1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ible_joel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82" y="2841190"/>
            <a:ext cx="1033557" cy="2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MCj0351325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4209" flipH="1">
            <a:off x="778498" y="3089772"/>
            <a:ext cx="1407895" cy="21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349992" y="606683"/>
            <a:ext cx="7630235" cy="2532524"/>
          </a:xfrm>
          <a:prstGeom prst="wedgeRoundRectCallout">
            <a:avLst>
              <a:gd name="adj1" fmla="val 47995"/>
              <a:gd name="adj2" fmla="val -71234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indent="-4763">
              <a:buNone/>
            </a:pPr>
            <a:r>
              <a:rPr lang="en-US" sz="3600" b="1" dirty="0">
                <a:solidFill>
                  <a:schemeClr val="bg1"/>
                </a:solidFill>
              </a:rPr>
              <a:t>Tell Aaron, </a:t>
            </a:r>
            <a:r>
              <a:rPr lang="en-US" sz="3600" b="1" dirty="0" smtClean="0">
                <a:solidFill>
                  <a:schemeClr val="bg1"/>
                </a:solidFill>
              </a:rPr>
              <a:t>“Stretch </a:t>
            </a:r>
            <a:r>
              <a:rPr lang="en-US" sz="3600" b="1" dirty="0">
                <a:solidFill>
                  <a:schemeClr val="bg1"/>
                </a:solidFill>
              </a:rPr>
              <a:t>out your hand with your staff over the streams and canals and ponds, and make frogs come up on the land of </a:t>
            </a:r>
            <a:r>
              <a:rPr lang="en-US" sz="3600" b="1" dirty="0" smtClean="0">
                <a:solidFill>
                  <a:schemeClr val="bg1"/>
                </a:solidFill>
              </a:rPr>
              <a:t>Egypt.”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79574"/>
            <a:ext cx="9144000" cy="1754326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 marL="4763" indent="-4763">
              <a:buNone/>
            </a:pPr>
            <a:r>
              <a:rPr lang="en-US" sz="3600" b="1" dirty="0" smtClean="0"/>
              <a:t>So </a:t>
            </a:r>
            <a:r>
              <a:rPr lang="en-US" sz="3600" b="1" dirty="0"/>
              <a:t>Aaron stretched out his hand </a:t>
            </a:r>
            <a:r>
              <a:rPr lang="en-US" sz="3600" b="1" dirty="0" smtClean="0"/>
              <a:t>over</a:t>
            </a:r>
          </a:p>
          <a:p>
            <a:pPr marL="4763" indent="-4763">
              <a:buNone/>
            </a:pPr>
            <a:r>
              <a:rPr lang="en-US" sz="3600" b="1" dirty="0" smtClean="0"/>
              <a:t>the </a:t>
            </a:r>
            <a:r>
              <a:rPr lang="en-US" sz="3600" b="1" dirty="0"/>
              <a:t>waters of Egypt, and the frogs came </a:t>
            </a:r>
            <a:endParaRPr lang="en-US" sz="3600" b="1" dirty="0" smtClean="0"/>
          </a:p>
          <a:p>
            <a:pPr marL="4763" indent="-4763">
              <a:buNone/>
            </a:pPr>
            <a:r>
              <a:rPr lang="en-US" sz="3600" b="1" dirty="0" smtClean="0"/>
              <a:t>up </a:t>
            </a:r>
            <a:r>
              <a:rPr lang="en-US" sz="3600" b="1" dirty="0"/>
              <a:t>and covered the land. </a:t>
            </a:r>
          </a:p>
        </p:txBody>
      </p:sp>
      <p:pic>
        <p:nvPicPr>
          <p:cNvPr id="15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4874" y="5044921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7196" y="6076693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86700" y="2444338"/>
            <a:ext cx="1425845" cy="10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16573" y="4224874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2302">
            <a:off x="-252706" y="2183493"/>
            <a:ext cx="6769295" cy="6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2302">
            <a:off x="-768098" y="718836"/>
            <a:ext cx="6769295" cy="7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2302">
            <a:off x="-921569" y="160489"/>
            <a:ext cx="6769295" cy="6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2302">
            <a:off x="-525956" y="1416136"/>
            <a:ext cx="6797205" cy="10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65100">
            <a:off x="-1064396" y="-636274"/>
            <a:ext cx="6769295" cy="8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7" y="3080399"/>
            <a:ext cx="6769295" cy="4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MPj043301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1" y="3536722"/>
            <a:ext cx="6774811" cy="4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MPj04330110000[1]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49187">
            <a:off x="-662199" y="2377690"/>
            <a:ext cx="9875772" cy="643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446" y="-30966"/>
            <a:ext cx="7739768" cy="2763444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  But </a:t>
            </a:r>
            <a:r>
              <a:rPr lang="en-US" sz="4400" dirty="0">
                <a:solidFill>
                  <a:srgbClr val="FF0000"/>
                </a:solidFill>
              </a:rPr>
              <a:t>the magicians did the same things </a:t>
            </a:r>
            <a:r>
              <a:rPr lang="en-US" sz="4400" dirty="0" smtClean="0">
                <a:solidFill>
                  <a:srgbClr val="FF0000"/>
                </a:solidFill>
              </a:rPr>
              <a:t>by their </a:t>
            </a:r>
            <a:r>
              <a:rPr lang="en-US" sz="4400" dirty="0">
                <a:solidFill>
                  <a:srgbClr val="FF0000"/>
                </a:solidFill>
              </a:rPr>
              <a:t>secret arts; 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they </a:t>
            </a:r>
            <a:r>
              <a:rPr lang="en-US" sz="4400" dirty="0">
                <a:solidFill>
                  <a:srgbClr val="FF0000"/>
                </a:solidFill>
              </a:rPr>
              <a:t>also made frogs come 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up on the land of Egypt.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3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28905" y="4156729"/>
            <a:ext cx="108405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67013" y="3273860"/>
            <a:ext cx="1380396" cy="9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51432" y="3481130"/>
            <a:ext cx="1359037" cy="10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32" y="338937"/>
            <a:ext cx="1017022" cy="1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ible_joel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272" y="675299"/>
            <a:ext cx="1033557" cy="2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MCj0351325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580" flipH="1">
            <a:off x="1279279" y="1522891"/>
            <a:ext cx="872360" cy="13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4874" y="5044921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7196" y="6076693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86700" y="2444338"/>
            <a:ext cx="1425845" cy="10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MCj035616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16573" y="4224874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MCj0104156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907" y="2286033"/>
            <a:ext cx="1733352" cy="25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ww.gify.nou.cz/obr9_carod1_soubory/1332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70" y="2251601"/>
            <a:ext cx="1455149" cy="23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7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Pj040079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875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Pharaoh </a:t>
            </a:r>
            <a:r>
              <a:rPr lang="en-US" sz="3600" dirty="0"/>
              <a:t>summoned Moses and Aaron and said,</a:t>
            </a:r>
            <a:r>
              <a:rPr lang="en-US" sz="3600" dirty="0" smtClean="0">
                <a:effectLst/>
              </a:rPr>
              <a:t> </a:t>
            </a:r>
            <a:endParaRPr lang="en-US" sz="3600" dirty="0">
              <a:latin typeface="Arial" charset="0"/>
            </a:endParaRPr>
          </a:p>
        </p:txBody>
      </p:sp>
      <p:pic>
        <p:nvPicPr>
          <p:cNvPr id="11268" name="Picture 4" descr="MCj0436632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622" y="2961511"/>
            <a:ext cx="1486953" cy="38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s?t=11726499353546131844&amp;pid=23296&amp;ppid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477" y="3908392"/>
            <a:ext cx="1303851" cy="27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661328" y="776989"/>
            <a:ext cx="6555749" cy="2566712"/>
          </a:xfrm>
          <a:prstGeom prst="wedgeRoundRectCallout">
            <a:avLst>
              <a:gd name="adj1" fmla="val 27765"/>
              <a:gd name="adj2" fmla="val 68534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3600" dirty="0" smtClean="0"/>
              <a:t>Pray </a:t>
            </a:r>
            <a:r>
              <a:rPr lang="en-US" sz="3600" dirty="0"/>
              <a:t>to the </a:t>
            </a:r>
            <a:r>
              <a:rPr lang="en-US" sz="3600" cap="small" dirty="0"/>
              <a:t>Lord</a:t>
            </a:r>
            <a:r>
              <a:rPr lang="en-US" sz="3600" dirty="0"/>
              <a:t> to take the frogs away from me and my people, and I will let your people go to offer sacrifices to the </a:t>
            </a:r>
            <a:r>
              <a:rPr lang="en-US" sz="3600" cap="small" dirty="0"/>
              <a:t>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5" name="Picture 3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14706" y="3840572"/>
            <a:ext cx="599629" cy="6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5074" y="6304277"/>
            <a:ext cx="679519" cy="5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31622" y="6121248"/>
            <a:ext cx="926199" cy="70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89929" y="5953859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0738" y="3007316"/>
            <a:ext cx="8838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MCj035616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9632" y="5280605"/>
            <a:ext cx="819906" cy="6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ible_joel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77" y="3499731"/>
            <a:ext cx="1364536" cy="31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Cj0351325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1280" flipH="1">
            <a:off x="108058" y="4606500"/>
            <a:ext cx="1206256" cy="18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1590</Words>
  <Application>Microsoft Office PowerPoint</Application>
  <PresentationFormat>On-screen Show (4:3)</PresentationFormat>
  <Paragraphs>182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Aharoni</vt:lpstr>
      <vt:lpstr>Arial</vt:lpstr>
      <vt:lpstr>Arial Black</vt:lpstr>
      <vt:lpstr>Calibri</vt:lpstr>
      <vt:lpstr>Office Theme</vt:lpstr>
      <vt:lpstr>PowerPoint Presentation</vt:lpstr>
      <vt:lpstr>PowerPoint Presentation</vt:lpstr>
      <vt:lpstr>The Plague of Frogs Exodus 7:25-8:15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days had passed since the Lord struck the Nile?</vt:lpstr>
      <vt:lpstr>How many days had passed since the Lord struck the Nile?</vt:lpstr>
      <vt:lpstr>What did Moses tell Pharaoh his people wanted to do?</vt:lpstr>
      <vt:lpstr>What did Moses tell Pharaoh his people wanted to do?</vt:lpstr>
      <vt:lpstr>Where did Moses say the frogs would go?</vt:lpstr>
      <vt:lpstr>Where did Moses say the frogs would go?</vt:lpstr>
      <vt:lpstr>What did Pharaoh say he would allow the Israelites to do if Moses would ask the Lord to make the frogs go away?</vt:lpstr>
      <vt:lpstr>What did Pharaoh say he would allow the Israelites to do if Moses would ask the Lord to make the frogs go away?</vt:lpstr>
      <vt:lpstr>The Plague of Gnats Exodus 8:16-19</vt:lpstr>
      <vt:lpstr>PowerPoint Presentation</vt:lpstr>
      <vt:lpstr>PowerPoint Presentation</vt:lpstr>
      <vt:lpstr>PowerPoint Presentation</vt:lpstr>
      <vt:lpstr>PowerPoint Presentation</vt:lpstr>
      <vt:lpstr>What was Aaron to do to make the gnats appear?</vt:lpstr>
      <vt:lpstr>What was Aaron to do to make the gnats appear?</vt:lpstr>
      <vt:lpstr>Where did the gnats go?</vt:lpstr>
      <vt:lpstr>Where did the gnats go?</vt:lpstr>
      <vt:lpstr>Who was able to make the gnats appear?</vt:lpstr>
      <vt:lpstr>Who was able to make the gnats appear?</vt:lpstr>
      <vt:lpstr>The Plague of Flies Exodus 8:20-32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Moses confront Pharaoh after the gnats were gone?</vt:lpstr>
      <vt:lpstr>How did Moses confront Pharaoh after the gnats were gone?</vt:lpstr>
      <vt:lpstr>What did Moses mean when he said God would deal differently with the Israelites?</vt:lpstr>
      <vt:lpstr>Where did Moses mean when he said God would deal differently with the Israelites?</vt:lpstr>
      <vt:lpstr>Where did Pharaoh say about Moses and his people and their sacrifices?</vt:lpstr>
      <vt:lpstr>Where did Pharaoh say about Moses and his people and their sacrifices?</vt:lpstr>
      <vt:lpstr>When was Pharaoh’s heart hardened?</vt:lpstr>
      <vt:lpstr>When was Pharaoh’s heart hardened?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Joyce's MacPro</dc:creator>
  <cp:lastModifiedBy>Ken Stoll</cp:lastModifiedBy>
  <cp:revision>84</cp:revision>
  <dcterms:created xsi:type="dcterms:W3CDTF">2014-08-14T01:58:52Z</dcterms:created>
  <dcterms:modified xsi:type="dcterms:W3CDTF">2020-06-04T22:07:07Z</dcterms:modified>
</cp:coreProperties>
</file>