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32"/>
  </p:notesMasterIdLst>
  <p:sldIdLst>
    <p:sldId id="609" r:id="rId4"/>
    <p:sldId id="608" r:id="rId5"/>
    <p:sldId id="613" r:id="rId6"/>
    <p:sldId id="610" r:id="rId7"/>
    <p:sldId id="614" r:id="rId8"/>
    <p:sldId id="260" r:id="rId9"/>
    <p:sldId id="261" r:id="rId10"/>
    <p:sldId id="262" r:id="rId11"/>
    <p:sldId id="601" r:id="rId12"/>
    <p:sldId id="263" r:id="rId13"/>
    <p:sldId id="265" r:id="rId14"/>
    <p:sldId id="266" r:id="rId15"/>
    <p:sldId id="603" r:id="rId16"/>
    <p:sldId id="604" r:id="rId17"/>
    <p:sldId id="605" r:id="rId18"/>
    <p:sldId id="606" r:id="rId19"/>
    <p:sldId id="268" r:id="rId20"/>
    <p:sldId id="615" r:id="rId21"/>
    <p:sldId id="269" r:id="rId22"/>
    <p:sldId id="270" r:id="rId23"/>
    <p:sldId id="616" r:id="rId24"/>
    <p:sldId id="271" r:id="rId25"/>
    <p:sldId id="602" r:id="rId26"/>
    <p:sldId id="272" r:id="rId27"/>
    <p:sldId id="273" r:id="rId28"/>
    <p:sldId id="274" r:id="rId29"/>
    <p:sldId id="275" r:id="rId30"/>
    <p:sldId id="61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D4E"/>
    <a:srgbClr val="E9BE43"/>
    <a:srgbClr val="3A492D"/>
    <a:srgbClr val="6E0900"/>
    <a:srgbClr val="E4C491"/>
    <a:srgbClr val="FFE1F0"/>
    <a:srgbClr val="F81CCE"/>
    <a:srgbClr val="FF0066"/>
    <a:srgbClr val="72F2EF"/>
    <a:srgbClr val="D5B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CD3E2-A37B-4DA7-8675-65EF581D66CB}" type="datetimeFigureOut">
              <a:rPr lang="en-US" smtClean="0"/>
              <a:t>8/4/2020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6C8C9-CD5D-4F28-B95F-BA5054BB2836}" type="slidenum">
              <a:rPr lang="en-US" smtClean="0"/>
              <a:t>‹#›</a:t>
            </a:fld>
            <a:endParaRPr lang="en-US"/>
          </a:p>
        </p:txBody>
      </p:sp>
    </p:spTree>
    <p:extLst>
      <p:ext uri="{BB962C8B-B14F-4D97-AF65-F5344CB8AC3E}">
        <p14:creationId xmlns:p14="http://schemas.microsoft.com/office/powerpoint/2010/main" val="151645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6C8C9-CD5D-4F28-B95F-BA5054BB2836}" type="slidenum">
              <a:rPr lang="en-US" smtClean="0"/>
              <a:t>26</a:t>
            </a:fld>
            <a:endParaRPr lang="en-US"/>
          </a:p>
        </p:txBody>
      </p:sp>
    </p:spTree>
    <p:extLst>
      <p:ext uri="{BB962C8B-B14F-4D97-AF65-F5344CB8AC3E}">
        <p14:creationId xmlns:p14="http://schemas.microsoft.com/office/powerpoint/2010/main" val="2379441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76ABD9-1BE4-4553-BFC5-B5A444B7E21F}"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9F15E-35D9-49B3-81F5-921B78D094A3}" type="slidenum">
              <a:rPr lang="en-US" smtClean="0"/>
              <a:pPr/>
              <a:t>‹#›</a:t>
            </a:fld>
            <a:endParaRPr lang="en-US"/>
          </a:p>
        </p:txBody>
      </p:sp>
    </p:spTree>
    <p:extLst>
      <p:ext uri="{BB962C8B-B14F-4D97-AF65-F5344CB8AC3E}">
        <p14:creationId xmlns:p14="http://schemas.microsoft.com/office/powerpoint/2010/main" val="393585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76ABD9-1BE4-4553-BFC5-B5A444B7E21F}"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9F15E-35D9-49B3-81F5-921B78D094A3}" type="slidenum">
              <a:rPr lang="en-US" smtClean="0"/>
              <a:pPr/>
              <a:t>‹#›</a:t>
            </a:fld>
            <a:endParaRPr lang="en-US"/>
          </a:p>
        </p:txBody>
      </p:sp>
    </p:spTree>
    <p:extLst>
      <p:ext uri="{BB962C8B-B14F-4D97-AF65-F5344CB8AC3E}">
        <p14:creationId xmlns:p14="http://schemas.microsoft.com/office/powerpoint/2010/main" val="282015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76ABD9-1BE4-4553-BFC5-B5A444B7E21F}"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9F15E-35D9-49B3-81F5-921B78D094A3}" type="slidenum">
              <a:rPr lang="en-US" smtClean="0"/>
              <a:pPr/>
              <a:t>‹#›</a:t>
            </a:fld>
            <a:endParaRPr lang="en-US"/>
          </a:p>
        </p:txBody>
      </p:sp>
    </p:spTree>
    <p:extLst>
      <p:ext uri="{BB962C8B-B14F-4D97-AF65-F5344CB8AC3E}">
        <p14:creationId xmlns:p14="http://schemas.microsoft.com/office/powerpoint/2010/main" val="121743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B3967B-331B-4FD1-BA68-6A1078E6DD9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52852868"/>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0BF56D-2B18-43B3-91A7-C46706CB450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8/4/2020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74533-58E2-44B5-95CB-3A9C4FC5DFB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06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76ABD9-1BE4-4553-BFC5-B5A444B7E21F}"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9F15E-35D9-49B3-81F5-921B78D094A3}" type="slidenum">
              <a:rPr lang="en-US" smtClean="0"/>
              <a:pPr/>
              <a:t>‹#›</a:t>
            </a:fld>
            <a:endParaRPr lang="en-US"/>
          </a:p>
        </p:txBody>
      </p:sp>
    </p:spTree>
    <p:extLst>
      <p:ext uri="{BB962C8B-B14F-4D97-AF65-F5344CB8AC3E}">
        <p14:creationId xmlns:p14="http://schemas.microsoft.com/office/powerpoint/2010/main" val="412316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76ABD9-1BE4-4553-BFC5-B5A444B7E21F}"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9F15E-35D9-49B3-81F5-921B78D094A3}" type="slidenum">
              <a:rPr lang="en-US" smtClean="0"/>
              <a:pPr/>
              <a:t>‹#›</a:t>
            </a:fld>
            <a:endParaRPr lang="en-US"/>
          </a:p>
        </p:txBody>
      </p:sp>
    </p:spTree>
    <p:extLst>
      <p:ext uri="{BB962C8B-B14F-4D97-AF65-F5344CB8AC3E}">
        <p14:creationId xmlns:p14="http://schemas.microsoft.com/office/powerpoint/2010/main" val="1561876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76ABD9-1BE4-4553-BFC5-B5A444B7E21F}"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9F15E-35D9-49B3-81F5-921B78D094A3}" type="slidenum">
              <a:rPr lang="en-US" smtClean="0"/>
              <a:pPr/>
              <a:t>‹#›</a:t>
            </a:fld>
            <a:endParaRPr lang="en-US"/>
          </a:p>
        </p:txBody>
      </p:sp>
    </p:spTree>
    <p:extLst>
      <p:ext uri="{BB962C8B-B14F-4D97-AF65-F5344CB8AC3E}">
        <p14:creationId xmlns:p14="http://schemas.microsoft.com/office/powerpoint/2010/main" val="2125644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76ABD9-1BE4-4553-BFC5-B5A444B7E21F}" type="datetimeFigureOut">
              <a:rPr lang="en-US" smtClean="0"/>
              <a:pPr/>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9F15E-35D9-49B3-81F5-921B78D094A3}" type="slidenum">
              <a:rPr lang="en-US" smtClean="0"/>
              <a:pPr/>
              <a:t>‹#›</a:t>
            </a:fld>
            <a:endParaRPr lang="en-US"/>
          </a:p>
        </p:txBody>
      </p:sp>
    </p:spTree>
    <p:extLst>
      <p:ext uri="{BB962C8B-B14F-4D97-AF65-F5344CB8AC3E}">
        <p14:creationId xmlns:p14="http://schemas.microsoft.com/office/powerpoint/2010/main" val="361409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76ABD9-1BE4-4553-BFC5-B5A444B7E21F}" type="datetimeFigureOut">
              <a:rPr lang="en-US" smtClean="0"/>
              <a:pPr/>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9F15E-35D9-49B3-81F5-921B78D094A3}" type="slidenum">
              <a:rPr lang="en-US" smtClean="0"/>
              <a:pPr/>
              <a:t>‹#›</a:t>
            </a:fld>
            <a:endParaRPr lang="en-US"/>
          </a:p>
        </p:txBody>
      </p:sp>
    </p:spTree>
    <p:extLst>
      <p:ext uri="{BB962C8B-B14F-4D97-AF65-F5344CB8AC3E}">
        <p14:creationId xmlns:p14="http://schemas.microsoft.com/office/powerpoint/2010/main" val="3620806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6ABD9-1BE4-4553-BFC5-B5A444B7E21F}" type="datetimeFigureOut">
              <a:rPr lang="en-US" smtClean="0"/>
              <a:pPr/>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9F15E-35D9-49B3-81F5-921B78D094A3}" type="slidenum">
              <a:rPr lang="en-US" smtClean="0"/>
              <a:pPr/>
              <a:t>‹#›</a:t>
            </a:fld>
            <a:endParaRPr lang="en-US"/>
          </a:p>
        </p:txBody>
      </p:sp>
    </p:spTree>
    <p:extLst>
      <p:ext uri="{BB962C8B-B14F-4D97-AF65-F5344CB8AC3E}">
        <p14:creationId xmlns:p14="http://schemas.microsoft.com/office/powerpoint/2010/main" val="150639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76ABD9-1BE4-4553-BFC5-B5A444B7E21F}"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9F15E-35D9-49B3-81F5-921B78D094A3}" type="slidenum">
              <a:rPr lang="en-US" smtClean="0"/>
              <a:pPr/>
              <a:t>‹#›</a:t>
            </a:fld>
            <a:endParaRPr lang="en-US"/>
          </a:p>
        </p:txBody>
      </p:sp>
    </p:spTree>
    <p:extLst>
      <p:ext uri="{BB962C8B-B14F-4D97-AF65-F5344CB8AC3E}">
        <p14:creationId xmlns:p14="http://schemas.microsoft.com/office/powerpoint/2010/main" val="4196370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76ABD9-1BE4-4553-BFC5-B5A444B7E21F}"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9F15E-35D9-49B3-81F5-921B78D094A3}" type="slidenum">
              <a:rPr lang="en-US" smtClean="0"/>
              <a:pPr/>
              <a:t>‹#›</a:t>
            </a:fld>
            <a:endParaRPr lang="en-US"/>
          </a:p>
        </p:txBody>
      </p:sp>
    </p:spTree>
    <p:extLst>
      <p:ext uri="{BB962C8B-B14F-4D97-AF65-F5344CB8AC3E}">
        <p14:creationId xmlns:p14="http://schemas.microsoft.com/office/powerpoint/2010/main" val="71030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6ABD9-1BE4-4553-BFC5-B5A444B7E21F}" type="datetimeFigureOut">
              <a:rPr lang="en-US" smtClean="0"/>
              <a:pPr/>
              <a:t>8/4/2020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9F15E-35D9-49B3-81F5-921B78D094A3}" type="slidenum">
              <a:rPr lang="en-US" smtClean="0"/>
              <a:pPr/>
              <a:t>‹#›</a:t>
            </a:fld>
            <a:endParaRPr lang="en-US"/>
          </a:p>
        </p:txBody>
      </p:sp>
    </p:spTree>
    <p:extLst>
      <p:ext uri="{BB962C8B-B14F-4D97-AF65-F5344CB8AC3E}">
        <p14:creationId xmlns:p14="http://schemas.microsoft.com/office/powerpoint/2010/main" val="124063274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57000"/>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4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44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44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3881F058-34E9-4351-99AC-F64CA517006C}" type="slidenum">
              <a:rPr lang="en-US"/>
              <a:pPr>
                <a:defRPr/>
              </a:pPr>
              <a:t>‹#›</a:t>
            </a:fld>
            <a:endParaRPr lang="en-US"/>
          </a:p>
        </p:txBody>
      </p:sp>
    </p:spTree>
    <p:extLst>
      <p:ext uri="{BB962C8B-B14F-4D97-AF65-F5344CB8AC3E}">
        <p14:creationId xmlns:p14="http://schemas.microsoft.com/office/powerpoint/2010/main" val="2816640418"/>
      </p:ext>
    </p:extLst>
  </p:cSld>
  <p:clrMap bg1="lt1" tx1="dk1" bg2="lt2" tx2="dk2" accent1="accent1" accent2="accent2" accent3="accent3" accent4="accent4" accent5="accent5" accent6="accent6" hlink="hlink" folHlink="folHlink"/>
  <p:sldLayoutIdLst>
    <p:sldLayoutId id="2147483661" r:id="rId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BF56D-2B18-43B3-91A7-C46706CB4508}" type="datetimeFigureOut">
              <a:rPr lang="en-US" smtClean="0"/>
              <a:pPr/>
              <a:t>8/4/2020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74533-58E2-44B5-95CB-3A9C4FC5DFB7}" type="slidenum">
              <a:rPr lang="en-US" smtClean="0"/>
              <a:pPr/>
              <a:t>‹#›</a:t>
            </a:fld>
            <a:endParaRPr lang="en-US"/>
          </a:p>
        </p:txBody>
      </p:sp>
    </p:spTree>
    <p:extLst>
      <p:ext uri="{BB962C8B-B14F-4D97-AF65-F5344CB8AC3E}">
        <p14:creationId xmlns:p14="http://schemas.microsoft.com/office/powerpoint/2010/main" val="3534560217"/>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xmlns="" id="{6008541C-02C6-4A8E-88C1-5580E5F73C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218" name="Title 1"/>
          <p:cNvSpPr>
            <a:spLocks noGrp="1"/>
          </p:cNvSpPr>
          <p:nvPr>
            <p:ph type="ctrTitle"/>
          </p:nvPr>
        </p:nvSpPr>
        <p:spPr>
          <a:xfrm>
            <a:off x="762000" y="990600"/>
            <a:ext cx="7772400" cy="1470025"/>
          </a:xfrm>
        </p:spPr>
        <p:txBody>
          <a:bodyPr/>
          <a:lstStyle/>
          <a:p>
            <a:r>
              <a:rPr lang="en-US" sz="11500" b="1" dirty="0">
                <a:latin typeface="Cambria" pitchFamily="18" charset="0"/>
              </a:rPr>
              <a:t>Lesson #4</a:t>
            </a:r>
          </a:p>
        </p:txBody>
      </p:sp>
      <p:sp>
        <p:nvSpPr>
          <p:cNvPr id="9219" name="Subtitle 2"/>
          <p:cNvSpPr>
            <a:spLocks noGrp="1"/>
          </p:cNvSpPr>
          <p:nvPr>
            <p:ph type="subTitle" idx="1"/>
          </p:nvPr>
        </p:nvSpPr>
        <p:spPr>
          <a:xfrm>
            <a:off x="457200" y="3124200"/>
            <a:ext cx="8534400" cy="1752600"/>
          </a:xfrm>
        </p:spPr>
        <p:txBody>
          <a:bodyPr/>
          <a:lstStyle/>
          <a:p>
            <a:r>
              <a:rPr lang="en-US" sz="6600" b="1" dirty="0">
                <a:latin typeface="Cambria" pitchFamily="18" charset="0"/>
              </a:rPr>
              <a:t>Exodus 4:1-21, 27-31</a:t>
            </a:r>
          </a:p>
        </p:txBody>
      </p:sp>
    </p:spTree>
    <p:extLst>
      <p:ext uri="{BB962C8B-B14F-4D97-AF65-F5344CB8AC3E}">
        <p14:creationId xmlns:p14="http://schemas.microsoft.com/office/powerpoint/2010/main" val="609255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blip>
          <a:srcRect/>
          <a:tile tx="0" ty="0" sx="100000" sy="100000" flip="none" algn="tl"/>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BE0047E3-79AC-4B8E-AA0C-C614559F8BA1}"/>
              </a:ext>
            </a:extLst>
          </p:cNvPr>
          <p:cNvGrpSpPr/>
          <p:nvPr/>
        </p:nvGrpSpPr>
        <p:grpSpPr>
          <a:xfrm>
            <a:off x="1295400" y="2595989"/>
            <a:ext cx="5677195" cy="4813928"/>
            <a:chOff x="1295400" y="2595989"/>
            <a:chExt cx="5677195" cy="4813928"/>
          </a:xfrm>
        </p:grpSpPr>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746436">
              <a:off x="1368065" y="2595989"/>
              <a:ext cx="5524880" cy="481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xplosion: 14 Points 2">
              <a:extLst>
                <a:ext uri="{FF2B5EF4-FFF2-40B4-BE49-F238E27FC236}">
                  <a16:creationId xmlns:a16="http://schemas.microsoft.com/office/drawing/2014/main" xmlns="" id="{B75447BD-CE63-486A-A922-43D14B89CC28}"/>
                </a:ext>
              </a:extLst>
            </p:cNvPr>
            <p:cNvSpPr/>
            <p:nvPr/>
          </p:nvSpPr>
          <p:spPr>
            <a:xfrm>
              <a:off x="1295400" y="4038600"/>
              <a:ext cx="4038600" cy="2971800"/>
            </a:xfrm>
            <a:prstGeom prst="irregularSeal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3810" b="90476" l="11667" r="100000"/>
                      </a14:imgEffect>
                      <a14:imgEffect>
                        <a14:brightnessContrast contrast="-40000"/>
                      </a14:imgEffect>
                    </a14:imgLayer>
                  </a14:imgProps>
                </a:ext>
                <a:ext uri="{28A0092B-C50C-407E-A947-70E740481C1C}">
                  <a14:useLocalDpi xmlns:a14="http://schemas.microsoft.com/office/drawing/2010/main"/>
                </a:ext>
              </a:extLst>
            </a:blip>
            <a:srcRect l="12114" t="3987" b="9428"/>
            <a:stretch/>
          </p:blipFill>
          <p:spPr bwMode="auto">
            <a:xfrm rot="870450">
              <a:off x="3803936" y="3207350"/>
              <a:ext cx="3168659" cy="2731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ectangle 3">
            <a:extLst>
              <a:ext uri="{FF2B5EF4-FFF2-40B4-BE49-F238E27FC236}">
                <a16:creationId xmlns:a16="http://schemas.microsoft.com/office/drawing/2014/main" xmlns="" id="{533BC551-3F05-4BDC-BA4E-E87457F100E1}"/>
              </a:ext>
            </a:extLst>
          </p:cNvPr>
          <p:cNvSpPr/>
          <p:nvPr/>
        </p:nvSpPr>
        <p:spPr>
          <a:xfrm>
            <a:off x="304800" y="364641"/>
            <a:ext cx="8311870" cy="2554545"/>
          </a:xfrm>
          <a:prstGeom prst="rect">
            <a:avLst/>
          </a:prstGeom>
        </p:spPr>
        <p:txBody>
          <a:bodyPr wrap="square">
            <a:spAutoFit/>
          </a:bodyPr>
          <a:lstStyle/>
          <a:p>
            <a:r>
              <a:rPr lang="en-US" sz="3200" b="1" dirty="0">
                <a:solidFill>
                  <a:schemeClr val="bg1"/>
                </a:solidFill>
                <a:latin typeface="Cambria" panose="02040503050406030204" pitchFamily="18" charset="0"/>
                <a:ea typeface="Cambria" panose="02040503050406030204" pitchFamily="18" charset="0"/>
              </a:rPr>
              <a:t>But if they do not believe these two signs or listen to you, take some water from the Nile and pour it on the dry ground. The water you take from the river will become blood on the ground.”</a:t>
            </a:r>
          </a:p>
        </p:txBody>
      </p:sp>
    </p:spTree>
    <p:extLst>
      <p:ext uri="{BB962C8B-B14F-4D97-AF65-F5344CB8AC3E}">
        <p14:creationId xmlns:p14="http://schemas.microsoft.com/office/powerpoint/2010/main" val="142479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5">
            <a:extLst>
              <a:ext uri="{FF2B5EF4-FFF2-40B4-BE49-F238E27FC236}">
                <a16:creationId xmlns:a16="http://schemas.microsoft.com/office/drawing/2014/main" xmlns="" id="{07322A9E-F1EC-405E-8971-BA906EFFCC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47255" y="1290909"/>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xmlns="" id="{A5704422-1118-4FD1-95AD-29A064EB80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02838" y="2010741"/>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
            <a:extLst>
              <a:ext uri="{FF2B5EF4-FFF2-40B4-BE49-F238E27FC236}">
                <a16:creationId xmlns:a16="http://schemas.microsoft.com/office/drawing/2014/main" xmlns="" id="{A88B2AAA-B805-498E-A9E6-98B8858554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8513" y="1780905"/>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8">
            <a:extLst>
              <a:ext uri="{FF2B5EF4-FFF2-40B4-BE49-F238E27FC236}">
                <a16:creationId xmlns:a16="http://schemas.microsoft.com/office/drawing/2014/main" xmlns="" id="{9B8051E0-19D7-43E1-BFD9-E6DBFEB3A3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95" y="542347"/>
            <a:ext cx="7750968"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9">
            <a:extLst>
              <a:ext uri="{FF2B5EF4-FFF2-40B4-BE49-F238E27FC236}">
                <a16:creationId xmlns:a16="http://schemas.microsoft.com/office/drawing/2014/main" xmlns="" id="{4EDB2B02-86A2-46F5-A4BE-B7D9B10411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775" y="6178751"/>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0">
            <a:extLst>
              <a:ext uri="{FF2B5EF4-FFF2-40B4-BE49-F238E27FC236}">
                <a16:creationId xmlns:a16="http://schemas.microsoft.com/office/drawing/2014/main" xmlns="" id="{43954639-FB5D-41F4-9560-6F6DFE7784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95" y="-59376"/>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2">
            <a:extLst>
              <a:ext uri="{FF2B5EF4-FFF2-40B4-BE49-F238E27FC236}">
                <a16:creationId xmlns:a16="http://schemas.microsoft.com/office/drawing/2014/main" xmlns="" id="{E898931C-0323-41FA-A036-20F818B1FF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4">
            <a:extLst>
              <a:ext uri="{FF2B5EF4-FFF2-40B4-BE49-F238E27FC236}">
                <a16:creationId xmlns:a16="http://schemas.microsoft.com/office/drawing/2014/main" xmlns="" id="{89AFE9DD-0792-4B98-B4EB-97ACA17E6A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775" y="-6705"/>
            <a:ext cx="446485"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6">
            <a:extLst>
              <a:ext uri="{FF2B5EF4-FFF2-40B4-BE49-F238E27FC236}">
                <a16:creationId xmlns:a16="http://schemas.microsoft.com/office/drawing/2014/main" xmlns="" id="{3981F5C4-9AE1-404E-AF44-A4E6DB374F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95" y="-1916"/>
            <a:ext cx="267890"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1">
            <a:extLst>
              <a:ext uri="{FF2B5EF4-FFF2-40B4-BE49-F238E27FC236}">
                <a16:creationId xmlns:a16="http://schemas.microsoft.com/office/drawing/2014/main" xmlns="" id="{763C1781-8726-4FAC-8C45-FF40376BE4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69950"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1">
            <a:extLst>
              <a:ext uri="{FF2B5EF4-FFF2-40B4-BE49-F238E27FC236}">
                <a16:creationId xmlns:a16="http://schemas.microsoft.com/office/drawing/2014/main" xmlns="" id="{301491B5-56C7-43DC-A3D9-861EECCA0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926260" y="2872"/>
            <a:ext cx="2213372"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5896839" y="403726"/>
            <a:ext cx="3146704" cy="3253874"/>
          </a:xfrm>
        </p:spPr>
        <p:txBody>
          <a:bodyPr>
            <a:noAutofit/>
          </a:bodyPr>
          <a:lstStyle/>
          <a:p>
            <a:pPr algn="l">
              <a:lnSpc>
                <a:spcPct val="90000"/>
              </a:lnSpc>
            </a:pPr>
            <a:r>
              <a:rPr lang="en-US" sz="3400" b="1" dirty="0">
                <a:latin typeface="Cambria" panose="02040503050406030204" pitchFamily="18" charset="0"/>
                <a:ea typeface="Cambria" panose="02040503050406030204" pitchFamily="18" charset="0"/>
              </a:rPr>
              <a:t>Moses said to the </a:t>
            </a:r>
            <a:r>
              <a:rPr lang="en-US" sz="3400" b="1" cap="small" dirty="0">
                <a:effectLst/>
                <a:latin typeface="Cambria" panose="02040503050406030204" pitchFamily="18" charset="0"/>
                <a:ea typeface="Cambria" panose="02040503050406030204" pitchFamily="18" charset="0"/>
              </a:rPr>
              <a:t>Lord</a:t>
            </a:r>
            <a:r>
              <a:rPr lang="en-US" sz="3400" b="1" dirty="0">
                <a:latin typeface="Cambria" panose="02040503050406030204" pitchFamily="18" charset="0"/>
                <a:ea typeface="Cambria" panose="02040503050406030204" pitchFamily="18" charset="0"/>
              </a:rPr>
              <a:t>, “Pardon your servant, Lord. I have never been eloquent, neither in the past nor since you have spoken to your servant. I am slow of speech and tongue.”</a:t>
            </a:r>
          </a:p>
        </p:txBody>
      </p:sp>
      <p:sp>
        <p:nvSpPr>
          <p:cNvPr id="96" name="Freeform 22">
            <a:extLst>
              <a:ext uri="{FF2B5EF4-FFF2-40B4-BE49-F238E27FC236}">
                <a16:creationId xmlns:a16="http://schemas.microsoft.com/office/drawing/2014/main" xmlns="" id="{237E2353-22DF-46E0-A200-FB30F8F394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515619" y="-1916"/>
            <a:ext cx="1624013"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23">
            <a:extLst>
              <a:ext uri="{FF2B5EF4-FFF2-40B4-BE49-F238E27FC236}">
                <a16:creationId xmlns:a16="http://schemas.microsoft.com/office/drawing/2014/main" xmlns="" id="{DD6138DB-057B-45F7-A5F4-E7BFDA20D0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468119"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Shape 99">
            <a:extLst>
              <a:ext uri="{FF2B5EF4-FFF2-40B4-BE49-F238E27FC236}">
                <a16:creationId xmlns:a16="http://schemas.microsoft.com/office/drawing/2014/main" xmlns="" id="{79A54AB1-B64F-4843-BFAB-81CB74E66B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31529">
            <a:off x="564058" y="2218040"/>
            <a:ext cx="3314068"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101" name="Picture 5"/>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971" b="100000" l="9796" r="89796">
                        <a14:foregroundMark x1="69796" y1="27670" x2="39184" y2="25728"/>
                      </a14:backgroundRemoval>
                    </a14:imgEffect>
                  </a14:imgLayer>
                </a14:imgProps>
              </a:ext>
              <a:ext uri="{28A0092B-C50C-407E-A947-70E740481C1C}">
                <a14:useLocalDpi xmlns:a14="http://schemas.microsoft.com/office/drawing/2010/main"/>
              </a:ext>
            </a:extLst>
          </a:blip>
          <a:srcRect l="3302" r="5087" b="-1"/>
          <a:stretch/>
        </p:blipFill>
        <p:spPr bwMode="auto">
          <a:xfrm>
            <a:off x="-223569" y="305329"/>
            <a:ext cx="5821443"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2467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2158527" y="1828800"/>
            <a:ext cx="4578895" cy="682079"/>
          </a:xfrm>
        </p:spPr>
        <p:txBody>
          <a:bodyPr>
            <a:noAutofit/>
          </a:bodyPr>
          <a:lstStyle/>
          <a:p>
            <a:pPr>
              <a:lnSpc>
                <a:spcPct val="90000"/>
              </a:lnSpc>
              <a:spcBef>
                <a:spcPts val="0"/>
              </a:spcBef>
              <a:spcAft>
                <a:spcPts val="600"/>
              </a:spcAft>
            </a:pPr>
            <a:r>
              <a:rPr lang="en-US" sz="3400" b="1" dirty="0">
                <a:solidFill>
                  <a:srgbClr val="FFFFFF"/>
                </a:solidFill>
                <a:latin typeface="Cambria" panose="02040503050406030204" pitchFamily="18" charset="0"/>
                <a:ea typeface="Cambria" panose="02040503050406030204" pitchFamily="18" charset="0"/>
              </a:rPr>
              <a:t>The </a:t>
            </a:r>
            <a:r>
              <a:rPr lang="en-US" sz="3400" b="1" cap="small" dirty="0">
                <a:solidFill>
                  <a:srgbClr val="FFFFFF"/>
                </a:solidFill>
                <a:effectLst/>
                <a:latin typeface="Cambria" panose="02040503050406030204" pitchFamily="18" charset="0"/>
                <a:ea typeface="Cambria" panose="02040503050406030204" pitchFamily="18" charset="0"/>
              </a:rPr>
              <a:t>Lord</a:t>
            </a:r>
            <a:r>
              <a:rPr lang="en-US" sz="3400" b="1" dirty="0">
                <a:solidFill>
                  <a:srgbClr val="FFFFFF"/>
                </a:solidFill>
                <a:latin typeface="Cambria" panose="02040503050406030204" pitchFamily="18" charset="0"/>
                <a:ea typeface="Cambria" panose="02040503050406030204" pitchFamily="18" charset="0"/>
              </a:rPr>
              <a:t> said to him, “Who gave human beings their mouths? </a:t>
            </a:r>
          </a:p>
          <a:p>
            <a:pPr>
              <a:lnSpc>
                <a:spcPct val="90000"/>
              </a:lnSpc>
              <a:spcBef>
                <a:spcPts val="0"/>
              </a:spcBef>
              <a:spcAft>
                <a:spcPts val="600"/>
              </a:spcAft>
            </a:pPr>
            <a:endParaRPr lang="en-US" sz="3400" b="1" dirty="0">
              <a:solidFill>
                <a:srgbClr val="FFFFFF"/>
              </a:solidFill>
              <a:latin typeface="Cambria" panose="02040503050406030204" pitchFamily="18" charset="0"/>
              <a:ea typeface="Cambria" panose="02040503050406030204" pitchFamily="18" charset="0"/>
            </a:endParaRPr>
          </a:p>
          <a:p>
            <a:pPr>
              <a:lnSpc>
                <a:spcPct val="90000"/>
              </a:lnSpc>
              <a:spcBef>
                <a:spcPts val="0"/>
              </a:spcBef>
              <a:spcAft>
                <a:spcPts val="600"/>
              </a:spcAft>
            </a:pPr>
            <a:r>
              <a:rPr lang="en-US" sz="3400" b="1" dirty="0">
                <a:solidFill>
                  <a:srgbClr val="FFFFFF"/>
                </a:solidFill>
                <a:latin typeface="Cambria" panose="02040503050406030204" pitchFamily="18" charset="0"/>
                <a:ea typeface="Cambria" panose="02040503050406030204" pitchFamily="18" charset="0"/>
              </a:rPr>
              <a:t>Who makes them deaf or mute? </a:t>
            </a:r>
          </a:p>
          <a:p>
            <a:pPr>
              <a:lnSpc>
                <a:spcPct val="90000"/>
              </a:lnSpc>
              <a:spcBef>
                <a:spcPts val="0"/>
              </a:spcBef>
              <a:spcAft>
                <a:spcPts val="600"/>
              </a:spcAft>
            </a:pPr>
            <a:endParaRPr lang="en-US" sz="3400" b="1" dirty="0">
              <a:solidFill>
                <a:srgbClr val="FFFF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0754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2158527" y="1143000"/>
            <a:ext cx="4578895" cy="682079"/>
          </a:xfrm>
        </p:spPr>
        <p:txBody>
          <a:bodyPr>
            <a:noAutofit/>
          </a:bodyPr>
          <a:lstStyle/>
          <a:p>
            <a:pPr>
              <a:lnSpc>
                <a:spcPct val="90000"/>
              </a:lnSpc>
              <a:spcBef>
                <a:spcPts val="0"/>
              </a:spcBef>
              <a:spcAft>
                <a:spcPts val="600"/>
              </a:spcAft>
            </a:pPr>
            <a:r>
              <a:rPr lang="en-US" sz="3400" b="1" dirty="0">
                <a:solidFill>
                  <a:srgbClr val="FFFFFF"/>
                </a:solidFill>
                <a:latin typeface="Cambria" panose="02040503050406030204" pitchFamily="18" charset="0"/>
                <a:ea typeface="Cambria" panose="02040503050406030204" pitchFamily="18" charset="0"/>
              </a:rPr>
              <a:t>Who gives them </a:t>
            </a:r>
          </a:p>
          <a:p>
            <a:pPr>
              <a:lnSpc>
                <a:spcPct val="90000"/>
              </a:lnSpc>
              <a:spcBef>
                <a:spcPts val="0"/>
              </a:spcBef>
              <a:spcAft>
                <a:spcPts val="600"/>
              </a:spcAft>
            </a:pPr>
            <a:r>
              <a:rPr lang="en-US" sz="3400" b="1" dirty="0">
                <a:solidFill>
                  <a:srgbClr val="FFFFFF"/>
                </a:solidFill>
                <a:latin typeface="Cambria" panose="02040503050406030204" pitchFamily="18" charset="0"/>
                <a:ea typeface="Cambria" panose="02040503050406030204" pitchFamily="18" charset="0"/>
              </a:rPr>
              <a:t>sight or makes them blind? </a:t>
            </a:r>
          </a:p>
          <a:p>
            <a:pPr>
              <a:lnSpc>
                <a:spcPct val="90000"/>
              </a:lnSpc>
              <a:spcBef>
                <a:spcPts val="0"/>
              </a:spcBef>
              <a:spcAft>
                <a:spcPts val="600"/>
              </a:spcAft>
            </a:pPr>
            <a:endParaRPr lang="en-US" sz="3400" b="1" dirty="0">
              <a:solidFill>
                <a:srgbClr val="FFFFFF"/>
              </a:solidFill>
              <a:latin typeface="Cambria" panose="02040503050406030204" pitchFamily="18" charset="0"/>
              <a:ea typeface="Cambria" panose="02040503050406030204" pitchFamily="18" charset="0"/>
            </a:endParaRPr>
          </a:p>
          <a:p>
            <a:pPr>
              <a:lnSpc>
                <a:spcPct val="90000"/>
              </a:lnSpc>
              <a:spcBef>
                <a:spcPts val="0"/>
              </a:spcBef>
              <a:spcAft>
                <a:spcPts val="600"/>
              </a:spcAft>
            </a:pPr>
            <a:r>
              <a:rPr lang="en-US" sz="3400" b="1" dirty="0">
                <a:solidFill>
                  <a:srgbClr val="FFFFFF"/>
                </a:solidFill>
                <a:latin typeface="Cambria" panose="02040503050406030204" pitchFamily="18" charset="0"/>
                <a:ea typeface="Cambria" panose="02040503050406030204" pitchFamily="18" charset="0"/>
              </a:rPr>
              <a:t>Is it not I, the </a:t>
            </a:r>
            <a:r>
              <a:rPr lang="en-US" sz="3400" b="1" cap="small" dirty="0">
                <a:solidFill>
                  <a:srgbClr val="FFFFFF"/>
                </a:solidFill>
                <a:effectLst/>
                <a:latin typeface="Cambria" panose="02040503050406030204" pitchFamily="18" charset="0"/>
                <a:ea typeface="Cambria" panose="02040503050406030204" pitchFamily="18" charset="0"/>
              </a:rPr>
              <a:t>Lord</a:t>
            </a:r>
            <a:r>
              <a:rPr lang="en-US" sz="3400" b="1" dirty="0">
                <a:solidFill>
                  <a:srgbClr val="FFFFFF"/>
                </a:solidFill>
                <a:latin typeface="Cambria" panose="02040503050406030204" pitchFamily="18" charset="0"/>
                <a:ea typeface="Cambria" panose="02040503050406030204" pitchFamily="18" charset="0"/>
              </a:rPr>
              <a:t>? </a:t>
            </a:r>
            <a:endParaRPr lang="en-US" sz="3400" b="1" baseline="30000" dirty="0">
              <a:solidFill>
                <a:srgbClr val="FFFFFF"/>
              </a:solidFill>
              <a:latin typeface="Cambria" panose="02040503050406030204" pitchFamily="18" charset="0"/>
              <a:ea typeface="Cambria" panose="02040503050406030204" pitchFamily="18" charset="0"/>
            </a:endParaRPr>
          </a:p>
          <a:p>
            <a:pPr>
              <a:lnSpc>
                <a:spcPct val="90000"/>
              </a:lnSpc>
              <a:spcBef>
                <a:spcPts val="0"/>
              </a:spcBef>
              <a:spcAft>
                <a:spcPts val="600"/>
              </a:spcAft>
            </a:pPr>
            <a:endParaRPr lang="en-US" sz="3400" b="1" dirty="0">
              <a:solidFill>
                <a:srgbClr val="FFFFFF"/>
              </a:solidFill>
              <a:latin typeface="Cambria" panose="02040503050406030204" pitchFamily="18" charset="0"/>
              <a:ea typeface="Cambria" panose="02040503050406030204" pitchFamily="18" charset="0"/>
            </a:endParaRPr>
          </a:p>
          <a:p>
            <a:pPr>
              <a:lnSpc>
                <a:spcPct val="90000"/>
              </a:lnSpc>
              <a:spcBef>
                <a:spcPts val="0"/>
              </a:spcBef>
              <a:spcAft>
                <a:spcPts val="600"/>
              </a:spcAft>
            </a:pPr>
            <a:r>
              <a:rPr lang="en-US" sz="3400" b="1" dirty="0">
                <a:solidFill>
                  <a:srgbClr val="FFFFFF"/>
                </a:solidFill>
                <a:latin typeface="Cambria" panose="02040503050406030204" pitchFamily="18" charset="0"/>
                <a:ea typeface="Cambria" panose="02040503050406030204" pitchFamily="18" charset="0"/>
              </a:rPr>
              <a:t>Now go; I will help you speak and will teach you what to say.”</a:t>
            </a:r>
          </a:p>
        </p:txBody>
      </p:sp>
    </p:spTree>
    <p:extLst>
      <p:ext uri="{BB962C8B-B14F-4D97-AF65-F5344CB8AC3E}">
        <p14:creationId xmlns:p14="http://schemas.microsoft.com/office/powerpoint/2010/main" val="1161028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2209800" y="1676400"/>
            <a:ext cx="4578895" cy="3962400"/>
          </a:xfrm>
        </p:spPr>
        <p:txBody>
          <a:bodyPr>
            <a:noAutofit/>
          </a:bodyPr>
          <a:lstStyle/>
          <a:p>
            <a:pPr>
              <a:lnSpc>
                <a:spcPct val="90000"/>
              </a:lnSpc>
              <a:spcBef>
                <a:spcPts val="0"/>
              </a:spcBef>
              <a:spcAft>
                <a:spcPts val="600"/>
              </a:spcAft>
            </a:pPr>
            <a:r>
              <a:rPr lang="en-US" sz="3600" b="1" dirty="0">
                <a:solidFill>
                  <a:schemeClr val="tx1"/>
                </a:solidFill>
                <a:latin typeface="Cambria" panose="02040503050406030204" pitchFamily="18" charset="0"/>
                <a:ea typeface="Cambria" panose="02040503050406030204" pitchFamily="18" charset="0"/>
              </a:rPr>
              <a:t>But Moses said, “Pardon your servant, Lord. Please send someone else.”</a:t>
            </a:r>
          </a:p>
        </p:txBody>
      </p:sp>
    </p:spTree>
    <p:extLst>
      <p:ext uri="{BB962C8B-B14F-4D97-AF65-F5344CB8AC3E}">
        <p14:creationId xmlns:p14="http://schemas.microsoft.com/office/powerpoint/2010/main" val="3144384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2057400" y="1371600"/>
            <a:ext cx="4724400" cy="3962400"/>
          </a:xfrm>
        </p:spPr>
        <p:txBody>
          <a:bodyPr>
            <a:noAutofit/>
          </a:bodyPr>
          <a:lstStyle/>
          <a:p>
            <a:pPr>
              <a:spcBef>
                <a:spcPts val="0"/>
              </a:spcBef>
            </a:pPr>
            <a:r>
              <a:rPr lang="en-US" sz="3600" b="1" dirty="0">
                <a:solidFill>
                  <a:schemeClr val="tx1"/>
                </a:solidFill>
                <a:latin typeface="Cambria" panose="02040503050406030204" pitchFamily="18" charset="0"/>
                <a:ea typeface="Cambria" panose="02040503050406030204" pitchFamily="18" charset="0"/>
              </a:rPr>
              <a:t>Then the </a:t>
            </a:r>
            <a:r>
              <a:rPr lang="en-US" sz="3600" b="1" cap="small" dirty="0">
                <a:solidFill>
                  <a:schemeClr val="tx1"/>
                </a:solidFill>
                <a:latin typeface="Cambria" panose="02040503050406030204" pitchFamily="18" charset="0"/>
                <a:ea typeface="Cambria" panose="02040503050406030204" pitchFamily="18" charset="0"/>
              </a:rPr>
              <a:t>Lord</a:t>
            </a:r>
            <a:r>
              <a:rPr lang="en-US" sz="3600" b="1" dirty="0">
                <a:solidFill>
                  <a:schemeClr val="tx1"/>
                </a:solidFill>
                <a:latin typeface="Cambria" panose="02040503050406030204" pitchFamily="18" charset="0"/>
                <a:ea typeface="Cambria" panose="02040503050406030204" pitchFamily="18" charset="0"/>
              </a:rPr>
              <a:t>’s anger burned against Moses and he said, “What about your brother, Aaron the Levite? </a:t>
            </a:r>
          </a:p>
          <a:p>
            <a:pPr>
              <a:spcBef>
                <a:spcPts val="0"/>
              </a:spcBef>
            </a:pPr>
            <a:r>
              <a:rPr lang="en-US" sz="3600" b="1" dirty="0">
                <a:solidFill>
                  <a:schemeClr val="tx1"/>
                </a:solidFill>
                <a:latin typeface="Cambria" panose="02040503050406030204" pitchFamily="18" charset="0"/>
                <a:ea typeface="Cambria" panose="02040503050406030204" pitchFamily="18" charset="0"/>
              </a:rPr>
              <a:t>I know he can speak well. </a:t>
            </a:r>
          </a:p>
        </p:txBody>
      </p:sp>
    </p:spTree>
    <p:extLst>
      <p:ext uri="{BB962C8B-B14F-4D97-AF65-F5344CB8AC3E}">
        <p14:creationId xmlns:p14="http://schemas.microsoft.com/office/powerpoint/2010/main" val="1181348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1828800" y="1676400"/>
            <a:ext cx="4953000" cy="3962400"/>
          </a:xfrm>
        </p:spPr>
        <p:txBody>
          <a:bodyPr>
            <a:noAutofit/>
          </a:bodyPr>
          <a:lstStyle/>
          <a:p>
            <a:pPr>
              <a:spcBef>
                <a:spcPts val="0"/>
              </a:spcBef>
            </a:pPr>
            <a:r>
              <a:rPr lang="en-US" sz="3600" b="1" dirty="0">
                <a:solidFill>
                  <a:schemeClr val="tx1"/>
                </a:solidFill>
                <a:latin typeface="Cambria" panose="02040503050406030204" pitchFamily="18" charset="0"/>
                <a:ea typeface="Cambria" panose="02040503050406030204" pitchFamily="18" charset="0"/>
              </a:rPr>
              <a:t>He is already on his way to meet you, </a:t>
            </a:r>
          </a:p>
          <a:p>
            <a:pPr>
              <a:spcBef>
                <a:spcPts val="0"/>
              </a:spcBef>
            </a:pPr>
            <a:r>
              <a:rPr lang="en-US" sz="3600" b="1" dirty="0">
                <a:solidFill>
                  <a:schemeClr val="tx1"/>
                </a:solidFill>
                <a:latin typeface="Cambria" panose="02040503050406030204" pitchFamily="18" charset="0"/>
                <a:ea typeface="Cambria" panose="02040503050406030204" pitchFamily="18" charset="0"/>
              </a:rPr>
              <a:t>and he will be glad </a:t>
            </a:r>
          </a:p>
          <a:p>
            <a:pPr>
              <a:spcBef>
                <a:spcPts val="0"/>
              </a:spcBef>
            </a:pPr>
            <a:r>
              <a:rPr lang="en-US" sz="3600" b="1" dirty="0">
                <a:solidFill>
                  <a:schemeClr val="tx1"/>
                </a:solidFill>
                <a:latin typeface="Cambria" panose="02040503050406030204" pitchFamily="18" charset="0"/>
                <a:ea typeface="Cambria" panose="02040503050406030204" pitchFamily="18" charset="0"/>
              </a:rPr>
              <a:t>to see you. </a:t>
            </a:r>
          </a:p>
        </p:txBody>
      </p:sp>
    </p:spTree>
    <p:extLst>
      <p:ext uri="{BB962C8B-B14F-4D97-AF65-F5344CB8AC3E}">
        <p14:creationId xmlns:p14="http://schemas.microsoft.com/office/powerpoint/2010/main" val="2424593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blip>
          <a:srcRect/>
          <a:tile tx="0" ty="0" sx="100000" sy="100000" flip="none" algn="tl"/>
        </a:blipFill>
        <a:effectLst/>
      </p:bgPr>
    </p:bg>
    <p:spTree>
      <p:nvGrpSpPr>
        <p:cNvPr id="1" name=""/>
        <p:cNvGrpSpPr/>
        <p:nvPr/>
      </p:nvGrpSpPr>
      <p:grpSpPr>
        <a:xfrm>
          <a:off x="0" y="0"/>
          <a:ext cx="0" cy="0"/>
          <a:chOff x="0" y="0"/>
          <a:chExt cx="0" cy="0"/>
        </a:xfrm>
      </p:grpSpPr>
      <p:pic>
        <p:nvPicPr>
          <p:cNvPr id="8194" name="Picture 2" descr="http://sr.photos3.fotosearch.com/bthumb/CSP/CSP992/k12389867.jpg"/>
          <p:cNvPicPr>
            <a:picLocks noChangeAspect="1" noChangeArrowheads="1"/>
          </p:cNvPicPr>
          <p:nvPr/>
        </p:nvPicPr>
        <p:blipFill>
          <a:blip r:embed="rId3" cstate="print"/>
          <a:srcRect/>
          <a:stretch>
            <a:fillRect/>
          </a:stretch>
        </p:blipFill>
        <p:spPr bwMode="auto">
          <a:xfrm>
            <a:off x="228600" y="3505200"/>
            <a:ext cx="2899184" cy="3200400"/>
          </a:xfrm>
          <a:prstGeom prst="rect">
            <a:avLst/>
          </a:prstGeom>
          <a:noFill/>
        </p:spPr>
      </p:pic>
      <p:sp>
        <p:nvSpPr>
          <p:cNvPr id="3" name="Subtitle 2"/>
          <p:cNvSpPr>
            <a:spLocks noGrp="1"/>
          </p:cNvSpPr>
          <p:nvPr>
            <p:ph type="subTitle" idx="1"/>
          </p:nvPr>
        </p:nvSpPr>
        <p:spPr>
          <a:xfrm>
            <a:off x="304800" y="228600"/>
            <a:ext cx="8534400" cy="6324600"/>
          </a:xfrm>
        </p:spPr>
        <p:txBody>
          <a:bodyPr>
            <a:normAutofit/>
          </a:bodyPr>
          <a:lstStyle/>
          <a:p>
            <a:pPr algn="l"/>
            <a:r>
              <a:rPr lang="en-US" b="1" dirty="0">
                <a:solidFill>
                  <a:schemeClr val="bg1"/>
                </a:solidFill>
                <a:latin typeface="Cambria" panose="02040503050406030204" pitchFamily="18" charset="0"/>
                <a:ea typeface="Cambria" panose="02040503050406030204" pitchFamily="18" charset="0"/>
              </a:rPr>
              <a:t>You shall speak to him and put words in his mouth; I will help both of you speak and will teach you what to do. </a:t>
            </a:r>
            <a:endParaRPr lang="en-US" b="1" baseline="30000" dirty="0">
              <a:solidFill>
                <a:schemeClr val="bg1"/>
              </a:solidFill>
              <a:latin typeface="Cambria" panose="02040503050406030204" pitchFamily="18" charset="0"/>
              <a:ea typeface="Cambria" panose="02040503050406030204" pitchFamily="18" charset="0"/>
            </a:endParaRPr>
          </a:p>
          <a:p>
            <a:pPr algn="l"/>
            <a:r>
              <a:rPr lang="en-US" b="1" dirty="0">
                <a:solidFill>
                  <a:schemeClr val="bg1"/>
                </a:solidFill>
                <a:latin typeface="Cambria" panose="02040503050406030204" pitchFamily="18" charset="0"/>
                <a:ea typeface="Cambria" panose="02040503050406030204" pitchFamily="18" charset="0"/>
              </a:rPr>
              <a:t>He will speak to the people for you, and it will be as if he were your mouth and as if you were God to him. </a:t>
            </a:r>
          </a:p>
        </p:txBody>
      </p:sp>
      <p:sp>
        <p:nvSpPr>
          <p:cNvPr id="2" name="Rectangle 1"/>
          <p:cNvSpPr/>
          <p:nvPr/>
        </p:nvSpPr>
        <p:spPr>
          <a:xfrm>
            <a:off x="533400" y="4572000"/>
            <a:ext cx="245727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WORDS</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56384" y="3307979"/>
            <a:ext cx="5805487" cy="3451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973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765F4110-C0FC-4D61-ACD2-A7C950EAE9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001464" y="3657600"/>
            <a:ext cx="4848965" cy="602551"/>
          </a:xfrm>
        </p:spPr>
        <p:txBody>
          <a:bodyPr>
            <a:noAutofit/>
          </a:bodyPr>
          <a:lstStyle/>
          <a:p>
            <a:pPr algn="l">
              <a:lnSpc>
                <a:spcPct val="90000"/>
              </a:lnSpc>
            </a:pPr>
            <a:r>
              <a:rPr lang="en-US" b="1" dirty="0">
                <a:solidFill>
                  <a:srgbClr val="E7A84C"/>
                </a:solidFill>
                <a:latin typeface="Cambria" panose="02040503050406030204" pitchFamily="18" charset="0"/>
                <a:ea typeface="Cambria" panose="02040503050406030204" pitchFamily="18" charset="0"/>
              </a:rPr>
              <a:t>But take this staff in your hand so you can perform the signs with it.”</a:t>
            </a:r>
            <a:endParaRPr lang="en-US" b="1" baseline="30000" dirty="0">
              <a:solidFill>
                <a:srgbClr val="E7A84C"/>
              </a:solidFill>
              <a:latin typeface="Cambria" panose="02040503050406030204" pitchFamily="18" charset="0"/>
              <a:ea typeface="Cambria" panose="02040503050406030204" pitchFamily="18" charset="0"/>
            </a:endParaRPr>
          </a:p>
        </p:txBody>
      </p:sp>
      <p:cxnSp>
        <p:nvCxnSpPr>
          <p:cNvPr id="75" name="Straight Connector 74">
            <a:extLst>
              <a:ext uri="{FF2B5EF4-FFF2-40B4-BE49-F238E27FC236}">
                <a16:creationId xmlns:a16="http://schemas.microsoft.com/office/drawing/2014/main" xmlns="" id="{CC94CBDB-A76C-499E-95AB-C0A049E315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rot="21600000">
            <a:off x="238226" y="299363"/>
            <a:ext cx="3120339" cy="617843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466" r="2719"/>
          <a:stretch/>
        </p:blipFill>
        <p:spPr bwMode="auto">
          <a:xfrm>
            <a:off x="3490722" y="299363"/>
            <a:ext cx="5412813" cy="30081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902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person&#10;&#10;Description automatically generated">
            <a:extLst>
              <a:ext uri="{FF2B5EF4-FFF2-40B4-BE49-F238E27FC236}">
                <a16:creationId xmlns:a16="http://schemas.microsoft.com/office/drawing/2014/main" xmlns="" id="{27DB5A04-7E38-43E4-808A-0891A8B03E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42616" y="10"/>
            <a:ext cx="6501384" cy="6857990"/>
          </a:xfrm>
          <a:prstGeom prst="rect">
            <a:avLst/>
          </a:prstGeom>
        </p:spPr>
      </p:pic>
      <p:sp>
        <p:nvSpPr>
          <p:cNvPr id="11" name="Rectangle 10">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990600" y="461249"/>
            <a:ext cx="3505200" cy="1208141"/>
          </a:xfrm>
        </p:spPr>
        <p:txBody>
          <a:bodyPr>
            <a:noAutofit/>
          </a:bodyPr>
          <a:lstStyle/>
          <a:p>
            <a:pPr algn="l">
              <a:lnSpc>
                <a:spcPct val="90000"/>
              </a:lnSpc>
            </a:pPr>
            <a:r>
              <a:rPr lang="en-US" b="1" dirty="0">
                <a:latin typeface="Cambria" panose="02040503050406030204" pitchFamily="18" charset="0"/>
                <a:ea typeface="Cambria" panose="02040503050406030204" pitchFamily="18" charset="0"/>
              </a:rPr>
              <a:t>Then Moses went back to Jethro his father-in-law and said to him, “Let me return to my own people in Egypt to see if any of them are still alive.”</a:t>
            </a:r>
          </a:p>
          <a:p>
            <a:pPr algn="l">
              <a:lnSpc>
                <a:spcPct val="90000"/>
              </a:lnSpc>
            </a:pPr>
            <a:r>
              <a:rPr lang="en-US" b="1" dirty="0">
                <a:latin typeface="Cambria" panose="02040503050406030204" pitchFamily="18" charset="0"/>
                <a:ea typeface="Cambria" panose="02040503050406030204" pitchFamily="18" charset="0"/>
              </a:rPr>
              <a:t>Jethro said, </a:t>
            </a:r>
          </a:p>
          <a:p>
            <a:pPr algn="l">
              <a:lnSpc>
                <a:spcPct val="90000"/>
              </a:lnSpc>
            </a:pPr>
            <a:r>
              <a:rPr lang="en-US" b="1" dirty="0">
                <a:latin typeface="Cambria" panose="02040503050406030204" pitchFamily="18" charset="0"/>
                <a:ea typeface="Cambria" panose="02040503050406030204" pitchFamily="18" charset="0"/>
              </a:rPr>
              <a:t>“Go, and I wish you well.”</a:t>
            </a:r>
          </a:p>
        </p:txBody>
      </p:sp>
      <p:sp>
        <p:nvSpPr>
          <p:cNvPr id="13" name="Rectangle 12">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261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xmlns="" id="{ECFD15A0-5045-4254-81A7-680336FCCE22}"/>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4348157" y="10"/>
            <a:ext cx="4795614" cy="6857990"/>
          </a:xfrm>
          <a:prstGeom prst="rect">
            <a:avLst/>
          </a:prstGeom>
        </p:spPr>
      </p:pic>
      <p:pic>
        <p:nvPicPr>
          <p:cNvPr id="72" name="Picture 71">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extLst>
              <a:ext uri="{28A0092B-C50C-407E-A947-70E740481C1C}">
                <a14:useLocalDpi xmlns:a14="http://schemas.microsoft.com/office/drawing/2010/main"/>
              </a:ext>
            </a:extLst>
          </a:blip>
          <a:stretch>
            <a:fillRect/>
          </a:stretch>
        </p:blipFill>
        <p:spPr>
          <a:xfrm flipH="1" flipV="1">
            <a:off x="0" y="0"/>
            <a:ext cx="9144000" cy="6858000"/>
          </a:xfrm>
          <a:prstGeom prst="rect">
            <a:avLst/>
          </a:prstGeom>
        </p:spPr>
      </p:pic>
      <p:sp>
        <p:nvSpPr>
          <p:cNvPr id="9218" name="Title 1"/>
          <p:cNvSpPr>
            <a:spLocks noGrp="1"/>
          </p:cNvSpPr>
          <p:nvPr>
            <p:ph type="ctrTitle"/>
          </p:nvPr>
        </p:nvSpPr>
        <p:spPr>
          <a:xfrm>
            <a:off x="228600" y="33337"/>
            <a:ext cx="3602727" cy="1311664"/>
          </a:xfrm>
        </p:spPr>
        <p:txBody>
          <a:bodyPr vert="horz" lIns="91440" tIns="45720" rIns="91440" bIns="45720" rtlCol="0" anchor="ctr">
            <a:normAutofit/>
          </a:bodyPr>
          <a:lstStyle/>
          <a:p>
            <a:pPr algn="l" eaLnBrk="1" hangingPunct="1">
              <a:lnSpc>
                <a:spcPct val="90000"/>
              </a:lnSpc>
            </a:pPr>
            <a:r>
              <a:rPr lang="en-US" b="1" kern="1200" dirty="0">
                <a:solidFill>
                  <a:srgbClr val="000000"/>
                </a:solidFill>
              </a:rPr>
              <a:t>Psalm 9:10</a:t>
            </a:r>
          </a:p>
        </p:txBody>
      </p:sp>
      <p:sp>
        <p:nvSpPr>
          <p:cNvPr id="9219" name="Subtitle 2"/>
          <p:cNvSpPr>
            <a:spLocks noGrp="1"/>
          </p:cNvSpPr>
          <p:nvPr>
            <p:ph type="subTitle" idx="1"/>
          </p:nvPr>
        </p:nvSpPr>
        <p:spPr>
          <a:xfrm>
            <a:off x="266700" y="2133600"/>
            <a:ext cx="4139703" cy="3788830"/>
          </a:xfrm>
        </p:spPr>
        <p:txBody>
          <a:bodyPr vert="horz" lIns="91440" tIns="45720" rIns="91440" bIns="45720" rtlCol="0" anchor="ctr">
            <a:noAutofit/>
          </a:bodyPr>
          <a:lstStyle/>
          <a:p>
            <a:pPr eaLnBrk="1" hangingPunct="1">
              <a:spcBef>
                <a:spcPts val="0"/>
              </a:spcBef>
            </a:pPr>
            <a:r>
              <a:rPr lang="en-US" kern="1200" dirty="0">
                <a:solidFill>
                  <a:srgbClr val="000000"/>
                </a:solidFill>
              </a:rPr>
              <a:t>Those who know your name trust in you, for you, Lord,</a:t>
            </a:r>
          </a:p>
          <a:p>
            <a:pPr eaLnBrk="1" hangingPunct="1">
              <a:spcBef>
                <a:spcPts val="0"/>
              </a:spcBef>
            </a:pPr>
            <a:r>
              <a:rPr lang="en-US" kern="1200" dirty="0">
                <a:solidFill>
                  <a:srgbClr val="000000"/>
                </a:solidFill>
              </a:rPr>
              <a:t>Have never forsaken those who seek you. </a:t>
            </a:r>
          </a:p>
        </p:txBody>
      </p:sp>
    </p:spTree>
    <p:extLst>
      <p:ext uri="{BB962C8B-B14F-4D97-AF65-F5344CB8AC3E}">
        <p14:creationId xmlns:p14="http://schemas.microsoft.com/office/powerpoint/2010/main" val="1801856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able, sitting, fabric, bed&#10;&#10;Description automatically generated">
            <a:extLst>
              <a:ext uri="{FF2B5EF4-FFF2-40B4-BE49-F238E27FC236}">
                <a16:creationId xmlns:a16="http://schemas.microsoft.com/office/drawing/2014/main" xmlns="" id="{6D7A3C84-3D9C-4607-AFB7-43ECC8D4B979}"/>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9143980" cy="6857999"/>
          </a:xfrm>
          <a:prstGeom prst="rect">
            <a:avLst/>
          </a:prstGeom>
        </p:spPr>
      </p:pic>
      <p:sp>
        <p:nvSpPr>
          <p:cNvPr id="3" name="Subtitle 2"/>
          <p:cNvSpPr>
            <a:spLocks noGrp="1"/>
          </p:cNvSpPr>
          <p:nvPr>
            <p:ph type="subTitle" idx="1"/>
          </p:nvPr>
        </p:nvSpPr>
        <p:spPr>
          <a:xfrm>
            <a:off x="609600" y="4159404"/>
            <a:ext cx="8534400" cy="1098395"/>
          </a:xfrm>
        </p:spPr>
        <p:txBody>
          <a:bodyPr>
            <a:noAutofit/>
          </a:bodyPr>
          <a:lstStyle/>
          <a:p>
            <a:pPr>
              <a:lnSpc>
                <a:spcPct val="90000"/>
              </a:lnSpc>
              <a:spcBef>
                <a:spcPts val="0"/>
              </a:spcBef>
              <a:spcAft>
                <a:spcPts val="600"/>
              </a:spcAft>
            </a:pPr>
            <a:r>
              <a:rPr lang="en-US" b="1" dirty="0">
                <a:solidFill>
                  <a:srgbClr val="FFFFFF"/>
                </a:solidFill>
                <a:latin typeface="Cambria" panose="02040503050406030204" pitchFamily="18" charset="0"/>
                <a:ea typeface="Cambria" panose="02040503050406030204" pitchFamily="18" charset="0"/>
              </a:rPr>
              <a:t>Now the </a:t>
            </a:r>
            <a:r>
              <a:rPr lang="en-US" b="1" cap="small" dirty="0">
                <a:solidFill>
                  <a:srgbClr val="FFFFFF"/>
                </a:solidFill>
                <a:effectLst/>
                <a:latin typeface="Cambria" panose="02040503050406030204" pitchFamily="18" charset="0"/>
                <a:ea typeface="Cambria" panose="02040503050406030204" pitchFamily="18" charset="0"/>
              </a:rPr>
              <a:t>Lord</a:t>
            </a:r>
            <a:r>
              <a:rPr lang="en-US" b="1" dirty="0">
                <a:solidFill>
                  <a:srgbClr val="FFFFFF"/>
                </a:solidFill>
                <a:latin typeface="Cambria" panose="02040503050406030204" pitchFamily="18" charset="0"/>
                <a:ea typeface="Cambria" panose="02040503050406030204" pitchFamily="18" charset="0"/>
              </a:rPr>
              <a:t> had said to Moses in Midian, </a:t>
            </a:r>
          </a:p>
          <a:p>
            <a:pPr>
              <a:lnSpc>
                <a:spcPct val="90000"/>
              </a:lnSpc>
              <a:spcBef>
                <a:spcPts val="0"/>
              </a:spcBef>
              <a:spcAft>
                <a:spcPts val="600"/>
              </a:spcAft>
            </a:pPr>
            <a:r>
              <a:rPr lang="en-US" b="1" dirty="0">
                <a:solidFill>
                  <a:srgbClr val="FFFFFF"/>
                </a:solidFill>
                <a:latin typeface="Cambria" panose="02040503050406030204" pitchFamily="18" charset="0"/>
                <a:ea typeface="Cambria" panose="02040503050406030204" pitchFamily="18" charset="0"/>
              </a:rPr>
              <a:t>“Go back to Egypt, for all those who wanted to kill you are dead.” </a:t>
            </a:r>
            <a:endParaRPr lang="en-US" b="1" baseline="30000" dirty="0">
              <a:solidFill>
                <a:srgbClr val="FFFF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4188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9F9EECA2-C756-493D-AE5E-90C0BE756E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18AD5840-97CD-423C-A79D-51651B3A6C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044" y="3436120"/>
            <a:ext cx="5113990" cy="3722626"/>
          </a:xfrm>
          <a:prstGeom prst="rect">
            <a:avLst/>
          </a:prstGeom>
        </p:spPr>
      </p:pic>
      <p:sp>
        <p:nvSpPr>
          <p:cNvPr id="3" name="Subtitle 2"/>
          <p:cNvSpPr>
            <a:spLocks noGrp="1"/>
          </p:cNvSpPr>
          <p:nvPr>
            <p:ph type="subTitle" idx="1"/>
          </p:nvPr>
        </p:nvSpPr>
        <p:spPr>
          <a:xfrm>
            <a:off x="5791200" y="2133600"/>
            <a:ext cx="2994407" cy="2155949"/>
          </a:xfrm>
        </p:spPr>
        <p:txBody>
          <a:bodyPr anchor="ctr">
            <a:noAutofit/>
          </a:bodyPr>
          <a:lstStyle/>
          <a:p>
            <a:pPr>
              <a:spcBef>
                <a:spcPts val="0"/>
              </a:spcBef>
              <a:spcAft>
                <a:spcPts val="600"/>
              </a:spcAft>
            </a:pPr>
            <a:r>
              <a:rPr lang="en-US" b="1" dirty="0">
                <a:latin typeface="Cambria" panose="02040503050406030204" pitchFamily="18" charset="0"/>
                <a:ea typeface="Cambria" panose="02040503050406030204" pitchFamily="18" charset="0"/>
              </a:rPr>
              <a:t>So Moses took his wife and sons, put them on a donkey and started back to Egypt. And he took the staff of God in his hand.</a:t>
            </a:r>
          </a:p>
        </p:txBody>
      </p:sp>
      <p:sp>
        <p:nvSpPr>
          <p:cNvPr id="75" name="Rectangle 74">
            <a:extLst>
              <a:ext uri="{FF2B5EF4-FFF2-40B4-BE49-F238E27FC236}">
                <a16:creationId xmlns:a16="http://schemas.microsoft.com/office/drawing/2014/main" xmlns="" id="{24726E46-0A95-4CE6-80B3-2C7406BD5A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691948"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17846589-3EED-4DB2-A497-C9938D7B29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419907"/>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
          <a:stretch/>
        </p:blipFill>
        <p:spPr bwMode="auto">
          <a:xfrm>
            <a:off x="609600" y="-69030"/>
            <a:ext cx="4047055" cy="345117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6041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667" r="-2" b="-2"/>
          <a:stretch/>
        </p:blipFill>
        <p:spPr bwMode="auto">
          <a:xfrm>
            <a:off x="-2286" y="10"/>
            <a:ext cx="9143999"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200400" y="76200"/>
            <a:ext cx="2286000" cy="5702307"/>
          </a:xfrm>
          <a:solidFill>
            <a:srgbClr val="E4C491"/>
          </a:solidFill>
          <a:effectLst>
            <a:outerShdw blurRad="50800" dist="38100" dir="2700000" algn="tl" rotWithShape="0">
              <a:prstClr val="black">
                <a:alpha val="40000"/>
              </a:prstClr>
            </a:outerShdw>
          </a:effectLst>
        </p:spPr>
        <p:txBody>
          <a:bodyPr>
            <a:normAutofit/>
          </a:bodyPr>
          <a:lstStyle/>
          <a:p>
            <a:pPr>
              <a:lnSpc>
                <a:spcPct val="90000"/>
              </a:lnSpc>
            </a:pPr>
            <a:r>
              <a:rPr lang="en-US" sz="2700" b="1" dirty="0">
                <a:solidFill>
                  <a:schemeClr val="bg1"/>
                </a:solidFill>
                <a:latin typeface="Cambria" panose="02040503050406030204" pitchFamily="18" charset="0"/>
                <a:ea typeface="Cambria" panose="02040503050406030204" pitchFamily="18" charset="0"/>
              </a:rPr>
              <a:t>The </a:t>
            </a:r>
            <a:r>
              <a:rPr lang="en-US" sz="2700" b="1" cap="small" dirty="0">
                <a:solidFill>
                  <a:schemeClr val="bg1"/>
                </a:solidFill>
                <a:effectLst/>
                <a:latin typeface="Cambria" panose="02040503050406030204" pitchFamily="18" charset="0"/>
                <a:ea typeface="Cambria" panose="02040503050406030204" pitchFamily="18" charset="0"/>
              </a:rPr>
              <a:t>Lord</a:t>
            </a:r>
            <a:r>
              <a:rPr lang="en-US" sz="2700" b="1" dirty="0">
                <a:solidFill>
                  <a:schemeClr val="bg1"/>
                </a:solidFill>
                <a:latin typeface="Cambria" panose="02040503050406030204" pitchFamily="18" charset="0"/>
                <a:ea typeface="Cambria" panose="02040503050406030204" pitchFamily="18" charset="0"/>
              </a:rPr>
              <a:t> said to Moses, “When you return to Egypt, see that you perform before Pharaoh all the wonders I have given you the power to do. </a:t>
            </a:r>
          </a:p>
        </p:txBody>
      </p:sp>
    </p:spTree>
    <p:extLst>
      <p:ext uri="{BB962C8B-B14F-4D97-AF65-F5344CB8AC3E}">
        <p14:creationId xmlns:p14="http://schemas.microsoft.com/office/powerpoint/2010/main" val="422891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415AFF7E-13F5-4A25-B13F-36C3797F95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28650" y="4071938"/>
            <a:ext cx="5099635" cy="2054542"/>
          </a:xfrm>
        </p:spPr>
        <p:txBody>
          <a:bodyPr>
            <a:normAutofit/>
          </a:bodyPr>
          <a:lstStyle/>
          <a:p>
            <a:pPr algn="l"/>
            <a:r>
              <a:rPr lang="en-US" b="1" dirty="0">
                <a:latin typeface="Cambria" panose="02040503050406030204" pitchFamily="18" charset="0"/>
                <a:ea typeface="Cambria" panose="02040503050406030204" pitchFamily="18" charset="0"/>
              </a:rPr>
              <a:t>But I will harden his heart so that he will not let the people go. </a:t>
            </a:r>
          </a:p>
        </p:txBody>
      </p:sp>
      <p:pic>
        <p:nvPicPr>
          <p:cNvPr id="4" name="Picture 3" descr="A picture containing person&#10;&#10;Description automatically generated">
            <a:extLst>
              <a:ext uri="{FF2B5EF4-FFF2-40B4-BE49-F238E27FC236}">
                <a16:creationId xmlns:a16="http://schemas.microsoft.com/office/drawing/2014/main" xmlns="" id="{2C741319-78F1-4E5F-8FBF-90120B2702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96628" y="10"/>
            <a:ext cx="3147371" cy="3895715"/>
          </a:xfrm>
          <a:prstGeom prst="rect">
            <a:avLst/>
          </a:prstGeom>
        </p:spPr>
      </p:pic>
      <p:pic>
        <p:nvPicPr>
          <p:cNvPr id="4100" name="Picture 4"/>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7543" r="7839" b="-1"/>
          <a:stretch/>
        </p:blipFill>
        <p:spPr bwMode="auto">
          <a:xfrm>
            <a:off x="5996628" y="3962400"/>
            <a:ext cx="3147372" cy="2895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420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5" name="Rectangle 71">
            <a:extLst>
              <a:ext uri="{FF2B5EF4-FFF2-40B4-BE49-F238E27FC236}">
                <a16:creationId xmlns:a16="http://schemas.microsoft.com/office/drawing/2014/main" xmlns="" id="{6234BCC6-39B9-47D9-8BF8-C665401AE2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4766" r="4005" b="-2"/>
          <a:stretch/>
        </p:blipFill>
        <p:spPr bwMode="auto">
          <a:xfrm>
            <a:off x="2590800" y="3379988"/>
            <a:ext cx="6629400" cy="3461399"/>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037" r="-2" b="-2"/>
          <a:stretch/>
        </p:blipFill>
        <p:spPr bwMode="auto">
          <a:xfrm>
            <a:off x="2590800" y="-1617"/>
            <a:ext cx="6535366"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5126" name="Freeform: Shape 73">
            <a:extLst>
              <a:ext uri="{FF2B5EF4-FFF2-40B4-BE49-F238E27FC236}">
                <a16:creationId xmlns:a16="http://schemas.microsoft.com/office/drawing/2014/main" xmlns="" id="{72A9CE9D-DAC3-40AF-B504-78A64A909F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6" name="Freeform: Shape 75">
            <a:extLst>
              <a:ext uri="{FF2B5EF4-FFF2-40B4-BE49-F238E27FC236}">
                <a16:creationId xmlns:a16="http://schemas.microsoft.com/office/drawing/2014/main" xmlns="" id="{506D7452-6CDE-4381-86CE-07B2459383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404745" y="1563048"/>
            <a:ext cx="3688461" cy="1335024"/>
          </a:xfrm>
        </p:spPr>
        <p:txBody>
          <a:bodyPr>
            <a:noAutofit/>
          </a:bodyPr>
          <a:lstStyle/>
          <a:p>
            <a:pPr algn="l">
              <a:lnSpc>
                <a:spcPct val="90000"/>
              </a:lnSpc>
            </a:pPr>
            <a:r>
              <a:rPr lang="en-US" b="1" dirty="0">
                <a:latin typeface="Cambria" panose="02040503050406030204" pitchFamily="18" charset="0"/>
                <a:ea typeface="Cambria" panose="02040503050406030204" pitchFamily="18" charset="0"/>
              </a:rPr>
              <a:t>The </a:t>
            </a:r>
            <a:r>
              <a:rPr lang="en-US" b="1" cap="small" dirty="0">
                <a:effectLst/>
                <a:latin typeface="Cambria" panose="02040503050406030204" pitchFamily="18" charset="0"/>
                <a:ea typeface="Cambria" panose="02040503050406030204" pitchFamily="18" charset="0"/>
              </a:rPr>
              <a:t>Lord</a:t>
            </a:r>
            <a:r>
              <a:rPr lang="en-US" b="1" dirty="0">
                <a:latin typeface="Cambria" panose="02040503050406030204" pitchFamily="18" charset="0"/>
                <a:ea typeface="Cambria" panose="02040503050406030204" pitchFamily="18" charset="0"/>
              </a:rPr>
              <a:t> said to Aaron, </a:t>
            </a:r>
          </a:p>
          <a:p>
            <a:pPr algn="l">
              <a:lnSpc>
                <a:spcPct val="90000"/>
              </a:lnSpc>
            </a:pPr>
            <a:r>
              <a:rPr lang="en-US" b="1" dirty="0">
                <a:latin typeface="Cambria" panose="02040503050406030204" pitchFamily="18" charset="0"/>
                <a:ea typeface="Cambria" panose="02040503050406030204" pitchFamily="18" charset="0"/>
              </a:rPr>
              <a:t>“Go into the wilderness to meet Moses.” </a:t>
            </a:r>
          </a:p>
          <a:p>
            <a:pPr algn="l">
              <a:lnSpc>
                <a:spcPct val="90000"/>
              </a:lnSpc>
            </a:pPr>
            <a:endParaRPr lang="en-US" b="1" dirty="0">
              <a:latin typeface="Cambria" panose="02040503050406030204" pitchFamily="18" charset="0"/>
              <a:ea typeface="Cambria" panose="02040503050406030204" pitchFamily="18" charset="0"/>
            </a:endParaRPr>
          </a:p>
          <a:p>
            <a:pPr algn="l">
              <a:lnSpc>
                <a:spcPct val="90000"/>
              </a:lnSpc>
            </a:pPr>
            <a:r>
              <a:rPr lang="en-US" b="1" dirty="0">
                <a:latin typeface="Cambria" panose="02040503050406030204" pitchFamily="18" charset="0"/>
                <a:ea typeface="Cambria" panose="02040503050406030204" pitchFamily="18" charset="0"/>
              </a:rPr>
              <a:t>So he met Moses at the mountain of God and kissed him. </a:t>
            </a:r>
          </a:p>
        </p:txBody>
      </p:sp>
      <p:sp>
        <p:nvSpPr>
          <p:cNvPr id="78" name="Rectangle 77">
            <a:extLst>
              <a:ext uri="{FF2B5EF4-FFF2-40B4-BE49-F238E27FC236}">
                <a16:creationId xmlns:a16="http://schemas.microsoft.com/office/drawing/2014/main" xmlns="" id="{762DA937-8B55-4317-BD32-98D7AF30E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80" name="Rectangle 79">
            <a:extLst>
              <a:ext uri="{FF2B5EF4-FFF2-40B4-BE49-F238E27FC236}">
                <a16:creationId xmlns:a16="http://schemas.microsoft.com/office/drawing/2014/main" xmlns="" id="{C52EE5A8-045B-4D39-8ED1-51333408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6823" y="4461119"/>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536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78522" y="990600"/>
            <a:ext cx="3065478" cy="1147863"/>
          </a:xfrm>
        </p:spPr>
        <p:txBody>
          <a:bodyPr anchor="t">
            <a:noAutofit/>
          </a:bodyPr>
          <a:lstStyle/>
          <a:p>
            <a:pPr>
              <a:lnSpc>
                <a:spcPct val="90000"/>
              </a:lnSpc>
            </a:pPr>
            <a:r>
              <a:rPr lang="en-US" b="1" dirty="0">
                <a:latin typeface="Cambria" panose="02040503050406030204" pitchFamily="18" charset="0"/>
                <a:ea typeface="Cambria" panose="02040503050406030204" pitchFamily="18" charset="0"/>
              </a:rPr>
              <a:t>Then Moses told Aaron everything the </a:t>
            </a:r>
            <a:r>
              <a:rPr lang="en-US" b="1" cap="small" dirty="0">
                <a:effectLst/>
                <a:latin typeface="Cambria" panose="02040503050406030204" pitchFamily="18" charset="0"/>
                <a:ea typeface="Cambria" panose="02040503050406030204" pitchFamily="18" charset="0"/>
              </a:rPr>
              <a:t>Lord</a:t>
            </a:r>
            <a:r>
              <a:rPr lang="en-US" b="1" dirty="0">
                <a:latin typeface="Cambria" panose="02040503050406030204" pitchFamily="18" charset="0"/>
                <a:ea typeface="Cambria" panose="02040503050406030204" pitchFamily="18" charset="0"/>
              </a:rPr>
              <a:t> had sent him to say, and also about all the signs he had commanded him to perform.</a:t>
            </a:r>
          </a:p>
        </p:txBody>
      </p:sp>
      <p:sp>
        <p:nvSpPr>
          <p:cNvPr id="9" name="Freeform: Shape 8">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baseball, player, bat, holding&#10;&#10;Description automatically generated">
            <a:extLst>
              <a:ext uri="{FF2B5EF4-FFF2-40B4-BE49-F238E27FC236}">
                <a16:creationId xmlns:a16="http://schemas.microsoft.com/office/drawing/2014/main" xmlns="" id="{6050B4F2-48F3-4E36-99F5-3DBF7802B4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000" y="-76200"/>
            <a:ext cx="6477000" cy="716280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252347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xmlns="" id="{73C994B4-9721-4148-9EEC-6793CECDE8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2" y="-1"/>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0">
            <a:extLst>
              <a:ext uri="{FF2B5EF4-FFF2-40B4-BE49-F238E27FC236}">
                <a16:creationId xmlns:a16="http://schemas.microsoft.com/office/drawing/2014/main" xmlns="" id="{F9D95E49-763A-4886-B038-82F7347405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xmlns="" id="{99B60357-232D-4489-8786-BF4E4F74BA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353681" cy="3599018"/>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xmlns="" id="{0197FA73-731F-466D-969F-703CBAEB4E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8743" y="727069"/>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3352793"/>
            <a:ext cx="9144000" cy="350520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oAutofit/>
          </a:bodyPr>
          <a:lstStyle/>
          <a:p>
            <a:pPr marL="0" indent="0" algn="ctr">
              <a:buNone/>
            </a:pPr>
            <a:r>
              <a:rPr lang="en-US" b="1" dirty="0">
                <a:latin typeface="Cambria" panose="02040503050406030204" pitchFamily="18" charset="0"/>
                <a:ea typeface="Cambria" panose="02040503050406030204" pitchFamily="18" charset="0"/>
              </a:rPr>
              <a:t>Moses and Aaron brought together all the elders of the Israelites, </a:t>
            </a:r>
            <a:r>
              <a:rPr lang="en-US" b="1" baseline="30000" dirty="0">
                <a:latin typeface="Cambria" panose="02040503050406030204" pitchFamily="18" charset="0"/>
                <a:ea typeface="Cambria" panose="02040503050406030204" pitchFamily="18" charset="0"/>
              </a:rPr>
              <a:t> </a:t>
            </a:r>
            <a:r>
              <a:rPr lang="en-US" b="1" dirty="0">
                <a:latin typeface="Cambria" panose="02040503050406030204" pitchFamily="18" charset="0"/>
                <a:ea typeface="Cambria" panose="02040503050406030204" pitchFamily="18" charset="0"/>
              </a:rPr>
              <a:t>and Aaron told them everything the </a:t>
            </a:r>
            <a:r>
              <a:rPr lang="en-US" b="1" cap="small" dirty="0">
                <a:latin typeface="Cambria" panose="02040503050406030204" pitchFamily="18" charset="0"/>
                <a:ea typeface="Cambria" panose="02040503050406030204" pitchFamily="18" charset="0"/>
              </a:rPr>
              <a:t>Lord</a:t>
            </a:r>
            <a:r>
              <a:rPr lang="en-US" b="1" dirty="0">
                <a:latin typeface="Cambria" panose="02040503050406030204" pitchFamily="18" charset="0"/>
                <a:ea typeface="Cambria" panose="02040503050406030204" pitchFamily="18" charset="0"/>
              </a:rPr>
              <a:t> had said to Moses. </a:t>
            </a:r>
          </a:p>
        </p:txBody>
      </p:sp>
      <p:pic>
        <p:nvPicPr>
          <p:cNvPr id="4" name="Picture 3" descr="A group of people standing next to a cow&#10;&#10;Description automatically generated">
            <a:extLst>
              <a:ext uri="{FF2B5EF4-FFF2-40B4-BE49-F238E27FC236}">
                <a16:creationId xmlns:a16="http://schemas.microsoft.com/office/drawing/2014/main" xmlns="" id="{EC01E165-1F73-4E6B-9A37-8AD04DAC01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9141714" cy="3352783"/>
          </a:xfrm>
          <a:prstGeom prst="rect">
            <a:avLst/>
          </a:prstGeom>
        </p:spPr>
      </p:pic>
    </p:spTree>
    <p:extLst>
      <p:ext uri="{BB962C8B-B14F-4D97-AF65-F5344CB8AC3E}">
        <p14:creationId xmlns:p14="http://schemas.microsoft.com/office/powerpoint/2010/main" val="310235845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xmlns="" id="{73AA45B2-9415-4DC0-BA24-79684BB7E1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C496B831-BA72-43E0-BDBA-05C6B53A3A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92023"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a:extLst>
              <a:ext uri="{FF2B5EF4-FFF2-40B4-BE49-F238E27FC236}">
                <a16:creationId xmlns:a16="http://schemas.microsoft.com/office/drawing/2014/main" xmlns="" id="{76F2D113-CDE0-440E-B06A-AB0C93CA83A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rot="5400000">
            <a:off x="1829943" y="-456059"/>
            <a:ext cx="5486400" cy="9141714"/>
          </a:xfrm>
          <a:prstGeom prst="rect">
            <a:avLst/>
          </a:prstGeom>
        </p:spPr>
      </p:pic>
      <p:pic>
        <p:nvPicPr>
          <p:cNvPr id="6" name="Picture 5" descr="A close up of a logo&#10;&#10;Description automatically generated">
            <a:extLst>
              <a:ext uri="{FF2B5EF4-FFF2-40B4-BE49-F238E27FC236}">
                <a16:creationId xmlns:a16="http://schemas.microsoft.com/office/drawing/2014/main" xmlns="" id="{A7D2376F-99EC-4E89-8A7A-EC0D185F865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3026028" y="990600"/>
            <a:ext cx="3047980" cy="3657600"/>
          </a:xfrm>
          <a:prstGeom prst="rect">
            <a:avLst/>
          </a:prstGeom>
        </p:spPr>
      </p:pic>
      <p:pic>
        <p:nvPicPr>
          <p:cNvPr id="18" name="Picture 17" descr="A picture containing envelope, stationary&#10;&#10;Description automatically generated">
            <a:extLst>
              <a:ext uri="{FF2B5EF4-FFF2-40B4-BE49-F238E27FC236}">
                <a16:creationId xmlns:a16="http://schemas.microsoft.com/office/drawing/2014/main" xmlns="" id="{9992FDBD-C668-43E4-9B97-0C8E2799C3B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
          <a:stretch/>
        </p:blipFill>
        <p:spPr>
          <a:xfrm>
            <a:off x="6135409" y="-228590"/>
            <a:ext cx="3048000" cy="365759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xmlns="" id="{4DF8C412-0823-4E3D-8ACC-CD10F35D286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696" y="3505190"/>
            <a:ext cx="3048000" cy="3657590"/>
          </a:xfrm>
          <a:prstGeom prst="rect">
            <a:avLst/>
          </a:prstGeom>
        </p:spPr>
      </p:pic>
      <p:sp>
        <p:nvSpPr>
          <p:cNvPr id="3" name="Content Placeholder 2"/>
          <p:cNvSpPr>
            <a:spLocks noGrp="1"/>
          </p:cNvSpPr>
          <p:nvPr>
            <p:ph idx="1"/>
          </p:nvPr>
        </p:nvSpPr>
        <p:spPr>
          <a:xfrm>
            <a:off x="4191000" y="4388697"/>
            <a:ext cx="4063656" cy="2382802"/>
          </a:xfrm>
        </p:spPr>
        <p:txBody>
          <a:bodyPr anchor="ctr">
            <a:normAutofit/>
          </a:bodyPr>
          <a:lstStyle/>
          <a:p>
            <a:pPr marL="0" indent="0">
              <a:buNone/>
            </a:pPr>
            <a:r>
              <a:rPr lang="en-US" b="1" dirty="0">
                <a:latin typeface="Cambria" panose="02040503050406030204" pitchFamily="18" charset="0"/>
                <a:ea typeface="Cambria" panose="02040503050406030204" pitchFamily="18" charset="0"/>
              </a:rPr>
              <a:t>He also performed the signs before the people, and they believed. </a:t>
            </a:r>
            <a:endParaRPr lang="en-US" dirty="0"/>
          </a:p>
        </p:txBody>
      </p:sp>
      <p:sp>
        <p:nvSpPr>
          <p:cNvPr id="43" name="Rectangle 42">
            <a:extLst>
              <a:ext uri="{FF2B5EF4-FFF2-40B4-BE49-F238E27FC236}">
                <a16:creationId xmlns:a16="http://schemas.microsoft.com/office/drawing/2014/main" xmlns="" id="{DF556C40-96D0-4499-A13E-1250CF648F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496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59" y="4572000"/>
            <a:ext cx="5293730" cy="1964266"/>
          </a:xfrm>
          <a:prstGeom prst="rect">
            <a:avLst/>
          </a:prstGeom>
          <a:solidFill>
            <a:srgbClr val="673D2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5"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0358" r="20046" b="2"/>
          <a:stretch/>
        </p:blipFill>
        <p:spPr bwMode="auto">
          <a:xfrm>
            <a:off x="245660" y="321733"/>
            <a:ext cx="5293729" cy="41073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3" name="Rectangle 192">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19800" y="1143000"/>
            <a:ext cx="2568554" cy="4852362"/>
          </a:xfrm>
        </p:spPr>
        <p:txBody>
          <a:bodyPr anchor="ctr">
            <a:noAutofit/>
          </a:bodyPr>
          <a:lstStyle/>
          <a:p>
            <a:pPr marL="0" indent="0">
              <a:spcBef>
                <a:spcPts val="0"/>
              </a:spcBef>
              <a:buNone/>
            </a:pPr>
            <a:r>
              <a:rPr lang="en-US" b="1" dirty="0">
                <a:solidFill>
                  <a:srgbClr val="FFFFFF"/>
                </a:solidFill>
                <a:latin typeface="Cambria" panose="02040503050406030204" pitchFamily="18" charset="0"/>
                <a:ea typeface="Cambria" panose="02040503050406030204" pitchFamily="18" charset="0"/>
              </a:rPr>
              <a:t>And when they heard that the </a:t>
            </a:r>
            <a:r>
              <a:rPr lang="en-US" b="1" cap="small" dirty="0">
                <a:solidFill>
                  <a:srgbClr val="FFFFFF"/>
                </a:solidFill>
                <a:latin typeface="Cambria" panose="02040503050406030204" pitchFamily="18" charset="0"/>
                <a:ea typeface="Cambria" panose="02040503050406030204" pitchFamily="18" charset="0"/>
              </a:rPr>
              <a:t>Lord</a:t>
            </a:r>
            <a:r>
              <a:rPr lang="en-US" b="1" dirty="0">
                <a:solidFill>
                  <a:srgbClr val="FFFFFF"/>
                </a:solidFill>
                <a:latin typeface="Cambria" panose="02040503050406030204" pitchFamily="18" charset="0"/>
                <a:ea typeface="Cambria" panose="02040503050406030204" pitchFamily="18" charset="0"/>
              </a:rPr>
              <a:t> was concerned about them and had seen their misery, </a:t>
            </a:r>
          </a:p>
          <a:p>
            <a:pPr marL="0" indent="0">
              <a:spcBef>
                <a:spcPts val="0"/>
              </a:spcBef>
              <a:buNone/>
            </a:pPr>
            <a:r>
              <a:rPr lang="en-US" b="1" dirty="0">
                <a:solidFill>
                  <a:srgbClr val="FFFFFF"/>
                </a:solidFill>
                <a:latin typeface="Cambria" panose="02040503050406030204" pitchFamily="18" charset="0"/>
                <a:ea typeface="Cambria" panose="02040503050406030204" pitchFamily="18" charset="0"/>
              </a:rPr>
              <a:t>they bowed down and worshiped.</a:t>
            </a:r>
          </a:p>
          <a:p>
            <a:endParaRPr lang="en-US" sz="1700" dirty="0">
              <a:solidFill>
                <a:srgbClr val="FFFFFF"/>
              </a:solidFill>
            </a:endParaRPr>
          </a:p>
        </p:txBody>
      </p:sp>
    </p:spTree>
    <p:extLst>
      <p:ext uri="{BB962C8B-B14F-4D97-AF65-F5344CB8AC3E}">
        <p14:creationId xmlns:p14="http://schemas.microsoft.com/office/powerpoint/2010/main" val="1830752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98" name="Picture 2" descr="A close up of a logo&#10;&#10;Description automatically generate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264" t="9091" r="19536" b="3"/>
          <a:stretch/>
        </p:blipFill>
        <p:spPr bwMode="auto">
          <a:xfrm>
            <a:off x="2642616" y="10"/>
            <a:ext cx="6501384"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Callout 3"/>
          <p:cNvSpPr/>
          <p:nvPr/>
        </p:nvSpPr>
        <p:spPr>
          <a:xfrm>
            <a:off x="-304800" y="152400"/>
            <a:ext cx="6019800" cy="6324600"/>
          </a:xfrm>
          <a:prstGeom prst="wedgeEllipseCallout">
            <a:avLst>
              <a:gd name="adj1" fmla="val 36442"/>
              <a:gd name="adj2" fmla="val -6078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Moses answered, “What if they do not believe me or listen to me and say, </a:t>
            </a:r>
          </a:p>
          <a:p>
            <a:r>
              <a:rPr lang="en-US" sz="3200" b="1" dirty="0">
                <a:solidFill>
                  <a:schemeClr val="tx1"/>
                </a:solidFill>
                <a:latin typeface="Cambria" panose="02040503050406030204" pitchFamily="18" charset="0"/>
                <a:ea typeface="Cambria" panose="02040503050406030204" pitchFamily="18" charset="0"/>
              </a:rPr>
              <a:t>‘The </a:t>
            </a:r>
            <a:r>
              <a:rPr lang="en-US" sz="3200" b="1" cap="small" dirty="0">
                <a:solidFill>
                  <a:schemeClr val="tx1"/>
                </a:solidFill>
                <a:latin typeface="Cambria" panose="02040503050406030204" pitchFamily="18" charset="0"/>
                <a:ea typeface="Cambria" panose="02040503050406030204" pitchFamily="18" charset="0"/>
              </a:rPr>
              <a:t>Lord</a:t>
            </a:r>
            <a:r>
              <a:rPr lang="en-US" sz="3200" b="1" dirty="0">
                <a:solidFill>
                  <a:schemeClr val="tx1"/>
                </a:solidFill>
                <a:latin typeface="Cambria" panose="02040503050406030204" pitchFamily="18" charset="0"/>
                <a:ea typeface="Cambria" panose="02040503050406030204" pitchFamily="18" charset="0"/>
              </a:rPr>
              <a:t> did not appear to you’?”</a:t>
            </a:r>
          </a:p>
          <a:p>
            <a:r>
              <a:rPr lang="en-US" sz="3200" b="1" dirty="0">
                <a:solidFill>
                  <a:schemeClr val="tx1"/>
                </a:solidFill>
                <a:latin typeface="Cambria" panose="02040503050406030204" pitchFamily="18" charset="0"/>
                <a:ea typeface="Cambria" panose="02040503050406030204" pitchFamily="18" charset="0"/>
              </a:rPr>
              <a:t>Then the </a:t>
            </a:r>
            <a:r>
              <a:rPr lang="en-US" sz="3200" b="1" cap="small" dirty="0">
                <a:solidFill>
                  <a:schemeClr val="tx1"/>
                </a:solidFill>
                <a:latin typeface="Cambria" panose="02040503050406030204" pitchFamily="18" charset="0"/>
                <a:ea typeface="Cambria" panose="02040503050406030204" pitchFamily="18" charset="0"/>
              </a:rPr>
              <a:t>Lord</a:t>
            </a:r>
            <a:r>
              <a:rPr lang="en-US" sz="3200" b="1" dirty="0">
                <a:solidFill>
                  <a:schemeClr val="tx1"/>
                </a:solidFill>
                <a:latin typeface="Cambria" panose="02040503050406030204" pitchFamily="18" charset="0"/>
                <a:ea typeface="Cambria" panose="02040503050406030204" pitchFamily="18" charset="0"/>
              </a:rPr>
              <a:t> said to him, </a:t>
            </a:r>
          </a:p>
          <a:p>
            <a:r>
              <a:rPr lang="en-US" sz="3200" b="1" dirty="0">
                <a:solidFill>
                  <a:schemeClr val="tx1"/>
                </a:solidFill>
                <a:latin typeface="Cambria" panose="02040503050406030204" pitchFamily="18" charset="0"/>
                <a:ea typeface="Cambria" panose="02040503050406030204" pitchFamily="18" charset="0"/>
              </a:rPr>
              <a:t>“What is that in your hand?”</a:t>
            </a:r>
          </a:p>
          <a:p>
            <a:r>
              <a:rPr lang="en-US" sz="3200" b="1" dirty="0">
                <a:solidFill>
                  <a:schemeClr val="tx1"/>
                </a:solidFill>
                <a:latin typeface="Cambria" panose="02040503050406030204" pitchFamily="18" charset="0"/>
                <a:ea typeface="Cambria" panose="02040503050406030204" pitchFamily="18" charset="0"/>
              </a:rPr>
              <a:t>“A staff,” he replied.</a:t>
            </a:r>
          </a:p>
        </p:txBody>
      </p:sp>
    </p:spTree>
    <p:extLst>
      <p:ext uri="{BB962C8B-B14F-4D97-AF65-F5344CB8AC3E}">
        <p14:creationId xmlns:p14="http://schemas.microsoft.com/office/powerpoint/2010/main" val="184512371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98" name="Picture 2" descr="A close up of a logo&#10;&#10;Description automatically generate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264" t="9091" r="19536" b="3"/>
          <a:stretch/>
        </p:blipFill>
        <p:spPr bwMode="auto">
          <a:xfrm>
            <a:off x="2642616" y="10"/>
            <a:ext cx="6501384"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Callout 3"/>
          <p:cNvSpPr/>
          <p:nvPr/>
        </p:nvSpPr>
        <p:spPr>
          <a:xfrm>
            <a:off x="-381000" y="457200"/>
            <a:ext cx="5410200" cy="4384593"/>
          </a:xfrm>
          <a:prstGeom prst="wedgeEllipseCallout">
            <a:avLst>
              <a:gd name="adj1" fmla="val 36442"/>
              <a:gd name="adj2" fmla="val -60786"/>
            </a:avLst>
          </a:prstGeom>
          <a:solidFill>
            <a:srgbClr val="D172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Cambria" panose="02040503050406030204" pitchFamily="18" charset="0"/>
                <a:ea typeface="Cambria" panose="02040503050406030204" pitchFamily="18" charset="0"/>
              </a:rPr>
              <a:t>The </a:t>
            </a:r>
            <a:r>
              <a:rPr lang="en-US" sz="3200" b="1" cap="small" dirty="0">
                <a:solidFill>
                  <a:schemeClr val="bg1"/>
                </a:solidFill>
                <a:latin typeface="Cambria" panose="02040503050406030204" pitchFamily="18" charset="0"/>
                <a:ea typeface="Cambria" panose="02040503050406030204" pitchFamily="18" charset="0"/>
              </a:rPr>
              <a:t>Lord</a:t>
            </a:r>
            <a:r>
              <a:rPr lang="en-US" sz="3200" b="1" dirty="0">
                <a:solidFill>
                  <a:schemeClr val="bg1"/>
                </a:solidFill>
                <a:latin typeface="Cambria" panose="02040503050406030204" pitchFamily="18" charset="0"/>
                <a:ea typeface="Cambria" panose="02040503050406030204" pitchFamily="18" charset="0"/>
              </a:rPr>
              <a:t> said, “Throw it on the ground.” Moses threw it on the ground and it became a snake, and he ran from it. </a:t>
            </a:r>
          </a:p>
        </p:txBody>
      </p:sp>
      <p:pic>
        <p:nvPicPr>
          <p:cNvPr id="10" name="Picture 2">
            <a:extLst>
              <a:ext uri="{FF2B5EF4-FFF2-40B4-BE49-F238E27FC236}">
                <a16:creationId xmlns:a16="http://schemas.microsoft.com/office/drawing/2014/main" xmlns="" id="{C173129D-8E56-4D09-8663-17E0F1E04E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rot="21224402">
            <a:off x="2359425" y="4850514"/>
            <a:ext cx="2474953"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08018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98" name="Picture 2" descr="A close up of a logo&#10;&#10;Description automatically generate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264" t="9091" r="19536" b="3"/>
          <a:stretch/>
        </p:blipFill>
        <p:spPr bwMode="auto">
          <a:xfrm>
            <a:off x="2642616" y="10"/>
            <a:ext cx="6501384"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Callout 3"/>
          <p:cNvSpPr/>
          <p:nvPr/>
        </p:nvSpPr>
        <p:spPr>
          <a:xfrm>
            <a:off x="-304800" y="152400"/>
            <a:ext cx="6019800" cy="6324600"/>
          </a:xfrm>
          <a:prstGeom prst="wedgeEllipseCallout">
            <a:avLst>
              <a:gd name="adj1" fmla="val 36442"/>
              <a:gd name="adj2" fmla="val -6078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Then the </a:t>
            </a:r>
            <a:r>
              <a:rPr lang="en-US" sz="3200" b="1" cap="small" dirty="0">
                <a:solidFill>
                  <a:schemeClr val="tx1"/>
                </a:solidFill>
                <a:latin typeface="Cambria" panose="02040503050406030204" pitchFamily="18" charset="0"/>
                <a:ea typeface="Cambria" panose="02040503050406030204" pitchFamily="18" charset="0"/>
              </a:rPr>
              <a:t>Lord</a:t>
            </a:r>
            <a:r>
              <a:rPr lang="en-US" sz="3200" b="1" dirty="0">
                <a:solidFill>
                  <a:schemeClr val="tx1"/>
                </a:solidFill>
                <a:latin typeface="Cambria" panose="02040503050406030204" pitchFamily="18" charset="0"/>
                <a:ea typeface="Cambria" panose="02040503050406030204" pitchFamily="18" charset="0"/>
              </a:rPr>
              <a:t> said to him, “Reach out your hand and take it by the tail.” </a:t>
            </a:r>
          </a:p>
          <a:p>
            <a:r>
              <a:rPr lang="en-US" sz="3200" b="1" dirty="0">
                <a:solidFill>
                  <a:schemeClr val="tx1"/>
                </a:solidFill>
                <a:latin typeface="Cambria" panose="02040503050406030204" pitchFamily="18" charset="0"/>
                <a:ea typeface="Cambria" panose="02040503050406030204" pitchFamily="18" charset="0"/>
              </a:rPr>
              <a:t>So Moses reached out and took hold of the snake and it turned back into a staff in his hand. </a:t>
            </a:r>
          </a:p>
        </p:txBody>
      </p:sp>
    </p:spTree>
    <p:extLst>
      <p:ext uri="{BB962C8B-B14F-4D97-AF65-F5344CB8AC3E}">
        <p14:creationId xmlns:p14="http://schemas.microsoft.com/office/powerpoint/2010/main" val="252222757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blip>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4495800" cy="6400800"/>
          </a:xfrm>
        </p:spPr>
        <p:txBody>
          <a:bodyPr>
            <a:normAutofit/>
          </a:bodyPr>
          <a:lstStyle/>
          <a:p>
            <a:r>
              <a:rPr lang="en-US" b="1" dirty="0">
                <a:solidFill>
                  <a:schemeClr val="bg1"/>
                </a:solidFill>
                <a:latin typeface="Cambria" panose="02040503050406030204" pitchFamily="18" charset="0"/>
                <a:ea typeface="Cambria" panose="02040503050406030204" pitchFamily="18" charset="0"/>
              </a:rPr>
              <a:t>“This,” said the </a:t>
            </a:r>
            <a:r>
              <a:rPr lang="en-US" b="1" cap="small" dirty="0">
                <a:solidFill>
                  <a:schemeClr val="bg1"/>
                </a:solidFill>
                <a:effectLst/>
                <a:latin typeface="Cambria" panose="02040503050406030204" pitchFamily="18" charset="0"/>
                <a:ea typeface="Cambria" panose="02040503050406030204" pitchFamily="18" charset="0"/>
              </a:rPr>
              <a:t>Lord</a:t>
            </a:r>
            <a:r>
              <a:rPr lang="en-US" b="1" dirty="0">
                <a:solidFill>
                  <a:schemeClr val="bg1"/>
                </a:solidFill>
                <a:latin typeface="Cambria" panose="02040503050406030204" pitchFamily="18" charset="0"/>
                <a:ea typeface="Cambria" panose="02040503050406030204" pitchFamily="18" charset="0"/>
              </a:rPr>
              <a:t>, “is so that they may believe that the </a:t>
            </a:r>
            <a:r>
              <a:rPr lang="en-US" b="1" cap="small" dirty="0">
                <a:solidFill>
                  <a:schemeClr val="bg1"/>
                </a:solidFill>
                <a:effectLst/>
                <a:latin typeface="Cambria" panose="02040503050406030204" pitchFamily="18" charset="0"/>
                <a:ea typeface="Cambria" panose="02040503050406030204" pitchFamily="18" charset="0"/>
              </a:rPr>
              <a:t>Lord</a:t>
            </a:r>
            <a:r>
              <a:rPr lang="en-US" b="1" dirty="0">
                <a:solidFill>
                  <a:schemeClr val="bg1"/>
                </a:solidFill>
                <a:latin typeface="Cambria" panose="02040503050406030204" pitchFamily="18" charset="0"/>
                <a:ea typeface="Cambria" panose="02040503050406030204" pitchFamily="18" charset="0"/>
              </a:rPr>
              <a:t>, the God of their fathers—the God of Abraham, the God of Isaac and the God of Jacob—has appeared to you.”</a:t>
            </a: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5181601" y="0"/>
            <a:ext cx="4038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Rounded Corners 1">
            <a:extLst>
              <a:ext uri="{FF2B5EF4-FFF2-40B4-BE49-F238E27FC236}">
                <a16:creationId xmlns:a16="http://schemas.microsoft.com/office/drawing/2014/main" xmlns="" id="{37FE28AE-3F04-44BF-B8CD-CDB9C0847E19}"/>
              </a:ext>
            </a:extLst>
          </p:cNvPr>
          <p:cNvSpPr/>
          <p:nvPr/>
        </p:nvSpPr>
        <p:spPr>
          <a:xfrm>
            <a:off x="7725105" y="210207"/>
            <a:ext cx="1524000" cy="1676400"/>
          </a:xfrm>
          <a:prstGeom prst="roundRect">
            <a:avLst/>
          </a:prstGeom>
          <a:solidFill>
            <a:srgbClr val="E4C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6E0900"/>
                </a:solidFill>
              </a:rPr>
              <a:t>Abraham</a:t>
            </a:r>
          </a:p>
          <a:p>
            <a:pPr algn="ctr"/>
            <a:r>
              <a:rPr lang="en-US" sz="2400" dirty="0">
                <a:solidFill>
                  <a:srgbClr val="6E0900"/>
                </a:solidFill>
              </a:rPr>
              <a:t>Isaac &amp; Jacob</a:t>
            </a:r>
          </a:p>
        </p:txBody>
      </p:sp>
    </p:spTree>
    <p:extLst>
      <p:ext uri="{BB962C8B-B14F-4D97-AF65-F5344CB8AC3E}">
        <p14:creationId xmlns:p14="http://schemas.microsoft.com/office/powerpoint/2010/main" val="3710349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mans face&#10;&#10;Description automatically generated">
            <a:extLst>
              <a:ext uri="{FF2B5EF4-FFF2-40B4-BE49-F238E27FC236}">
                <a16:creationId xmlns:a16="http://schemas.microsoft.com/office/drawing/2014/main" xmlns="" id="{B8F3D797-5D6C-4E76-BE0C-486160577031}"/>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9143980" cy="6857999"/>
          </a:xfrm>
          <a:prstGeom prst="rect">
            <a:avLst/>
          </a:prstGeom>
        </p:spPr>
      </p:pic>
      <p:sp>
        <p:nvSpPr>
          <p:cNvPr id="3" name="Subtitle 2"/>
          <p:cNvSpPr>
            <a:spLocks noGrp="1"/>
          </p:cNvSpPr>
          <p:nvPr>
            <p:ph type="subTitle" idx="1"/>
          </p:nvPr>
        </p:nvSpPr>
        <p:spPr>
          <a:xfrm>
            <a:off x="2279495" y="3810000"/>
            <a:ext cx="6858000" cy="1098395"/>
          </a:xfrm>
        </p:spPr>
        <p:txBody>
          <a:bodyPr>
            <a:noAutofit/>
          </a:bodyPr>
          <a:lstStyle/>
          <a:p>
            <a:pPr>
              <a:lnSpc>
                <a:spcPct val="90000"/>
              </a:lnSpc>
              <a:spcBef>
                <a:spcPts val="0"/>
              </a:spcBef>
              <a:spcAft>
                <a:spcPts val="600"/>
              </a:spcAft>
            </a:pPr>
            <a:r>
              <a:rPr lang="en-US" b="1" dirty="0">
                <a:solidFill>
                  <a:srgbClr val="FFFFFF"/>
                </a:solidFill>
                <a:latin typeface="Cambria" panose="02040503050406030204" pitchFamily="18" charset="0"/>
                <a:ea typeface="Cambria" panose="02040503050406030204" pitchFamily="18" charset="0"/>
              </a:rPr>
              <a:t>Then the </a:t>
            </a:r>
            <a:r>
              <a:rPr lang="en-US" b="1" cap="small" dirty="0">
                <a:solidFill>
                  <a:srgbClr val="FFFFFF"/>
                </a:solidFill>
                <a:effectLst/>
                <a:latin typeface="Cambria" panose="02040503050406030204" pitchFamily="18" charset="0"/>
                <a:ea typeface="Cambria" panose="02040503050406030204" pitchFamily="18" charset="0"/>
              </a:rPr>
              <a:t>Lord</a:t>
            </a:r>
            <a:r>
              <a:rPr lang="en-US" b="1" dirty="0">
                <a:solidFill>
                  <a:srgbClr val="FFFFFF"/>
                </a:solidFill>
                <a:latin typeface="Cambria" panose="02040503050406030204" pitchFamily="18" charset="0"/>
                <a:ea typeface="Cambria" panose="02040503050406030204" pitchFamily="18" charset="0"/>
              </a:rPr>
              <a:t> said, “Put your hand inside your cloak.” So Moses put his hand into his cloak, and when he took it out, the skin was leprous—it had become as white as snow.</a:t>
            </a:r>
          </a:p>
        </p:txBody>
      </p:sp>
    </p:spTree>
    <p:extLst>
      <p:ext uri="{BB962C8B-B14F-4D97-AF65-F5344CB8AC3E}">
        <p14:creationId xmlns:p14="http://schemas.microsoft.com/office/powerpoint/2010/main" val="180761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6F828D28-8E09-41CC-8229-3070B5467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xmlns="" id="{75DB9CB1-1E92-4847-B50F-EBF2A9AB3B5A}"/>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20" y="-342926"/>
            <a:ext cx="9601180" cy="720092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a:extLst>
              <a:ext uri="{FF2B5EF4-FFF2-40B4-BE49-F238E27FC236}">
                <a16:creationId xmlns:a16="http://schemas.microsoft.com/office/drawing/2014/main" xmlns="" id="{D5B012D8-7F27-4758-9AC6-C889B154BD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684783" y="1682484"/>
            <a:ext cx="6858003" cy="3493010"/>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67852" y="5486400"/>
            <a:ext cx="5232401" cy="1252291"/>
          </a:xfrm>
        </p:spPr>
        <p:txBody>
          <a:bodyPr anchor="b">
            <a:noAutofit/>
          </a:bodyPr>
          <a:lstStyle/>
          <a:p>
            <a:pPr algn="l">
              <a:spcBef>
                <a:spcPts val="0"/>
              </a:spcBef>
            </a:pPr>
            <a:r>
              <a:rPr lang="en-US" b="1" dirty="0">
                <a:solidFill>
                  <a:srgbClr val="FFFFFF"/>
                </a:solidFill>
                <a:latin typeface="Cambria" panose="02040503050406030204" pitchFamily="18" charset="0"/>
                <a:ea typeface="Cambria" panose="02040503050406030204" pitchFamily="18" charset="0"/>
              </a:rPr>
              <a:t>“Now put it back into your cloak,” he said. So Moses put his hand back into </a:t>
            </a:r>
          </a:p>
          <a:p>
            <a:pPr algn="l">
              <a:spcBef>
                <a:spcPts val="0"/>
              </a:spcBef>
            </a:pPr>
            <a:r>
              <a:rPr lang="en-US" b="1" dirty="0">
                <a:solidFill>
                  <a:srgbClr val="FFFFFF"/>
                </a:solidFill>
                <a:latin typeface="Cambria" panose="02040503050406030204" pitchFamily="18" charset="0"/>
                <a:ea typeface="Cambria" panose="02040503050406030204" pitchFamily="18" charset="0"/>
              </a:rPr>
              <a:t>his cloak, and when he took it out, it was restored, like the rest of his flesh.</a:t>
            </a:r>
          </a:p>
        </p:txBody>
      </p:sp>
      <p:sp>
        <p:nvSpPr>
          <p:cNvPr id="24" name="Rectangle 23">
            <a:extLst>
              <a:ext uri="{FF2B5EF4-FFF2-40B4-BE49-F238E27FC236}">
                <a16:creationId xmlns:a16="http://schemas.microsoft.com/office/drawing/2014/main" xmlns="" id="{4063B759-00FC-46D1-9898-8E8625268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797890" y="2511887"/>
            <a:ext cx="6858003" cy="1834218"/>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31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EE30EEB6-1483-4128-8331-806627678C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67065" y="990600"/>
            <a:ext cx="2533563" cy="2058197"/>
          </a:xfrm>
        </p:spPr>
        <p:txBody>
          <a:bodyPr>
            <a:noAutofit/>
          </a:bodyPr>
          <a:lstStyle/>
          <a:p>
            <a:pPr algn="l">
              <a:lnSpc>
                <a:spcPct val="90000"/>
              </a:lnSpc>
            </a:pPr>
            <a:r>
              <a:rPr lang="en-US" b="1" dirty="0">
                <a:latin typeface="Cambria" panose="02040503050406030204" pitchFamily="18" charset="0"/>
                <a:ea typeface="Cambria" panose="02040503050406030204" pitchFamily="18" charset="0"/>
              </a:rPr>
              <a:t>Then the </a:t>
            </a:r>
            <a:r>
              <a:rPr lang="en-US" b="1" cap="small" dirty="0">
                <a:effectLst/>
                <a:latin typeface="Cambria" panose="02040503050406030204" pitchFamily="18" charset="0"/>
                <a:ea typeface="Cambria" panose="02040503050406030204" pitchFamily="18" charset="0"/>
              </a:rPr>
              <a:t>Lord</a:t>
            </a:r>
            <a:r>
              <a:rPr lang="en-US" b="1" dirty="0">
                <a:latin typeface="Cambria" panose="02040503050406030204" pitchFamily="18" charset="0"/>
                <a:ea typeface="Cambria" panose="02040503050406030204" pitchFamily="18" charset="0"/>
              </a:rPr>
              <a:t> said, “If they do not believe you or pay attention to the first sign, they may believe the second</a:t>
            </a:r>
            <a:r>
              <a:rPr lang="en-US" sz="2000" b="1" dirty="0">
                <a:latin typeface="Cambria" panose="02040503050406030204" pitchFamily="18" charset="0"/>
                <a:ea typeface="Cambria" panose="02040503050406030204" pitchFamily="18" charset="0"/>
              </a:rPr>
              <a:t>. </a:t>
            </a:r>
          </a:p>
        </p:txBody>
      </p:sp>
      <p:pic>
        <p:nvPicPr>
          <p:cNvPr id="10" name="Picture 9" descr="A picture containing drawing&#10;&#10;Description automatically generated">
            <a:extLst>
              <a:ext uri="{FF2B5EF4-FFF2-40B4-BE49-F238E27FC236}">
                <a16:creationId xmlns:a16="http://schemas.microsoft.com/office/drawing/2014/main" xmlns="" id="{0761E419-7BBA-4129-A68E-B84DA4293C9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16914" y="304800"/>
            <a:ext cx="2568626" cy="3900326"/>
          </a:xfrm>
          <a:prstGeom prst="rect">
            <a:avLst/>
          </a:prstGeom>
        </p:spPr>
      </p:pic>
      <p:pic>
        <p:nvPicPr>
          <p:cNvPr id="8" name="Picture 7" descr="A close up of a logo&#10;&#10;Description automatically generated">
            <a:extLst>
              <a:ext uri="{FF2B5EF4-FFF2-40B4-BE49-F238E27FC236}">
                <a16:creationId xmlns:a16="http://schemas.microsoft.com/office/drawing/2014/main" xmlns="" id="{872C26FE-ECF5-4EDE-A25D-5A060DD2BE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100" r="5007" b="10"/>
          <a:stretch/>
        </p:blipFill>
        <p:spPr>
          <a:xfrm>
            <a:off x="6025875" y="-228600"/>
            <a:ext cx="3451174" cy="7543800"/>
          </a:xfrm>
          <a:prstGeom prst="rect">
            <a:avLst/>
          </a:prstGeom>
        </p:spPr>
      </p:pic>
      <p:pic>
        <p:nvPicPr>
          <p:cNvPr id="12" name="Picture 11" descr="A close up of a logo&#10;&#10;Description automatically generated">
            <a:extLst>
              <a:ext uri="{FF2B5EF4-FFF2-40B4-BE49-F238E27FC236}">
                <a16:creationId xmlns:a16="http://schemas.microsoft.com/office/drawing/2014/main" xmlns="" id="{46576875-93A5-4781-92FF-5F9D14F1BD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3051" r="8220"/>
          <a:stretch/>
        </p:blipFill>
        <p:spPr>
          <a:xfrm>
            <a:off x="3435964" y="3590925"/>
            <a:ext cx="2589911" cy="3276600"/>
          </a:xfrm>
          <a:prstGeom prst="rect">
            <a:avLst/>
          </a:prstGeom>
        </p:spPr>
      </p:pic>
    </p:spTree>
    <p:extLst>
      <p:ext uri="{BB962C8B-B14F-4D97-AF65-F5344CB8AC3E}">
        <p14:creationId xmlns:p14="http://schemas.microsoft.com/office/powerpoint/2010/main" val="3912569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822</Words>
  <Application>Microsoft Office PowerPoint</Application>
  <PresentationFormat>On-screen Show (4:3)</PresentationFormat>
  <Paragraphs>59</Paragraphs>
  <Slides>28</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Avenir Next LT Pro</vt:lpstr>
      <vt:lpstr>Calibri</vt:lpstr>
      <vt:lpstr>Cambria</vt:lpstr>
      <vt:lpstr>Helvetica Neue Medium</vt:lpstr>
      <vt:lpstr>Rockwell</vt:lpstr>
      <vt:lpstr>Office Theme</vt:lpstr>
      <vt:lpstr>Default Design</vt:lpstr>
      <vt:lpstr>1_Office Theme</vt:lpstr>
      <vt:lpstr>Lesson #4</vt:lpstr>
      <vt:lpstr>Psalm 9:10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dc:title>
  <dc:creator>Joyce Kramer</dc:creator>
  <cp:lastModifiedBy>Ken Stoll</cp:lastModifiedBy>
  <cp:revision>4</cp:revision>
  <dcterms:created xsi:type="dcterms:W3CDTF">2020-07-31T03:46:00Z</dcterms:created>
  <dcterms:modified xsi:type="dcterms:W3CDTF">2020-08-04T23:35:09Z</dcterms:modified>
</cp:coreProperties>
</file>