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93" r:id="rId3"/>
    <p:sldId id="600" r:id="rId4"/>
    <p:sldId id="257" r:id="rId5"/>
    <p:sldId id="258" r:id="rId6"/>
    <p:sldId id="602" r:id="rId7"/>
    <p:sldId id="259" r:id="rId8"/>
    <p:sldId id="260" r:id="rId9"/>
    <p:sldId id="603" r:id="rId10"/>
    <p:sldId id="261" r:id="rId11"/>
    <p:sldId id="604" r:id="rId12"/>
    <p:sldId id="262" r:id="rId13"/>
    <p:sldId id="605" r:id="rId14"/>
    <p:sldId id="606" r:id="rId15"/>
    <p:sldId id="608" r:id="rId16"/>
    <p:sldId id="265" r:id="rId17"/>
    <p:sldId id="279" r:id="rId18"/>
    <p:sldId id="266" r:id="rId19"/>
    <p:sldId id="280" r:id="rId20"/>
    <p:sldId id="267" r:id="rId21"/>
    <p:sldId id="609" r:id="rId22"/>
    <p:sldId id="269" r:id="rId23"/>
    <p:sldId id="610" r:id="rId24"/>
    <p:sldId id="611" r:id="rId25"/>
    <p:sldId id="612" r:id="rId26"/>
    <p:sldId id="613" r:id="rId27"/>
    <p:sldId id="273" r:id="rId28"/>
    <p:sldId id="274" r:id="rId29"/>
    <p:sldId id="615" r:id="rId30"/>
    <p:sldId id="275" r:id="rId31"/>
    <p:sldId id="276" r:id="rId32"/>
    <p:sldId id="277" r:id="rId33"/>
    <p:sldId id="61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A0A"/>
    <a:srgbClr val="E3BBA3"/>
    <a:srgbClr val="D1724B"/>
    <a:srgbClr val="691D04"/>
    <a:srgbClr val="8B695F"/>
    <a:srgbClr val="8A0B02"/>
    <a:srgbClr val="E1BD8B"/>
    <a:srgbClr val="916E51"/>
    <a:srgbClr val="7B0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0BF56D-2B18-43B3-91A7-C46706CB450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4533-58E2-44B5-95CB-3A9C4FC5DFB7}" type="slidenum">
              <a:rPr lang="en-US" smtClean="0"/>
              <a:pPr/>
              <a:t>‹#›</a:t>
            </a:fld>
            <a:endParaRPr lang="en-US"/>
          </a:p>
        </p:txBody>
      </p:sp>
    </p:spTree>
    <p:extLst>
      <p:ext uri="{BB962C8B-B14F-4D97-AF65-F5344CB8AC3E}">
        <p14:creationId xmlns:p14="http://schemas.microsoft.com/office/powerpoint/2010/main" val="292546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0BF56D-2B18-43B3-91A7-C46706CB450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4533-58E2-44B5-95CB-3A9C4FC5DFB7}" type="slidenum">
              <a:rPr lang="en-US" smtClean="0"/>
              <a:pPr/>
              <a:t>‹#›</a:t>
            </a:fld>
            <a:endParaRPr lang="en-US"/>
          </a:p>
        </p:txBody>
      </p:sp>
    </p:spTree>
    <p:extLst>
      <p:ext uri="{BB962C8B-B14F-4D97-AF65-F5344CB8AC3E}">
        <p14:creationId xmlns:p14="http://schemas.microsoft.com/office/powerpoint/2010/main" val="55560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0BF56D-2B18-43B3-91A7-C46706CB450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4533-58E2-44B5-95CB-3A9C4FC5DFB7}" type="slidenum">
              <a:rPr lang="en-US" smtClean="0"/>
              <a:pPr/>
              <a:t>‹#›</a:t>
            </a:fld>
            <a:endParaRPr lang="en-US"/>
          </a:p>
        </p:txBody>
      </p:sp>
    </p:spTree>
    <p:extLst>
      <p:ext uri="{BB962C8B-B14F-4D97-AF65-F5344CB8AC3E}">
        <p14:creationId xmlns:p14="http://schemas.microsoft.com/office/powerpoint/2010/main" val="76249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B3967B-331B-4FD1-BA68-6A1078E6DD9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79294040"/>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0BF56D-2B18-43B3-91A7-C46706CB450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4533-58E2-44B5-95CB-3A9C4FC5DFB7}" type="slidenum">
              <a:rPr lang="en-US" smtClean="0"/>
              <a:pPr/>
              <a:t>‹#›</a:t>
            </a:fld>
            <a:endParaRPr lang="en-US"/>
          </a:p>
        </p:txBody>
      </p:sp>
    </p:spTree>
    <p:extLst>
      <p:ext uri="{BB962C8B-B14F-4D97-AF65-F5344CB8AC3E}">
        <p14:creationId xmlns:p14="http://schemas.microsoft.com/office/powerpoint/2010/main" val="150178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0BF56D-2B18-43B3-91A7-C46706CB450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4533-58E2-44B5-95CB-3A9C4FC5DFB7}" type="slidenum">
              <a:rPr lang="en-US" smtClean="0"/>
              <a:pPr/>
              <a:t>‹#›</a:t>
            </a:fld>
            <a:endParaRPr lang="en-US"/>
          </a:p>
        </p:txBody>
      </p:sp>
    </p:spTree>
    <p:extLst>
      <p:ext uri="{BB962C8B-B14F-4D97-AF65-F5344CB8AC3E}">
        <p14:creationId xmlns:p14="http://schemas.microsoft.com/office/powerpoint/2010/main" val="249856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0BF56D-2B18-43B3-91A7-C46706CB4508}"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74533-58E2-44B5-95CB-3A9C4FC5DFB7}" type="slidenum">
              <a:rPr lang="en-US" smtClean="0"/>
              <a:pPr/>
              <a:t>‹#›</a:t>
            </a:fld>
            <a:endParaRPr lang="en-US"/>
          </a:p>
        </p:txBody>
      </p:sp>
    </p:spTree>
    <p:extLst>
      <p:ext uri="{BB962C8B-B14F-4D97-AF65-F5344CB8AC3E}">
        <p14:creationId xmlns:p14="http://schemas.microsoft.com/office/powerpoint/2010/main" val="3110090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0BF56D-2B18-43B3-91A7-C46706CB4508}" type="datetimeFigureOut">
              <a:rPr lang="en-US" smtClean="0"/>
              <a:pPr/>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974533-58E2-44B5-95CB-3A9C4FC5DFB7}" type="slidenum">
              <a:rPr lang="en-US" smtClean="0"/>
              <a:pPr/>
              <a:t>‹#›</a:t>
            </a:fld>
            <a:endParaRPr lang="en-US"/>
          </a:p>
        </p:txBody>
      </p:sp>
    </p:spTree>
    <p:extLst>
      <p:ext uri="{BB962C8B-B14F-4D97-AF65-F5344CB8AC3E}">
        <p14:creationId xmlns:p14="http://schemas.microsoft.com/office/powerpoint/2010/main" val="216493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0BF56D-2B18-43B3-91A7-C46706CB4508}" type="datetimeFigureOut">
              <a:rPr lang="en-US" smtClean="0"/>
              <a:pPr/>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974533-58E2-44B5-95CB-3A9C4FC5DFB7}" type="slidenum">
              <a:rPr lang="en-US" smtClean="0"/>
              <a:pPr/>
              <a:t>‹#›</a:t>
            </a:fld>
            <a:endParaRPr lang="en-US"/>
          </a:p>
        </p:txBody>
      </p:sp>
    </p:spTree>
    <p:extLst>
      <p:ext uri="{BB962C8B-B14F-4D97-AF65-F5344CB8AC3E}">
        <p14:creationId xmlns:p14="http://schemas.microsoft.com/office/powerpoint/2010/main" val="114719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BF56D-2B18-43B3-91A7-C46706CB4508}" type="datetimeFigureOut">
              <a:rPr lang="en-US" smtClean="0"/>
              <a:pPr/>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974533-58E2-44B5-95CB-3A9C4FC5DFB7}" type="slidenum">
              <a:rPr lang="en-US" smtClean="0"/>
              <a:pPr/>
              <a:t>‹#›</a:t>
            </a:fld>
            <a:endParaRPr lang="en-US"/>
          </a:p>
        </p:txBody>
      </p:sp>
    </p:spTree>
    <p:extLst>
      <p:ext uri="{BB962C8B-B14F-4D97-AF65-F5344CB8AC3E}">
        <p14:creationId xmlns:p14="http://schemas.microsoft.com/office/powerpoint/2010/main" val="401901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0BF56D-2B18-43B3-91A7-C46706CB4508}"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74533-58E2-44B5-95CB-3A9C4FC5DFB7}" type="slidenum">
              <a:rPr lang="en-US" smtClean="0"/>
              <a:pPr/>
              <a:t>‹#›</a:t>
            </a:fld>
            <a:endParaRPr lang="en-US"/>
          </a:p>
        </p:txBody>
      </p:sp>
    </p:spTree>
    <p:extLst>
      <p:ext uri="{BB962C8B-B14F-4D97-AF65-F5344CB8AC3E}">
        <p14:creationId xmlns:p14="http://schemas.microsoft.com/office/powerpoint/2010/main" val="4175728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0BF56D-2B18-43B3-91A7-C46706CB4508}"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74533-58E2-44B5-95CB-3A9C4FC5DFB7}" type="slidenum">
              <a:rPr lang="en-US" smtClean="0"/>
              <a:pPr/>
              <a:t>‹#›</a:t>
            </a:fld>
            <a:endParaRPr lang="en-US"/>
          </a:p>
        </p:txBody>
      </p:sp>
    </p:spTree>
    <p:extLst>
      <p:ext uri="{BB962C8B-B14F-4D97-AF65-F5344CB8AC3E}">
        <p14:creationId xmlns:p14="http://schemas.microsoft.com/office/powerpoint/2010/main" val="209685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BF56D-2B18-43B3-91A7-C46706CB4508}" type="datetimeFigureOut">
              <a:rPr lang="en-US" smtClean="0"/>
              <a:pPr/>
              <a:t>8/4/2020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74533-58E2-44B5-95CB-3A9C4FC5DFB7}" type="slidenum">
              <a:rPr lang="en-US" smtClean="0"/>
              <a:pPr/>
              <a:t>‹#›</a:t>
            </a:fld>
            <a:endParaRPr lang="en-US"/>
          </a:p>
        </p:txBody>
      </p:sp>
    </p:spTree>
    <p:extLst>
      <p:ext uri="{BB962C8B-B14F-4D97-AF65-F5344CB8AC3E}">
        <p14:creationId xmlns:p14="http://schemas.microsoft.com/office/powerpoint/2010/main" val="2343763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4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44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44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3881F058-34E9-4351-99AC-F64CA517006C}" type="slidenum">
              <a:rPr lang="en-US"/>
              <a:pPr>
                <a:defRPr/>
              </a:pPr>
              <a:t>‹#›</a:t>
            </a:fld>
            <a:endParaRPr lang="en-US"/>
          </a:p>
        </p:txBody>
      </p:sp>
    </p:spTree>
    <p:extLst>
      <p:ext uri="{BB962C8B-B14F-4D97-AF65-F5344CB8AC3E}">
        <p14:creationId xmlns:p14="http://schemas.microsoft.com/office/powerpoint/2010/main" val="1049142524"/>
      </p:ext>
    </p:extLst>
  </p:cSld>
  <p:clrMap bg1="lt1" tx1="dk1" bg2="lt2" tx2="dk2" accent1="accent1" accent2="accent2" accent3="accent3" accent4="accent4" accent5="accent5" accent6="accent6" hlink="hlink" folHlink="folHlink"/>
  <p:sldLayoutIdLst>
    <p:sldLayoutId id="2147483661" r:id="rId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5.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xmlns="" id="{6008541C-02C6-4A8E-88C1-5580E5F73C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9338"/>
            <a:ext cx="9144000" cy="6858000"/>
          </a:xfrm>
          <a:prstGeom prst="rect">
            <a:avLst/>
          </a:prstGeom>
        </p:spPr>
      </p:pic>
      <p:sp>
        <p:nvSpPr>
          <p:cNvPr id="9218" name="Title 1"/>
          <p:cNvSpPr>
            <a:spLocks noGrp="1"/>
          </p:cNvSpPr>
          <p:nvPr>
            <p:ph type="ctrTitle"/>
          </p:nvPr>
        </p:nvSpPr>
        <p:spPr>
          <a:xfrm>
            <a:off x="762000" y="990600"/>
            <a:ext cx="7772400" cy="1470025"/>
          </a:xfrm>
        </p:spPr>
        <p:txBody>
          <a:bodyPr/>
          <a:lstStyle/>
          <a:p>
            <a:r>
              <a:rPr lang="en-US" sz="11500" b="1" dirty="0">
                <a:latin typeface="Cambria" pitchFamily="18" charset="0"/>
              </a:rPr>
              <a:t>DigSite #3</a:t>
            </a:r>
          </a:p>
        </p:txBody>
      </p:sp>
      <p:sp>
        <p:nvSpPr>
          <p:cNvPr id="9219" name="Subtitle 2"/>
          <p:cNvSpPr>
            <a:spLocks noGrp="1"/>
          </p:cNvSpPr>
          <p:nvPr>
            <p:ph type="subTitle" idx="1"/>
          </p:nvPr>
        </p:nvSpPr>
        <p:spPr>
          <a:xfrm>
            <a:off x="381000" y="3124200"/>
            <a:ext cx="8610600" cy="1752600"/>
          </a:xfrm>
        </p:spPr>
        <p:txBody>
          <a:bodyPr/>
          <a:lstStyle/>
          <a:p>
            <a:r>
              <a:rPr lang="en-US" sz="7200" b="1" dirty="0">
                <a:latin typeface="Cambria" pitchFamily="18" charset="0"/>
              </a:rPr>
              <a:t>Exodus 2:23-3:22</a:t>
            </a:r>
          </a:p>
        </p:txBody>
      </p:sp>
    </p:spTree>
    <p:extLst>
      <p:ext uri="{BB962C8B-B14F-4D97-AF65-F5344CB8AC3E}">
        <p14:creationId xmlns:p14="http://schemas.microsoft.com/office/powerpoint/2010/main" val="2541472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cxnSp>
        <p:nvCxnSpPr>
          <p:cNvPr id="73" name="Straight Connector 72">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5203B50E-0077-481B-91E6-B928FA438B95}"/>
              </a:ext>
            </a:extLst>
          </p:cNvPr>
          <p:cNvSpPr txBox="1"/>
          <p:nvPr/>
        </p:nvSpPr>
        <p:spPr>
          <a:xfrm>
            <a:off x="5638800" y="3584555"/>
            <a:ext cx="3886200" cy="1569660"/>
          </a:xfrm>
          <a:prstGeom prst="rect">
            <a:avLst/>
          </a:prstGeom>
          <a:noFill/>
        </p:spPr>
        <p:txBody>
          <a:bodyPr wrap="square" rtlCol="0">
            <a:spAutoFit/>
          </a:bodyPr>
          <a:lstStyle/>
          <a:p>
            <a:endParaRPr lang="en-US" sz="3200" dirty="0"/>
          </a:p>
          <a:p>
            <a:r>
              <a:rPr lang="en-US" sz="3200" dirty="0"/>
              <a:t>And Moses said, “Here I am.”</a:t>
            </a:r>
          </a:p>
        </p:txBody>
      </p:sp>
    </p:spTree>
    <p:extLst>
      <p:ext uri="{BB962C8B-B14F-4D97-AF65-F5344CB8AC3E}">
        <p14:creationId xmlns:p14="http://schemas.microsoft.com/office/powerpoint/2010/main" val="1722613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brown, cat, laying, standing&#10;&#10;Description automatically generated">
            <a:extLst>
              <a:ext uri="{FF2B5EF4-FFF2-40B4-BE49-F238E27FC236}">
                <a16:creationId xmlns:a16="http://schemas.microsoft.com/office/drawing/2014/main" xmlns="" id="{0AA6CD82-47E3-4E0F-8040-FA02548700C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76400" y="10"/>
            <a:ext cx="7317450" cy="6857990"/>
          </a:xfrm>
          <a:prstGeom prst="rect">
            <a:avLst/>
          </a:prstGeom>
        </p:spPr>
      </p:pic>
      <p:sp>
        <p:nvSpPr>
          <p:cNvPr id="22" name="Rectangle 21">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343626" y="3351749"/>
            <a:ext cx="3017519" cy="1208141"/>
          </a:xfrm>
        </p:spPr>
        <p:txBody>
          <a:bodyPr anchor="ctr">
            <a:noAutofit/>
          </a:bodyPr>
          <a:lstStyle/>
          <a:p>
            <a:r>
              <a:rPr lang="en-US" dirty="0"/>
              <a:t>“</a:t>
            </a:r>
            <a:r>
              <a:rPr lang="en-US" dirty="0">
                <a:latin typeface="Cambria" panose="02040503050406030204" pitchFamily="18" charset="0"/>
                <a:ea typeface="Cambria" panose="02040503050406030204" pitchFamily="18" charset="0"/>
              </a:rPr>
              <a:t>Do not come any closer,” God said. “Take off your sandals, for the place where you are standing is holy ground.”</a:t>
            </a:r>
          </a:p>
        </p:txBody>
      </p:sp>
      <p:sp>
        <p:nvSpPr>
          <p:cNvPr id="24" name="Rectangle 23">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88468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brown, cat, laying, standing&#10;&#10;Description automatically generated">
            <a:extLst>
              <a:ext uri="{FF2B5EF4-FFF2-40B4-BE49-F238E27FC236}">
                <a16:creationId xmlns:a16="http://schemas.microsoft.com/office/drawing/2014/main" xmlns="" id="{0AA6CD82-47E3-4E0F-8040-FA02548700C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76400" y="10"/>
            <a:ext cx="7317450" cy="6857990"/>
          </a:xfrm>
          <a:prstGeom prst="rect">
            <a:avLst/>
          </a:prstGeom>
        </p:spPr>
      </p:pic>
      <p:sp>
        <p:nvSpPr>
          <p:cNvPr id="22" name="Rectangle 21">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343626" y="2824929"/>
            <a:ext cx="3017519" cy="1208141"/>
          </a:xfrm>
        </p:spPr>
        <p:txBody>
          <a:bodyPr anchor="ctr">
            <a:noAutofit/>
          </a:bodyPr>
          <a:lstStyle/>
          <a:p>
            <a:r>
              <a:rPr lang="en-US" dirty="0">
                <a:solidFill>
                  <a:schemeClr val="tx1"/>
                </a:solidFill>
              </a:rPr>
              <a:t>Then he said, “I am the God of your father,</a:t>
            </a:r>
            <a:r>
              <a:rPr lang="en-US" baseline="30000" dirty="0">
                <a:solidFill>
                  <a:schemeClr val="tx1"/>
                </a:solidFill>
              </a:rPr>
              <a:t> </a:t>
            </a:r>
            <a:r>
              <a:rPr lang="en-US" dirty="0">
                <a:solidFill>
                  <a:schemeClr val="tx1"/>
                </a:solidFill>
              </a:rPr>
              <a:t>the God of Abraham, the God of Isaac and the God of Jacob.”</a:t>
            </a:r>
          </a:p>
        </p:txBody>
      </p:sp>
      <p:sp>
        <p:nvSpPr>
          <p:cNvPr id="24" name="Rectangle 23">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49894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0AA6CD82-47E3-4E0F-8040-FA02548700C2}"/>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9143980" cy="6857999"/>
          </a:xfrm>
          <a:prstGeom prst="rect">
            <a:avLst/>
          </a:prstGeom>
        </p:spPr>
      </p:pic>
      <p:sp>
        <p:nvSpPr>
          <p:cNvPr id="3" name="Subtitle 2"/>
          <p:cNvSpPr>
            <a:spLocks noGrp="1"/>
          </p:cNvSpPr>
          <p:nvPr>
            <p:ph type="subTitle" idx="1"/>
          </p:nvPr>
        </p:nvSpPr>
        <p:spPr>
          <a:xfrm>
            <a:off x="1143000" y="4159404"/>
            <a:ext cx="6858000" cy="1098395"/>
          </a:xfrm>
        </p:spPr>
        <p:txBody>
          <a:bodyPr>
            <a:normAutofit/>
          </a:bodyPr>
          <a:lstStyle/>
          <a:p>
            <a:pPr>
              <a:lnSpc>
                <a:spcPct val="90000"/>
              </a:lnSpc>
            </a:pPr>
            <a:r>
              <a:rPr lang="en-US" dirty="0">
                <a:solidFill>
                  <a:srgbClr val="FFFFFF"/>
                </a:solidFill>
              </a:rPr>
              <a:t>At this, Moses hid his face, because he was afraid to look at God.</a:t>
            </a:r>
          </a:p>
        </p:txBody>
      </p:sp>
    </p:spTree>
    <p:extLst>
      <p:ext uri="{BB962C8B-B14F-4D97-AF65-F5344CB8AC3E}">
        <p14:creationId xmlns:p14="http://schemas.microsoft.com/office/powerpoint/2010/main" val="112833289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8">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0AA6CD82-47E3-4E0F-8040-FA02548700C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42616" y="10"/>
            <a:ext cx="6501384" cy="6857990"/>
          </a:xfrm>
          <a:prstGeom prst="rect">
            <a:avLst/>
          </a:prstGeom>
        </p:spPr>
      </p:pic>
      <p:sp>
        <p:nvSpPr>
          <p:cNvPr id="56" name="Rectangle 50">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5" name="Rectangle 54">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E48803B4-116B-4B14-B272-D11EF8239354}"/>
              </a:ext>
            </a:extLst>
          </p:cNvPr>
          <p:cNvSpPr txBox="1"/>
          <p:nvPr/>
        </p:nvSpPr>
        <p:spPr>
          <a:xfrm>
            <a:off x="152400" y="152400"/>
            <a:ext cx="2805684" cy="6494085"/>
          </a:xfrm>
          <a:prstGeom prst="rect">
            <a:avLst/>
          </a:prstGeom>
          <a:noFill/>
        </p:spPr>
        <p:txBody>
          <a:bodyPr wrap="square" rtlCol="0" anchor="ctr">
            <a:spAutoFit/>
          </a:bodyPr>
          <a:lstStyle/>
          <a:p>
            <a:pPr algn="ctr"/>
            <a:r>
              <a:rPr lang="en-US" sz="3200" dirty="0"/>
              <a:t>The </a:t>
            </a:r>
            <a:r>
              <a:rPr lang="en-US" sz="3200" cap="small" dirty="0"/>
              <a:t>Lord</a:t>
            </a:r>
            <a:r>
              <a:rPr lang="en-US" sz="3200" dirty="0"/>
              <a:t> said, “I have indeed seen the misery of my people in Egypt. I have heard them crying out because of their slave drivers, and </a:t>
            </a:r>
          </a:p>
          <a:p>
            <a:pPr algn="ctr"/>
            <a:r>
              <a:rPr lang="en-US" sz="3200" dirty="0"/>
              <a:t>I am concerned about their suffering. </a:t>
            </a:r>
          </a:p>
        </p:txBody>
      </p:sp>
    </p:spTree>
    <p:extLst>
      <p:ext uri="{BB962C8B-B14F-4D97-AF65-F5344CB8AC3E}">
        <p14:creationId xmlns:p14="http://schemas.microsoft.com/office/powerpoint/2010/main" val="3258670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42616" y="10"/>
            <a:ext cx="6501384"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9" name="Rectangle 72">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3929676C-3EAD-4FF1-81FF-5CB15ECFBC40}"/>
              </a:ext>
            </a:extLst>
          </p:cNvPr>
          <p:cNvSpPr txBox="1"/>
          <p:nvPr/>
        </p:nvSpPr>
        <p:spPr>
          <a:xfrm>
            <a:off x="326724" y="891063"/>
            <a:ext cx="2797476" cy="5016758"/>
          </a:xfrm>
          <a:prstGeom prst="rect">
            <a:avLst/>
          </a:prstGeom>
          <a:noFill/>
        </p:spPr>
        <p:txBody>
          <a:bodyPr wrap="square" rtlCol="0" anchor="ctr">
            <a:spAutoFit/>
          </a:bodyPr>
          <a:lstStyle/>
          <a:p>
            <a:pPr algn="ctr"/>
            <a:r>
              <a:rPr lang="en-US" sz="3200" dirty="0"/>
              <a:t>So I have come down to rescue them from the hand of the Egyptians and to bring them up out of that land into a good and spacious land, </a:t>
            </a:r>
          </a:p>
        </p:txBody>
      </p:sp>
    </p:spTree>
    <p:extLst>
      <p:ext uri="{BB962C8B-B14F-4D97-AF65-F5344CB8AC3E}">
        <p14:creationId xmlns:p14="http://schemas.microsoft.com/office/powerpoint/2010/main" val="67534461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6F828D28-8E09-41CC-8229-3070B5467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unset over a grassy field&#10;&#10;Description automatically generated">
            <a:extLst>
              <a:ext uri="{FF2B5EF4-FFF2-40B4-BE49-F238E27FC236}">
                <a16:creationId xmlns:a16="http://schemas.microsoft.com/office/drawing/2014/main" xmlns="" id="{6CA78030-7529-4748-8F10-19B471FC1C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22"/>
            <a:ext cx="9143977" cy="6858022"/>
          </a:xfrm>
          <a:prstGeom prst="rect">
            <a:avLst/>
          </a:prstGeom>
        </p:spPr>
      </p:pic>
      <p:sp>
        <p:nvSpPr>
          <p:cNvPr id="14" name="Rectangle 13">
            <a:extLst>
              <a:ext uri="{FF2B5EF4-FFF2-40B4-BE49-F238E27FC236}">
                <a16:creationId xmlns:a16="http://schemas.microsoft.com/office/drawing/2014/main" xmlns="" id="{D5B012D8-7F27-4758-9AC6-C889B154BD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684783" y="1682484"/>
            <a:ext cx="6858003" cy="3493010"/>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04801" y="2514600"/>
            <a:ext cx="3809999" cy="3614491"/>
          </a:xfrm>
        </p:spPr>
        <p:txBody>
          <a:bodyPr anchor="b">
            <a:noAutofit/>
          </a:bodyPr>
          <a:lstStyle/>
          <a:p>
            <a:pPr algn="l">
              <a:lnSpc>
                <a:spcPct val="90000"/>
              </a:lnSpc>
            </a:pPr>
            <a:r>
              <a:rPr lang="en-US" dirty="0">
                <a:solidFill>
                  <a:schemeClr val="bg1"/>
                </a:solidFill>
              </a:rPr>
              <a:t>a land flowing with </a:t>
            </a:r>
          </a:p>
          <a:p>
            <a:pPr algn="l">
              <a:lnSpc>
                <a:spcPct val="90000"/>
              </a:lnSpc>
            </a:pPr>
            <a:r>
              <a:rPr lang="en-US" dirty="0">
                <a:solidFill>
                  <a:schemeClr val="bg1"/>
                </a:solidFill>
              </a:rPr>
              <a:t>milk and honey, </a:t>
            </a:r>
          </a:p>
          <a:p>
            <a:pPr algn="l">
              <a:lnSpc>
                <a:spcPct val="90000"/>
              </a:lnSpc>
            </a:pPr>
            <a:endParaRPr lang="en-US" dirty="0">
              <a:solidFill>
                <a:schemeClr val="bg1"/>
              </a:solidFill>
            </a:endParaRPr>
          </a:p>
          <a:p>
            <a:pPr algn="l">
              <a:lnSpc>
                <a:spcPct val="90000"/>
              </a:lnSpc>
            </a:pPr>
            <a:r>
              <a:rPr lang="en-US" dirty="0">
                <a:solidFill>
                  <a:srgbClr val="FFFFFF"/>
                </a:solidFill>
              </a:rPr>
              <a:t>the home of the Canaanites, Hittites, Amorites, Perizzites, Hivites and Jebusites. </a:t>
            </a:r>
          </a:p>
        </p:txBody>
      </p:sp>
      <p:sp>
        <p:nvSpPr>
          <p:cNvPr id="16" name="Rectangle 15">
            <a:extLst>
              <a:ext uri="{FF2B5EF4-FFF2-40B4-BE49-F238E27FC236}">
                <a16:creationId xmlns:a16="http://schemas.microsoft.com/office/drawing/2014/main" xmlns="" id="{4063B759-00FC-46D1-9898-8E8625268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797890" y="2511887"/>
            <a:ext cx="6858003" cy="1834218"/>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542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533400"/>
            <a:ext cx="9143999"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 y="1621"/>
            <a:ext cx="8763000" cy="1282707"/>
          </a:xfrm>
          <a:effectLst>
            <a:outerShdw blurRad="50800" dist="38100" dir="2700000" algn="tl" rotWithShape="0">
              <a:prstClr val="black">
                <a:alpha val="40000"/>
              </a:prstClr>
            </a:outerShdw>
          </a:effectLst>
        </p:spPr>
        <p:txBody>
          <a:bodyPr>
            <a:normAutofit/>
          </a:bodyPr>
          <a:lstStyle/>
          <a:p>
            <a:pPr>
              <a:lnSpc>
                <a:spcPct val="90000"/>
              </a:lnSpc>
            </a:pPr>
            <a:r>
              <a:rPr lang="en-US" sz="2700" dirty="0">
                <a:solidFill>
                  <a:schemeClr val="tx1"/>
                </a:solidFill>
              </a:rPr>
              <a:t>And now the cry of the Israelites has reached me, and I have seen the way the Egyptians are oppressing them. </a:t>
            </a:r>
          </a:p>
          <a:p>
            <a:pPr>
              <a:lnSpc>
                <a:spcPct val="90000"/>
              </a:lnSpc>
            </a:pPr>
            <a:endParaRPr lang="en-US" sz="2700" dirty="0">
              <a:solidFill>
                <a:srgbClr val="FFFFFF"/>
              </a:solidFill>
            </a:endParaRPr>
          </a:p>
        </p:txBody>
      </p:sp>
    </p:spTree>
    <p:extLst>
      <p:ext uri="{BB962C8B-B14F-4D97-AF65-F5344CB8AC3E}">
        <p14:creationId xmlns:p14="http://schemas.microsoft.com/office/powerpoint/2010/main" val="3833678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blip>
          <a:srcRect/>
          <a:tile tx="0" ty="0" sx="100000" sy="100000" flip="none" algn="tl"/>
        </a:blipFill>
        <a:effectLst/>
      </p:bgPr>
    </p:bg>
    <p:spTree>
      <p:nvGrpSpPr>
        <p:cNvPr id="1" name=""/>
        <p:cNvGrpSpPr/>
        <p:nvPr/>
      </p:nvGrpSpPr>
      <p:grpSpPr>
        <a:xfrm>
          <a:off x="0" y="0"/>
          <a:ext cx="0" cy="0"/>
          <a:chOff x="0" y="0"/>
          <a:chExt cx="0" cy="0"/>
        </a:xfrm>
      </p:grpSpPr>
      <p:pic>
        <p:nvPicPr>
          <p:cNvPr id="5" name="Picture 4" descr="A picture containing outdoor, water, elephant, person&#10;&#10;Description automatically generated">
            <a:extLst>
              <a:ext uri="{FF2B5EF4-FFF2-40B4-BE49-F238E27FC236}">
                <a16:creationId xmlns:a16="http://schemas.microsoft.com/office/drawing/2014/main" xmlns="" id="{821A909E-CAF4-4627-912A-626803B1C6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381000" y="228600"/>
            <a:ext cx="8229600" cy="1143000"/>
          </a:xfrm>
          <a:gradFill>
            <a:gsLst>
              <a:gs pos="0">
                <a:srgbClr val="D1724B"/>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r>
              <a:rPr lang="en-US" dirty="0">
                <a:solidFill>
                  <a:schemeClr val="bg1"/>
                </a:solidFill>
              </a:rPr>
              <a:t>So now, go. I am sending you to Pharaoh to bring my people the Israelites out of Egypt.”</a:t>
            </a:r>
          </a:p>
          <a:p>
            <a:pPr algn="l"/>
            <a:endParaRPr lang="en-US" dirty="0"/>
          </a:p>
        </p:txBody>
      </p:sp>
    </p:spTree>
    <p:extLst>
      <p:ext uri="{BB962C8B-B14F-4D97-AF65-F5344CB8AC3E}">
        <p14:creationId xmlns:p14="http://schemas.microsoft.com/office/powerpoint/2010/main" val="2770683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765F4110-C0FC-4D61-ACD2-A7C950EAE9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xmlns="" id="{CC94CBDB-A76C-499E-95AB-C0A049E315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12534" b="-3"/>
          <a:stretch/>
        </p:blipFill>
        <p:spPr bwMode="auto">
          <a:xfrm>
            <a:off x="238226" y="321733"/>
            <a:ext cx="3120339" cy="62145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A large desert landscape&#10;&#10;Description automatically generate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485"/>
          <a:stretch/>
        </p:blipFill>
        <p:spPr bwMode="auto">
          <a:xfrm rot="21600000">
            <a:off x="3490722" y="299363"/>
            <a:ext cx="5412813" cy="3008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xmlns="" id="{F5E4C192-B098-4275-8A9C-7BAC8B44D906}"/>
              </a:ext>
            </a:extLst>
          </p:cNvPr>
          <p:cNvSpPr/>
          <p:nvPr/>
        </p:nvSpPr>
        <p:spPr>
          <a:xfrm>
            <a:off x="4076700" y="3604198"/>
            <a:ext cx="4572000" cy="2308324"/>
          </a:xfrm>
          <a:prstGeom prst="rect">
            <a:avLst/>
          </a:prstGeom>
        </p:spPr>
        <p:txBody>
          <a:bodyPr>
            <a:spAutoFit/>
          </a:bodyPr>
          <a:lstStyle/>
          <a:p>
            <a:pPr>
              <a:lnSpc>
                <a:spcPct val="90000"/>
              </a:lnSpc>
            </a:pPr>
            <a:r>
              <a:rPr lang="en-US" sz="3200" dirty="0">
                <a:solidFill>
                  <a:srgbClr val="FEE00C"/>
                </a:solidFill>
              </a:rPr>
              <a:t>But Moses said to God, “Who am I that I should go to Pharaoh and bring the Israelites out of Egypt?”</a:t>
            </a:r>
          </a:p>
        </p:txBody>
      </p:sp>
    </p:spTree>
    <p:extLst>
      <p:ext uri="{BB962C8B-B14F-4D97-AF65-F5344CB8AC3E}">
        <p14:creationId xmlns:p14="http://schemas.microsoft.com/office/powerpoint/2010/main" val="49339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xmlns="" id="{ECFD15A0-5045-4254-81A7-680336FCCE22}"/>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4348157" y="10"/>
            <a:ext cx="4795614" cy="6857990"/>
          </a:xfrm>
          <a:prstGeom prst="rect">
            <a:avLst/>
          </a:prstGeom>
        </p:spPr>
      </p:pic>
      <p:pic>
        <p:nvPicPr>
          <p:cNvPr id="72" name="Picture 71">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extLst>
              <a:ext uri="{28A0092B-C50C-407E-A947-70E740481C1C}">
                <a14:useLocalDpi xmlns:a14="http://schemas.microsoft.com/office/drawing/2010/main"/>
              </a:ext>
            </a:extLst>
          </a:blip>
          <a:stretch>
            <a:fillRect/>
          </a:stretch>
        </p:blipFill>
        <p:spPr>
          <a:xfrm flipH="1" flipV="1">
            <a:off x="0" y="0"/>
            <a:ext cx="9144000" cy="6858000"/>
          </a:xfrm>
          <a:prstGeom prst="rect">
            <a:avLst/>
          </a:prstGeom>
        </p:spPr>
      </p:pic>
      <p:sp>
        <p:nvSpPr>
          <p:cNvPr id="9218" name="Title 1"/>
          <p:cNvSpPr>
            <a:spLocks noGrp="1"/>
          </p:cNvSpPr>
          <p:nvPr>
            <p:ph type="ctrTitle"/>
          </p:nvPr>
        </p:nvSpPr>
        <p:spPr>
          <a:xfrm>
            <a:off x="228600" y="33337"/>
            <a:ext cx="3602727" cy="1311664"/>
          </a:xfrm>
        </p:spPr>
        <p:txBody>
          <a:bodyPr vert="horz" lIns="91440" tIns="45720" rIns="91440" bIns="45720" rtlCol="0" anchor="ctr">
            <a:normAutofit/>
          </a:bodyPr>
          <a:lstStyle/>
          <a:p>
            <a:pPr algn="l" eaLnBrk="1" hangingPunct="1">
              <a:lnSpc>
                <a:spcPct val="90000"/>
              </a:lnSpc>
            </a:pPr>
            <a:r>
              <a:rPr lang="en-US" b="1" kern="1200" dirty="0">
                <a:solidFill>
                  <a:srgbClr val="000000"/>
                </a:solidFill>
              </a:rPr>
              <a:t>Exodus 3:14</a:t>
            </a:r>
          </a:p>
        </p:txBody>
      </p:sp>
      <p:sp>
        <p:nvSpPr>
          <p:cNvPr id="9219" name="Subtitle 2"/>
          <p:cNvSpPr>
            <a:spLocks noGrp="1"/>
          </p:cNvSpPr>
          <p:nvPr>
            <p:ph type="subTitle" idx="1"/>
          </p:nvPr>
        </p:nvSpPr>
        <p:spPr>
          <a:xfrm>
            <a:off x="266700" y="2133600"/>
            <a:ext cx="4139703" cy="3788830"/>
          </a:xfrm>
        </p:spPr>
        <p:txBody>
          <a:bodyPr vert="horz" lIns="91440" tIns="45720" rIns="91440" bIns="45720" rtlCol="0" anchor="ctr">
            <a:noAutofit/>
          </a:bodyPr>
          <a:lstStyle/>
          <a:p>
            <a:pPr eaLnBrk="1" hangingPunct="1">
              <a:spcBef>
                <a:spcPts val="0"/>
              </a:spcBef>
            </a:pPr>
            <a:r>
              <a:rPr lang="en-US" kern="1200" dirty="0">
                <a:solidFill>
                  <a:srgbClr val="000000"/>
                </a:solidFill>
              </a:rPr>
              <a:t>God said to Moses, </a:t>
            </a:r>
            <a:br>
              <a:rPr lang="en-US" kern="1200" dirty="0">
                <a:solidFill>
                  <a:srgbClr val="000000"/>
                </a:solidFill>
              </a:rPr>
            </a:br>
            <a:r>
              <a:rPr lang="en-US" kern="1200" dirty="0">
                <a:solidFill>
                  <a:srgbClr val="000000"/>
                </a:solidFill>
              </a:rPr>
              <a:t>“I AM WHO I AM.  </a:t>
            </a:r>
            <a:br>
              <a:rPr lang="en-US" kern="1200" dirty="0">
                <a:solidFill>
                  <a:srgbClr val="000000"/>
                </a:solidFill>
              </a:rPr>
            </a:br>
            <a:r>
              <a:rPr lang="en-US" kern="1200" dirty="0">
                <a:solidFill>
                  <a:srgbClr val="000000"/>
                </a:solidFill>
              </a:rPr>
              <a:t>This is what you are to say to the Israelites:</a:t>
            </a:r>
            <a:br>
              <a:rPr lang="en-US" kern="1200" dirty="0">
                <a:solidFill>
                  <a:srgbClr val="000000"/>
                </a:solidFill>
              </a:rPr>
            </a:br>
            <a:r>
              <a:rPr lang="en-US" kern="1200" dirty="0">
                <a:solidFill>
                  <a:srgbClr val="000000"/>
                </a:solidFill>
              </a:rPr>
              <a:t>‘I AM has sent me to you.’ ”</a:t>
            </a:r>
          </a:p>
        </p:txBody>
      </p:sp>
    </p:spTree>
    <p:extLst>
      <p:ext uri="{BB962C8B-B14F-4D97-AF65-F5344CB8AC3E}">
        <p14:creationId xmlns:p14="http://schemas.microsoft.com/office/powerpoint/2010/main" val="3998417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F828D28-8E09-41CC-8229-3070B5467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821A909E-CAF4-4627-912A-626803B1C629}"/>
              </a:ext>
            </a:extLst>
          </p:cNvPr>
          <p:cNvPicPr>
            <a:picLocks noChangeAspect="1"/>
          </p:cNvPicPr>
          <p:nvPr/>
        </p:nvPicPr>
        <p:blipFill rotWithShape="1">
          <a:blip r:embed="rId2" cstate="email">
            <a:alphaModFix amt="66000"/>
            <a:extLst>
              <a:ext uri="{28A0092B-C50C-407E-A947-70E740481C1C}">
                <a14:useLocalDpi xmlns:a14="http://schemas.microsoft.com/office/drawing/2010/main"/>
              </a:ext>
            </a:extLst>
          </a:blip>
          <a:srcRect/>
          <a:stretch/>
        </p:blipFill>
        <p:spPr>
          <a:xfrm>
            <a:off x="20" y="-22"/>
            <a:ext cx="11277580" cy="6858022"/>
          </a:xfrm>
          <a:prstGeom prst="rect">
            <a:avLst/>
          </a:prstGeom>
        </p:spPr>
      </p:pic>
      <p:sp>
        <p:nvSpPr>
          <p:cNvPr id="12" name="Rectangle 11">
            <a:extLst>
              <a:ext uri="{FF2B5EF4-FFF2-40B4-BE49-F238E27FC236}">
                <a16:creationId xmlns:a16="http://schemas.microsoft.com/office/drawing/2014/main" xmlns="" id="{D5B012D8-7F27-4758-9AC6-C889B154BD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684783" y="1682484"/>
            <a:ext cx="6858003" cy="3493010"/>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063B759-00FC-46D1-9898-8E8625268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797890" y="2511887"/>
            <a:ext cx="6858003" cy="1834218"/>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F724A087-0397-4F63-A663-A3EF44F02F59}"/>
              </a:ext>
            </a:extLst>
          </p:cNvPr>
          <p:cNvSpPr txBox="1"/>
          <p:nvPr/>
        </p:nvSpPr>
        <p:spPr>
          <a:xfrm>
            <a:off x="151256" y="76200"/>
            <a:ext cx="4039744" cy="4891211"/>
          </a:xfrm>
          <a:prstGeom prst="rect">
            <a:avLst/>
          </a:prstGeom>
          <a:noFill/>
        </p:spPr>
        <p:txBody>
          <a:bodyPr wrap="square" rtlCol="0">
            <a:spAutoFit/>
          </a:bodyPr>
          <a:lstStyle/>
          <a:p>
            <a:r>
              <a:rPr lang="en-US" sz="3200" dirty="0">
                <a:solidFill>
                  <a:schemeClr val="bg1"/>
                </a:solidFill>
              </a:rPr>
              <a:t>And God said, </a:t>
            </a:r>
          </a:p>
          <a:p>
            <a:pPr>
              <a:lnSpc>
                <a:spcPct val="110000"/>
              </a:lnSpc>
              <a:spcBef>
                <a:spcPts val="0"/>
              </a:spcBef>
            </a:pPr>
            <a:r>
              <a:rPr lang="en-US" sz="3200" dirty="0">
                <a:solidFill>
                  <a:schemeClr val="bg1"/>
                </a:solidFill>
              </a:rPr>
              <a:t>“I will be with you. And this will be the sign to you that it is I who have sent you: When you have brought the people out of Egypt, you will worship God on this mountain.”</a:t>
            </a:r>
          </a:p>
        </p:txBody>
      </p:sp>
    </p:spTree>
    <p:extLst>
      <p:ext uri="{BB962C8B-B14F-4D97-AF65-F5344CB8AC3E}">
        <p14:creationId xmlns:p14="http://schemas.microsoft.com/office/powerpoint/2010/main" val="1022275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 close up of a logo&#10;&#10;Description automatically generate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264" t="9091" r="19536" b="3"/>
          <a:stretch/>
        </p:blipFill>
        <p:spPr bwMode="auto">
          <a:xfrm>
            <a:off x="2642616" y="10"/>
            <a:ext cx="6501384"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358485" y="4872922"/>
            <a:ext cx="3017519" cy="1208141"/>
          </a:xfrm>
        </p:spPr>
        <p:txBody>
          <a:bodyPr>
            <a:normAutofit/>
          </a:bodyPr>
          <a:lstStyle/>
          <a:p>
            <a:pPr algn="l"/>
            <a:r>
              <a:rPr lang="en-US" sz="1700"/>
              <a:t>Moses said to God, </a:t>
            </a:r>
          </a:p>
        </p:txBody>
      </p:sp>
      <p:sp>
        <p:nvSpPr>
          <p:cNvPr id="75" name="Rectangle 7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Callout 3"/>
          <p:cNvSpPr/>
          <p:nvPr/>
        </p:nvSpPr>
        <p:spPr>
          <a:xfrm>
            <a:off x="-685800" y="457200"/>
            <a:ext cx="6172200" cy="5289395"/>
          </a:xfrm>
          <a:prstGeom prst="wedgeEllipseCallout">
            <a:avLst>
              <a:gd name="adj1" fmla="val 81293"/>
              <a:gd name="adj2" fmla="val -26754"/>
            </a:avLst>
          </a:prstGeom>
          <a:solidFill>
            <a:srgbClr val="D172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en-US" sz="3200" dirty="0">
                <a:solidFill>
                  <a:schemeClr val="tx1"/>
                </a:solidFill>
              </a:rPr>
              <a:t>Moses said to God</a:t>
            </a:r>
          </a:p>
          <a:p>
            <a:pPr lvl="0" algn="ctr">
              <a:spcBef>
                <a:spcPct val="20000"/>
              </a:spcBef>
            </a:pPr>
            <a:r>
              <a:rPr lang="en-US" sz="3200" dirty="0">
                <a:solidFill>
                  <a:schemeClr val="tx1"/>
                </a:solidFill>
              </a:rPr>
              <a:t>“Suppose I go to the Israelites and say to them, ‘The God of your fathers has sent me to you,’ and they ask me, ‘What is his name?’ Then what shall I tell them?”</a:t>
            </a:r>
          </a:p>
        </p:txBody>
      </p:sp>
    </p:spTree>
    <p:extLst>
      <p:ext uri="{BB962C8B-B14F-4D97-AF65-F5344CB8AC3E}">
        <p14:creationId xmlns:p14="http://schemas.microsoft.com/office/powerpoint/2010/main" val="353457734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 close up of a logo&#10;&#10;Description automatically generate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264" t="9091" r="19536" b="3"/>
          <a:stretch/>
        </p:blipFill>
        <p:spPr bwMode="auto">
          <a:xfrm>
            <a:off x="2642616" y="10"/>
            <a:ext cx="6501384"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Callout 3"/>
          <p:cNvSpPr/>
          <p:nvPr/>
        </p:nvSpPr>
        <p:spPr>
          <a:xfrm>
            <a:off x="-381000" y="457200"/>
            <a:ext cx="5410200" cy="4384593"/>
          </a:xfrm>
          <a:prstGeom prst="wedgeEllipseCallout">
            <a:avLst>
              <a:gd name="adj1" fmla="val 36442"/>
              <a:gd name="adj2" fmla="val -60786"/>
            </a:avLst>
          </a:prstGeom>
          <a:solidFill>
            <a:srgbClr val="D172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God said to Moses, “</a:t>
            </a:r>
            <a:r>
              <a:rPr lang="en-US" sz="3200" cap="small" dirty="0">
                <a:solidFill>
                  <a:schemeClr val="tx1"/>
                </a:solidFill>
              </a:rPr>
              <a:t>I am who I am</a:t>
            </a:r>
            <a:r>
              <a:rPr lang="en-US" sz="3200" dirty="0">
                <a:solidFill>
                  <a:schemeClr val="tx1"/>
                </a:solidFill>
              </a:rPr>
              <a:t>. This is what you are to say to the Israelites: ‘</a:t>
            </a:r>
            <a:r>
              <a:rPr lang="en-US" sz="3200" cap="small" dirty="0">
                <a:solidFill>
                  <a:schemeClr val="tx1"/>
                </a:solidFill>
              </a:rPr>
              <a:t>I am</a:t>
            </a:r>
            <a:r>
              <a:rPr lang="en-US" sz="3200" dirty="0">
                <a:solidFill>
                  <a:schemeClr val="tx1"/>
                </a:solidFill>
              </a:rPr>
              <a:t> has sent me to you.’”</a:t>
            </a:r>
          </a:p>
        </p:txBody>
      </p:sp>
      <p:sp>
        <p:nvSpPr>
          <p:cNvPr id="9" name="Rectangle 8">
            <a:extLst>
              <a:ext uri="{FF2B5EF4-FFF2-40B4-BE49-F238E27FC236}">
                <a16:creationId xmlns:a16="http://schemas.microsoft.com/office/drawing/2014/main" xmlns="" id="{E03BDCD3-E7ED-4CD9-B359-9186A67E5762}"/>
              </a:ext>
            </a:extLst>
          </p:cNvPr>
          <p:cNvSpPr/>
          <p:nvPr/>
        </p:nvSpPr>
        <p:spPr>
          <a:xfrm>
            <a:off x="228600" y="5770652"/>
            <a:ext cx="5435498" cy="923330"/>
          </a:xfrm>
          <a:prstGeom prst="rect">
            <a:avLst/>
          </a:prstGeom>
          <a:solidFill>
            <a:schemeClr val="tx2">
              <a:lumMod val="75000"/>
            </a:schemeClr>
          </a:solidFill>
          <a:ln>
            <a:solidFill>
              <a:srgbClr val="FFC000"/>
            </a:solid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 am who I am</a:t>
            </a:r>
          </a:p>
        </p:txBody>
      </p:sp>
    </p:spTree>
    <p:extLst>
      <p:ext uri="{BB962C8B-B14F-4D97-AF65-F5344CB8AC3E}">
        <p14:creationId xmlns:p14="http://schemas.microsoft.com/office/powerpoint/2010/main" val="304172329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 close up of a logo&#10;&#10;Description automatically generate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264" t="9091" r="19536" b="3"/>
          <a:stretch/>
        </p:blipFill>
        <p:spPr bwMode="auto">
          <a:xfrm>
            <a:off x="2642616" y="10"/>
            <a:ext cx="6501384"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Callout 3"/>
          <p:cNvSpPr/>
          <p:nvPr/>
        </p:nvSpPr>
        <p:spPr>
          <a:xfrm>
            <a:off x="-381000" y="457200"/>
            <a:ext cx="5867400" cy="5313452"/>
          </a:xfrm>
          <a:prstGeom prst="wedgeEllipseCallout">
            <a:avLst>
              <a:gd name="adj1" fmla="val 36442"/>
              <a:gd name="adj2" fmla="val -60786"/>
            </a:avLst>
          </a:prstGeom>
          <a:solidFill>
            <a:srgbClr val="D172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God also said to Moses, “Say to the Israelites, ‘The </a:t>
            </a:r>
            <a:r>
              <a:rPr lang="en-US" sz="3200" cap="small" dirty="0">
                <a:solidFill>
                  <a:schemeClr val="tx1"/>
                </a:solidFill>
              </a:rPr>
              <a:t>Lord</a:t>
            </a:r>
            <a:r>
              <a:rPr lang="en-US" sz="3200" dirty="0">
                <a:solidFill>
                  <a:schemeClr val="tx1"/>
                </a:solidFill>
              </a:rPr>
              <a:t>,</a:t>
            </a:r>
            <a:r>
              <a:rPr lang="en-US" sz="3200" baseline="30000" dirty="0">
                <a:solidFill>
                  <a:schemeClr val="tx1"/>
                </a:solidFill>
              </a:rPr>
              <a:t> </a:t>
            </a:r>
            <a:r>
              <a:rPr lang="en-US" sz="3200" dirty="0">
                <a:solidFill>
                  <a:schemeClr val="tx1"/>
                </a:solidFill>
              </a:rPr>
              <a:t>the God of your fathers—the God of Abraham, the God of Isaac and the God of Jacob—has sent me to you.’</a:t>
            </a:r>
          </a:p>
        </p:txBody>
      </p:sp>
    </p:spTree>
    <p:extLst>
      <p:ext uri="{BB962C8B-B14F-4D97-AF65-F5344CB8AC3E}">
        <p14:creationId xmlns:p14="http://schemas.microsoft.com/office/powerpoint/2010/main" val="300950767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 close up of a logo&#10;&#10;Description automatically generate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264" t="9091" r="19536" b="3"/>
          <a:stretch/>
        </p:blipFill>
        <p:spPr bwMode="auto">
          <a:xfrm>
            <a:off x="2642616" y="10"/>
            <a:ext cx="6501384"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Callout 3"/>
          <p:cNvSpPr/>
          <p:nvPr/>
        </p:nvSpPr>
        <p:spPr>
          <a:xfrm>
            <a:off x="-381000" y="457200"/>
            <a:ext cx="5715000" cy="3962400"/>
          </a:xfrm>
          <a:prstGeom prst="wedgeEllipseCallout">
            <a:avLst>
              <a:gd name="adj1" fmla="val 36442"/>
              <a:gd name="adj2" fmla="val -60786"/>
            </a:avLst>
          </a:prstGeom>
          <a:solidFill>
            <a:srgbClr val="D172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600" dirty="0">
                <a:solidFill>
                  <a:schemeClr val="tx1"/>
                </a:solidFill>
              </a:rPr>
              <a:t>“This is my name forever, the name you shall call me from generation to generation.</a:t>
            </a:r>
          </a:p>
        </p:txBody>
      </p:sp>
    </p:spTree>
    <p:extLst>
      <p:ext uri="{BB962C8B-B14F-4D97-AF65-F5344CB8AC3E}">
        <p14:creationId xmlns:p14="http://schemas.microsoft.com/office/powerpoint/2010/main" val="394354617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 close up of a logo&#10;&#10;Description automatically generate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264" t="9091" r="19536" b="3"/>
          <a:stretch/>
        </p:blipFill>
        <p:spPr bwMode="auto">
          <a:xfrm>
            <a:off x="2642616" y="10"/>
            <a:ext cx="6501384"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Callout 3"/>
          <p:cNvSpPr/>
          <p:nvPr/>
        </p:nvSpPr>
        <p:spPr>
          <a:xfrm>
            <a:off x="-304800" y="152400"/>
            <a:ext cx="5867400" cy="6324600"/>
          </a:xfrm>
          <a:prstGeom prst="wedgeEllipseCallout">
            <a:avLst>
              <a:gd name="adj1" fmla="val 36442"/>
              <a:gd name="adj2" fmla="val -6078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“Go, assemble the elders of Israel and say to them, ‘The </a:t>
            </a:r>
            <a:r>
              <a:rPr lang="en-US" sz="3200" cap="small" dirty="0">
                <a:solidFill>
                  <a:schemeClr val="tx1"/>
                </a:solidFill>
              </a:rPr>
              <a:t>Lord</a:t>
            </a:r>
            <a:r>
              <a:rPr lang="en-US" sz="3200" dirty="0">
                <a:solidFill>
                  <a:schemeClr val="tx1"/>
                </a:solidFill>
              </a:rPr>
              <a:t>, the God of your fathers—the God of Abraham, Isaac and Jacob—appeared to me and said: I have watched over you and have seen what has been done to you in Egypt.</a:t>
            </a:r>
          </a:p>
        </p:txBody>
      </p:sp>
    </p:spTree>
    <p:extLst>
      <p:ext uri="{BB962C8B-B14F-4D97-AF65-F5344CB8AC3E}">
        <p14:creationId xmlns:p14="http://schemas.microsoft.com/office/powerpoint/2010/main" val="427549913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descr="A sunset over a grassy field&#10;&#10;Description automatically generate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76200"/>
            <a:ext cx="7770931" cy="6857990"/>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A close up of a logo&#10;&#10;Description automatically generate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1265" r="15163" b="2"/>
          <a:stretch/>
        </p:blipFill>
        <p:spPr bwMode="auto">
          <a:xfrm>
            <a:off x="5638800" y="10"/>
            <a:ext cx="3505213"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Freeform: Shape 73">
            <a:extLst>
              <a:ext uri="{FF2B5EF4-FFF2-40B4-BE49-F238E27FC236}">
                <a16:creationId xmlns:a16="http://schemas.microsoft.com/office/drawing/2014/main" xmlns="" id="{557ADA24-F07F-4AF3-A108-8B0538C1BB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773847"/>
            <a:ext cx="4826087"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FF18D5DE-B5B2-4515-A224-AE5E258A30DB}"/>
              </a:ext>
            </a:extLst>
          </p:cNvPr>
          <p:cNvSpPr txBox="1"/>
          <p:nvPr/>
        </p:nvSpPr>
        <p:spPr>
          <a:xfrm>
            <a:off x="0" y="1534891"/>
            <a:ext cx="5105400" cy="3539430"/>
          </a:xfrm>
          <a:prstGeom prst="rect">
            <a:avLst/>
          </a:prstGeom>
          <a:solidFill>
            <a:schemeClr val="bg1">
              <a:tint val="95000"/>
              <a:satMod val="170000"/>
            </a:schemeClr>
          </a:solidFill>
        </p:spPr>
        <p:txBody>
          <a:bodyPr wrap="square" rtlCol="0">
            <a:spAutoFit/>
          </a:bodyPr>
          <a:lstStyle/>
          <a:p>
            <a:pPr algn="ctr"/>
            <a:r>
              <a:rPr lang="en-US" sz="3200" dirty="0"/>
              <a:t>And I have promised to bring you up out of your misery in Egypt into the land of the Canaanites, Hittites, Amorites, Perizzites, Hivites and Jebusites – a land flowing with milk and honey.</a:t>
            </a:r>
          </a:p>
        </p:txBody>
      </p:sp>
    </p:spTree>
    <p:extLst>
      <p:ext uri="{BB962C8B-B14F-4D97-AF65-F5344CB8AC3E}">
        <p14:creationId xmlns:p14="http://schemas.microsoft.com/office/powerpoint/2010/main" val="275076148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1045B59B-615E-4718-A150-42DE5D03E1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D6CF29CD-38B8-4924-BA11-6D6051748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42816"/>
            <a:ext cx="9144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tretch/>
        </p:blipFill>
        <p:spPr bwMode="auto">
          <a:xfrm>
            <a:off x="487836" y="819710"/>
            <a:ext cx="8176104" cy="30997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xmlns="" id="{9B744C7A-B3A6-47F3-9C1D-4807CE5D0364}"/>
              </a:ext>
            </a:extLst>
          </p:cNvPr>
          <p:cNvSpPr txBox="1"/>
          <p:nvPr/>
        </p:nvSpPr>
        <p:spPr>
          <a:xfrm>
            <a:off x="685800" y="4765578"/>
            <a:ext cx="8153400" cy="1569660"/>
          </a:xfrm>
          <a:prstGeom prst="rect">
            <a:avLst/>
          </a:prstGeom>
          <a:noFill/>
        </p:spPr>
        <p:txBody>
          <a:bodyPr wrap="square" rtlCol="0">
            <a:spAutoFit/>
          </a:bodyPr>
          <a:lstStyle/>
          <a:p>
            <a:r>
              <a:rPr lang="en-US" sz="3200" dirty="0">
                <a:solidFill>
                  <a:schemeClr val="bg1"/>
                </a:solidFill>
              </a:rPr>
              <a:t>“The elders of Israel will listen to you. Then you and the elders are to go to the king of Egypt and say to him,</a:t>
            </a:r>
          </a:p>
        </p:txBody>
      </p:sp>
    </p:spTree>
    <p:extLst>
      <p:ext uri="{BB962C8B-B14F-4D97-AF65-F5344CB8AC3E}">
        <p14:creationId xmlns:p14="http://schemas.microsoft.com/office/powerpoint/2010/main" val="1237262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1045B59B-615E-4718-A150-42DE5D03E1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D6CF29CD-38B8-4924-BA11-6D6051748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42816"/>
            <a:ext cx="9144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tretch/>
        </p:blipFill>
        <p:spPr bwMode="auto">
          <a:xfrm>
            <a:off x="487836" y="819710"/>
            <a:ext cx="8176104" cy="30997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xmlns="" id="{9B744C7A-B3A6-47F3-9C1D-4807CE5D0364}"/>
              </a:ext>
            </a:extLst>
          </p:cNvPr>
          <p:cNvSpPr txBox="1"/>
          <p:nvPr/>
        </p:nvSpPr>
        <p:spPr>
          <a:xfrm>
            <a:off x="381000" y="4765578"/>
            <a:ext cx="8458200" cy="1569660"/>
          </a:xfrm>
          <a:prstGeom prst="rect">
            <a:avLst/>
          </a:prstGeom>
          <a:noFill/>
        </p:spPr>
        <p:txBody>
          <a:bodyPr wrap="square" rtlCol="0">
            <a:spAutoFit/>
          </a:bodyPr>
          <a:lstStyle/>
          <a:p>
            <a:r>
              <a:rPr lang="en-US" sz="3200" dirty="0">
                <a:solidFill>
                  <a:schemeClr val="bg1"/>
                </a:solidFill>
              </a:rPr>
              <a:t>‘The </a:t>
            </a:r>
            <a:r>
              <a:rPr lang="en-US" sz="3200" cap="small" dirty="0">
                <a:solidFill>
                  <a:schemeClr val="bg1"/>
                </a:solidFill>
              </a:rPr>
              <a:t>Lord</a:t>
            </a:r>
            <a:r>
              <a:rPr lang="en-US" sz="3200" dirty="0">
                <a:solidFill>
                  <a:schemeClr val="bg1"/>
                </a:solidFill>
              </a:rPr>
              <a:t>, the God of the Hebrews, has met with us. Let us take a three-day journey into the wilderness to offer sacrifices to the </a:t>
            </a:r>
            <a:r>
              <a:rPr lang="en-US" sz="3200" cap="small" dirty="0">
                <a:solidFill>
                  <a:schemeClr val="bg1"/>
                </a:solidFill>
              </a:rPr>
              <a:t>Lord</a:t>
            </a:r>
            <a:r>
              <a:rPr lang="en-US" sz="3200" dirty="0">
                <a:solidFill>
                  <a:schemeClr val="bg1"/>
                </a:solidFill>
              </a:rPr>
              <a:t> our God.’</a:t>
            </a:r>
          </a:p>
        </p:txBody>
      </p:sp>
      <p:pic>
        <p:nvPicPr>
          <p:cNvPr id="6" name="Picture 3">
            <a:extLst>
              <a:ext uri="{FF2B5EF4-FFF2-40B4-BE49-F238E27FC236}">
                <a16:creationId xmlns:a16="http://schemas.microsoft.com/office/drawing/2014/main" xmlns="" id="{2DBC62E0-B032-443F-AF44-1FEC2D8C76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502" y="3448204"/>
            <a:ext cx="2971800" cy="1055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641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B4D3D850-2041-4B7C-AED9-54DA385B14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3" b="-2"/>
          <a:stretch/>
        </p:blipFill>
        <p:spPr bwMode="auto">
          <a:xfrm>
            <a:off x="4114800" y="55133"/>
            <a:ext cx="5029199"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 b="13887"/>
          <a:stretch/>
        </p:blipFill>
        <p:spPr bwMode="auto">
          <a:xfrm>
            <a:off x="0" y="-72947"/>
            <a:ext cx="3733800"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Rectangle 73">
            <a:extLst>
              <a:ext uri="{FF2B5EF4-FFF2-40B4-BE49-F238E27FC236}">
                <a16:creationId xmlns:a16="http://schemas.microsoft.com/office/drawing/2014/main" xmlns="" id="{B497CCB5-5FC2-473C-AFCC-2430CEF1DF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885915" y="2164437"/>
            <a:ext cx="3372170" cy="2529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ame 75">
            <a:extLst>
              <a:ext uri="{FF2B5EF4-FFF2-40B4-BE49-F238E27FC236}">
                <a16:creationId xmlns:a16="http://schemas.microsoft.com/office/drawing/2014/main" xmlns="" id="{599C8C75-BFDF-44E7-A028-EEB5EDD588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447277" y="1835459"/>
            <a:ext cx="4249446" cy="3187083"/>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xmlns="" id="{76125C80-1DA1-478C-9512-4A6F3A975D00}"/>
              </a:ext>
            </a:extLst>
          </p:cNvPr>
          <p:cNvSpPr txBox="1"/>
          <p:nvPr/>
        </p:nvSpPr>
        <p:spPr>
          <a:xfrm>
            <a:off x="3200400" y="1659912"/>
            <a:ext cx="2409375" cy="3539430"/>
          </a:xfrm>
          <a:prstGeom prst="rect">
            <a:avLst/>
          </a:prstGeom>
          <a:solidFill>
            <a:srgbClr val="DE7A0A"/>
          </a:solidFill>
        </p:spPr>
        <p:txBody>
          <a:bodyPr wrap="square" rtlCol="0">
            <a:spAutoFit/>
          </a:bodyPr>
          <a:lstStyle/>
          <a:p>
            <a:r>
              <a:rPr lang="en-US" sz="3200" dirty="0"/>
              <a:t>But I know that the king of Egypt will not let you go unless a mighty hand compels him.</a:t>
            </a:r>
          </a:p>
        </p:txBody>
      </p:sp>
    </p:spTree>
    <p:extLst>
      <p:ext uri="{BB962C8B-B14F-4D97-AF65-F5344CB8AC3E}">
        <p14:creationId xmlns:p14="http://schemas.microsoft.com/office/powerpoint/2010/main" val="151189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blip>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533400"/>
            <a:ext cx="8229600" cy="5715000"/>
          </a:xfrm>
        </p:spPr>
        <p:txBody>
          <a:bodyPr>
            <a:normAutofit/>
          </a:bodyPr>
          <a:lstStyle/>
          <a:p>
            <a:r>
              <a:rPr lang="en-US" dirty="0">
                <a:solidFill>
                  <a:schemeClr val="tx1"/>
                </a:solidFill>
              </a:rPr>
              <a:t>During that long period, the king of Egypt died. The Israelites groaned in their slavery and cried out, and their cry for help because of their slavery went up to God. </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24400" y="2590250"/>
            <a:ext cx="393382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66712" y="2743200"/>
            <a:ext cx="3429000" cy="3666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735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6363" r="37165"/>
          <a:stretch/>
        </p:blipFill>
        <p:spPr bwMode="auto">
          <a:xfrm>
            <a:off x="2642616" y="10"/>
            <a:ext cx="6501384"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9117B5B0-1EC0-4D8B-99ED-0491670F67C6}"/>
              </a:ext>
            </a:extLst>
          </p:cNvPr>
          <p:cNvSpPr txBox="1"/>
          <p:nvPr/>
        </p:nvSpPr>
        <p:spPr>
          <a:xfrm>
            <a:off x="698926" y="579501"/>
            <a:ext cx="2806273" cy="5509200"/>
          </a:xfrm>
          <a:prstGeom prst="rect">
            <a:avLst/>
          </a:prstGeom>
          <a:noFill/>
        </p:spPr>
        <p:txBody>
          <a:bodyPr wrap="square" rtlCol="0">
            <a:spAutoFit/>
          </a:bodyPr>
          <a:lstStyle/>
          <a:p>
            <a:r>
              <a:rPr lang="en-US" sz="3200" dirty="0"/>
              <a:t>So I will stretch out my hand and strike the Egyptians with all the wonders that I will perform among them.</a:t>
            </a:r>
          </a:p>
          <a:p>
            <a:endParaRPr lang="en-US" sz="3200" dirty="0"/>
          </a:p>
          <a:p>
            <a:r>
              <a:rPr lang="en-US" sz="3200" dirty="0"/>
              <a:t>After that, he will let you go.</a:t>
            </a:r>
          </a:p>
        </p:txBody>
      </p:sp>
    </p:spTree>
    <p:extLst>
      <p:ext uri="{BB962C8B-B14F-4D97-AF65-F5344CB8AC3E}">
        <p14:creationId xmlns:p14="http://schemas.microsoft.com/office/powerpoint/2010/main" val="230362460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blip>
          <a:srcRect/>
          <a:tile tx="0" ty="0" sx="100000" sy="100000" flip="none" algn="tl"/>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0"/>
            <a:ext cx="926360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457200" y="152400"/>
            <a:ext cx="8229600" cy="1676400"/>
          </a:xfrm>
          <a:gradFill>
            <a:gsLst>
              <a:gs pos="0">
                <a:srgbClr val="DE7A0A"/>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r>
              <a:rPr lang="en-US" dirty="0">
                <a:solidFill>
                  <a:schemeClr val="bg1"/>
                </a:solidFill>
              </a:rPr>
              <a:t>“And I will make the Egyptians favorably disposed toward this people, so that when you leave you will not go empty-handed. </a:t>
            </a:r>
          </a:p>
        </p:txBody>
      </p:sp>
      <p:grpSp>
        <p:nvGrpSpPr>
          <p:cNvPr id="2" name="Group 1">
            <a:extLst>
              <a:ext uri="{FF2B5EF4-FFF2-40B4-BE49-F238E27FC236}">
                <a16:creationId xmlns:a16="http://schemas.microsoft.com/office/drawing/2014/main" xmlns="" id="{8236A7C7-4923-4FCC-B14B-5CF34FC86003}"/>
              </a:ext>
            </a:extLst>
          </p:cNvPr>
          <p:cNvGrpSpPr/>
          <p:nvPr/>
        </p:nvGrpSpPr>
        <p:grpSpPr>
          <a:xfrm>
            <a:off x="2752836" y="3886200"/>
            <a:ext cx="3757930" cy="2562225"/>
            <a:chOff x="910862" y="2920773"/>
            <a:chExt cx="3757930" cy="2562225"/>
          </a:xfrm>
        </p:grpSpPr>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10862" y="2920773"/>
              <a:ext cx="375793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150" b="96063" l="4688" r="95313">
                          <a14:foregroundMark x1="14063" y1="25197" x2="4688" y2="43307"/>
                          <a14:foregroundMark x1="39844" y1="96850" x2="67969" y2="90551"/>
                          <a14:foregroundMark x1="10156" y1="75591" x2="22656" y2="86614"/>
                          <a14:foregroundMark x1="16406" y1="16535" x2="33594" y2="7874"/>
                          <a14:foregroundMark x1="53125" y1="5512" x2="67969" y2="7087"/>
                          <a14:foregroundMark x1="82031" y1="18110" x2="95313" y2="38583"/>
                          <a14:foregroundMark x1="91406" y1="68504" x2="71875" y2="89764"/>
                          <a14:foregroundMark x1="41406" y1="3150" x2="56250" y2="3150"/>
                          <a14:foregroundMark x1="31250" y1="26772" x2="82813" y2="80315"/>
                          <a14:backgroundMark x1="51563" y1="22835" x2="71875" y2="46457"/>
                          <a14:backgroundMark x1="36719" y1="54331" x2="28906" y2="77165"/>
                        </a14:backgroundRemoval>
                      </a14:imgEffect>
                    </a14:imgLayer>
                  </a14:imgProps>
                </a:ext>
                <a:ext uri="{28A0092B-C50C-407E-A947-70E740481C1C}">
                  <a14:useLocalDpi xmlns:a14="http://schemas.microsoft.com/office/drawing/2010/main"/>
                </a:ext>
              </a:extLst>
            </a:blip>
            <a:srcRect/>
            <a:stretch>
              <a:fillRect/>
            </a:stretch>
          </p:blipFill>
          <p:spPr bwMode="auto">
            <a:xfrm>
              <a:off x="1371600" y="2920773"/>
              <a:ext cx="2444669" cy="2425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64738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0BDA41D8-5093-46ED-B7AB-4437717E62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CEE19C25-8559-4899-BD34-E7CAD3B1E5E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640617" y="0"/>
            <a:ext cx="2515006" cy="3062076"/>
          </a:xfrm>
          <a:prstGeom prst="rect">
            <a:avLst/>
          </a:prstGeom>
        </p:spPr>
      </p:pic>
      <p:sp>
        <p:nvSpPr>
          <p:cNvPr id="18" name="Rectangle 17">
            <a:extLst>
              <a:ext uri="{FF2B5EF4-FFF2-40B4-BE49-F238E27FC236}">
                <a16:creationId xmlns:a16="http://schemas.microsoft.com/office/drawing/2014/main" xmlns="" id="{2A4E0407-A637-4681-B905-C53E4216CE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984808" y="685800"/>
            <a:ext cx="3174384"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748116" y="685800"/>
            <a:ext cx="3657600" cy="1666193"/>
          </a:xfrm>
        </p:spPr>
        <p:txBody>
          <a:bodyPr anchor="t">
            <a:noAutofit/>
          </a:bodyPr>
          <a:lstStyle/>
          <a:p>
            <a:r>
              <a:rPr lang="en-US" dirty="0">
                <a:solidFill>
                  <a:srgbClr val="595959"/>
                </a:solidFill>
              </a:rPr>
              <a:t>Every woman is to ask her neighbor and any woman living in her house for articles of silver and gold and for clothing, which you will put on your sons and daughters. And so you will plunder the Egyptians.”</a:t>
            </a:r>
          </a:p>
        </p:txBody>
      </p:sp>
      <p:pic>
        <p:nvPicPr>
          <p:cNvPr id="5" name="Picture 4">
            <a:extLst>
              <a:ext uri="{FF2B5EF4-FFF2-40B4-BE49-F238E27FC236}">
                <a16:creationId xmlns:a16="http://schemas.microsoft.com/office/drawing/2014/main" xmlns="" id="{05723380-60C5-43E4-9D81-4EAECE1DF0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11" y="-1066799"/>
            <a:ext cx="2515026" cy="3428999"/>
          </a:xfrm>
          <a:prstGeom prst="rect">
            <a:avLst/>
          </a:prstGeom>
        </p:spPr>
      </p:pic>
      <p:pic>
        <p:nvPicPr>
          <p:cNvPr id="9" name="Picture 8" descr="A picture containing food, beach, group, fruit&#10;&#10;Description automatically generated">
            <a:extLst>
              <a:ext uri="{FF2B5EF4-FFF2-40B4-BE49-F238E27FC236}">
                <a16:creationId xmlns:a16="http://schemas.microsoft.com/office/drawing/2014/main" xmlns="" id="{DD648468-1C03-4E9F-B8DC-83CDEC15F07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6"/>
          <a:stretch/>
        </p:blipFill>
        <p:spPr>
          <a:xfrm>
            <a:off x="9812" y="2362200"/>
            <a:ext cx="2515026" cy="4495800"/>
          </a:xfrm>
          <a:prstGeom prst="rect">
            <a:avLst/>
          </a:prstGeom>
        </p:spPr>
      </p:pic>
      <p:pic>
        <p:nvPicPr>
          <p:cNvPr id="17" name="Picture 16">
            <a:extLst>
              <a:ext uri="{FF2B5EF4-FFF2-40B4-BE49-F238E27FC236}">
                <a16:creationId xmlns:a16="http://schemas.microsoft.com/office/drawing/2014/main" xmlns="" id="{24E32EF3-1A28-4D60-A4B2-EDE4986549C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640617" y="2133600"/>
            <a:ext cx="2515006" cy="3062076"/>
          </a:xfrm>
          <a:prstGeom prst="rect">
            <a:avLst/>
          </a:prstGeom>
        </p:spPr>
      </p:pic>
      <p:pic>
        <p:nvPicPr>
          <p:cNvPr id="19" name="Picture 18">
            <a:extLst>
              <a:ext uri="{FF2B5EF4-FFF2-40B4-BE49-F238E27FC236}">
                <a16:creationId xmlns:a16="http://schemas.microsoft.com/office/drawing/2014/main" xmlns="" id="{0506ADE4-80E9-4892-AA55-DF75CA1FB8E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628994" y="3795924"/>
            <a:ext cx="2515006" cy="3062076"/>
          </a:xfrm>
          <a:prstGeom prst="rect">
            <a:avLst/>
          </a:prstGeom>
        </p:spPr>
      </p:pic>
    </p:spTree>
    <p:extLst>
      <p:ext uri="{BB962C8B-B14F-4D97-AF65-F5344CB8AC3E}">
        <p14:creationId xmlns:p14="http://schemas.microsoft.com/office/powerpoint/2010/main" val="317458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blip>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57200"/>
            <a:ext cx="4038600" cy="5791200"/>
          </a:xfrm>
        </p:spPr>
        <p:txBody>
          <a:bodyPr>
            <a:normAutofit/>
          </a:bodyPr>
          <a:lstStyle/>
          <a:p>
            <a:r>
              <a:rPr lang="en-US" sz="3600" dirty="0">
                <a:solidFill>
                  <a:schemeClr val="tx1"/>
                </a:solidFill>
              </a:rPr>
              <a:t>God heard their groaning and he remembered his covenant with Abraham, with Isaac and with Jacob. </a:t>
            </a:r>
            <a:endParaRPr lang="en-US" sz="3600" baseline="30000" dirty="0">
              <a:solidFill>
                <a:schemeClr val="tx1"/>
              </a:solidFill>
            </a:endParaRPr>
          </a:p>
        </p:txBody>
      </p:sp>
      <p:pic>
        <p:nvPicPr>
          <p:cNvPr id="4" name="Picture 3" descr="A picture containing drawing&#10;&#10;Description automatically generated">
            <a:extLst>
              <a:ext uri="{FF2B5EF4-FFF2-40B4-BE49-F238E27FC236}">
                <a16:creationId xmlns:a16="http://schemas.microsoft.com/office/drawing/2014/main" xmlns="" id="{195A5F63-3C38-46B7-AAC3-ECA8E40EC1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05252" y="0"/>
            <a:ext cx="4501877" cy="739140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pic>
      <p:sp>
        <p:nvSpPr>
          <p:cNvPr id="5" name="Oval 4">
            <a:extLst>
              <a:ext uri="{FF2B5EF4-FFF2-40B4-BE49-F238E27FC236}">
                <a16:creationId xmlns:a16="http://schemas.microsoft.com/office/drawing/2014/main" xmlns="" id="{76875021-900B-4C41-B927-4D72A6106870}"/>
              </a:ext>
            </a:extLst>
          </p:cNvPr>
          <p:cNvSpPr/>
          <p:nvPr/>
        </p:nvSpPr>
        <p:spPr>
          <a:xfrm>
            <a:off x="7246374" y="-157316"/>
            <a:ext cx="2507226" cy="2214716"/>
          </a:xfrm>
          <a:prstGeom prst="ellipse">
            <a:avLst/>
          </a:prstGeom>
          <a:solidFill>
            <a:srgbClr val="E1B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t>Abraham</a:t>
            </a:r>
            <a:br>
              <a:rPr lang="en-US" sz="3000" dirty="0"/>
            </a:br>
            <a:r>
              <a:rPr lang="en-US" sz="3000" dirty="0"/>
              <a:t>Isaac</a:t>
            </a:r>
            <a:br>
              <a:rPr lang="en-US" sz="3000" dirty="0"/>
            </a:br>
            <a:r>
              <a:rPr lang="en-US" sz="3000" dirty="0"/>
              <a:t>Jacob</a:t>
            </a:r>
          </a:p>
        </p:txBody>
      </p:sp>
    </p:spTree>
    <p:extLst>
      <p:ext uri="{BB962C8B-B14F-4D97-AF65-F5344CB8AC3E}">
        <p14:creationId xmlns:p14="http://schemas.microsoft.com/office/powerpoint/2010/main" val="421481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95A5F63-3C38-46B7-AAC3-ECA8E40EC1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6857990"/>
          </a:xfrm>
          <a:prstGeom prst="rect">
            <a:avLst/>
          </a:prstGeom>
        </p:spPr>
      </p:pic>
      <p:sp>
        <p:nvSpPr>
          <p:cNvPr id="9"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cxnSp>
        <p:nvCxnSpPr>
          <p:cNvPr id="11" name="Straight Connector 10">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24BC9F72-3563-4D1F-96E1-A228A215E598}"/>
              </a:ext>
            </a:extLst>
          </p:cNvPr>
          <p:cNvSpPr txBox="1"/>
          <p:nvPr/>
        </p:nvSpPr>
        <p:spPr>
          <a:xfrm>
            <a:off x="5569168" y="3166132"/>
            <a:ext cx="3886200" cy="2062103"/>
          </a:xfrm>
          <a:prstGeom prst="rect">
            <a:avLst/>
          </a:prstGeom>
          <a:noFill/>
        </p:spPr>
        <p:txBody>
          <a:bodyPr wrap="square" rtlCol="0">
            <a:spAutoFit/>
          </a:bodyPr>
          <a:lstStyle/>
          <a:p>
            <a:r>
              <a:rPr lang="en-US" sz="3200" dirty="0">
                <a:solidFill>
                  <a:srgbClr val="691D04"/>
                </a:solidFill>
              </a:rPr>
              <a:t>So God looked on </a:t>
            </a:r>
          </a:p>
          <a:p>
            <a:r>
              <a:rPr lang="en-US" sz="3200" dirty="0">
                <a:solidFill>
                  <a:srgbClr val="691D04"/>
                </a:solidFill>
              </a:rPr>
              <a:t>the Israelites and </a:t>
            </a:r>
          </a:p>
          <a:p>
            <a:r>
              <a:rPr lang="en-US" sz="3200" dirty="0">
                <a:solidFill>
                  <a:srgbClr val="691D04"/>
                </a:solidFill>
              </a:rPr>
              <a:t>was concerned </a:t>
            </a:r>
          </a:p>
          <a:p>
            <a:r>
              <a:rPr lang="en-US" sz="3200" dirty="0">
                <a:solidFill>
                  <a:srgbClr val="691D04"/>
                </a:solidFill>
              </a:rPr>
              <a:t>about them.</a:t>
            </a:r>
          </a:p>
        </p:txBody>
      </p:sp>
      <p:sp>
        <p:nvSpPr>
          <p:cNvPr id="6" name="Subtitle 5">
            <a:extLst>
              <a:ext uri="{FF2B5EF4-FFF2-40B4-BE49-F238E27FC236}">
                <a16:creationId xmlns:a16="http://schemas.microsoft.com/office/drawing/2014/main" xmlns="" id="{2B1EA67B-9866-4A03-9826-96A71B9DCA7D}"/>
              </a:ext>
            </a:extLst>
          </p:cNvPr>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948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descr="A picture containing grass, water, standing, person&#10;&#10;Description automatically generated">
            <a:extLst>
              <a:ext uri="{FF2B5EF4-FFF2-40B4-BE49-F238E27FC236}">
                <a16:creationId xmlns:a16="http://schemas.microsoft.com/office/drawing/2014/main" xmlns="" id="{3E411AF1-A06F-4C64-AEDD-2E943019195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059" y="-76200"/>
            <a:ext cx="9196118" cy="6905297"/>
          </a:xfrm>
          <a:prstGeom prst="rect">
            <a:avLst/>
          </a:prstGeom>
        </p:spPr>
      </p:pic>
      <p:sp>
        <p:nvSpPr>
          <p:cNvPr id="3" name="Subtitle 2"/>
          <p:cNvSpPr>
            <a:spLocks noGrp="1"/>
          </p:cNvSpPr>
          <p:nvPr>
            <p:ph type="subTitle" idx="1"/>
          </p:nvPr>
        </p:nvSpPr>
        <p:spPr>
          <a:xfrm>
            <a:off x="3276600" y="1"/>
            <a:ext cx="5867400" cy="3352800"/>
          </a:xfrm>
        </p:spPr>
        <p:txBody>
          <a:bodyPr>
            <a:normAutofit/>
          </a:bodyPr>
          <a:lstStyle/>
          <a:p>
            <a:pPr algn="l"/>
            <a:r>
              <a:rPr lang="en-US" dirty="0">
                <a:solidFill>
                  <a:schemeClr val="tx1"/>
                </a:solidFill>
              </a:rPr>
              <a:t> </a:t>
            </a:r>
            <a:r>
              <a:rPr lang="en-US" sz="3400" dirty="0">
                <a:solidFill>
                  <a:schemeClr val="tx1"/>
                </a:solidFill>
                <a:latin typeface="Cambria" panose="02040503050406030204" pitchFamily="18" charset="0"/>
                <a:ea typeface="Cambria" panose="02040503050406030204" pitchFamily="18" charset="0"/>
              </a:rPr>
              <a:t>Now Moses was tending the flock of Jethro his father-in-law, the priest of Midian, and he led the flock to the far side of the wilderness and came to Horeb, the mountain of God</a:t>
            </a:r>
            <a:r>
              <a:rPr lang="en-US" sz="3600" dirty="0">
                <a:solidFill>
                  <a:schemeClr val="tx1"/>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66708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blip>
          <a:srcRect/>
          <a:tile tx="0" ty="0" sx="100000" sy="100000" flip="none" algn="tl"/>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29000" y="-23814"/>
            <a:ext cx="5715000" cy="688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xmlns="" id="{C448C952-6D20-48A9-8CA7-D9B969731928}"/>
              </a:ext>
            </a:extLst>
          </p:cNvPr>
          <p:cNvSpPr txBox="1"/>
          <p:nvPr/>
        </p:nvSpPr>
        <p:spPr>
          <a:xfrm>
            <a:off x="0" y="1038794"/>
            <a:ext cx="3424238" cy="4780411"/>
          </a:xfrm>
          <a:prstGeom prst="rect">
            <a:avLst/>
          </a:prstGeom>
          <a:noFill/>
        </p:spPr>
        <p:txBody>
          <a:bodyPr wrap="square" rtlCol="0" anchor="ctr">
            <a:spAutoFit/>
          </a:bodyPr>
          <a:lstStyle/>
          <a:p>
            <a:pPr algn="ctr">
              <a:lnSpc>
                <a:spcPct val="120000"/>
              </a:lnSpc>
              <a:spcBef>
                <a:spcPts val="0"/>
              </a:spcBef>
            </a:pPr>
            <a:r>
              <a:rPr lang="en-US" sz="3200" dirty="0"/>
              <a:t>There the angel of the </a:t>
            </a:r>
            <a:r>
              <a:rPr lang="en-US" sz="3200" cap="small" dirty="0"/>
              <a:t>Lord</a:t>
            </a:r>
            <a:r>
              <a:rPr lang="en-US" sz="3200" dirty="0"/>
              <a:t> appeared to him in flames of fire from within a bush. Moses saw that though the bush was on fire it did not burn up.</a:t>
            </a:r>
            <a:r>
              <a:rPr lang="en-US" sz="3200" baseline="30000" dirty="0"/>
              <a:t> </a:t>
            </a:r>
            <a:endParaRPr lang="en-US" sz="3200" dirty="0"/>
          </a:p>
        </p:txBody>
      </p:sp>
    </p:spTree>
    <p:extLst>
      <p:ext uri="{BB962C8B-B14F-4D97-AF65-F5344CB8AC3E}">
        <p14:creationId xmlns:p14="http://schemas.microsoft.com/office/powerpoint/2010/main" val="29019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blip>
          <a:srcRect/>
          <a:tile tx="0" ty="0" sx="100000" sy="100000" flip="none" algn="tl"/>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00400" y="-23814"/>
            <a:ext cx="5943600" cy="688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xmlns="" id="{C448C952-6D20-48A9-8CA7-D9B969731928}"/>
              </a:ext>
            </a:extLst>
          </p:cNvPr>
          <p:cNvSpPr txBox="1"/>
          <p:nvPr/>
        </p:nvSpPr>
        <p:spPr>
          <a:xfrm>
            <a:off x="0" y="1695070"/>
            <a:ext cx="3124200" cy="4189480"/>
          </a:xfrm>
          <a:prstGeom prst="rect">
            <a:avLst/>
          </a:prstGeom>
          <a:noFill/>
        </p:spPr>
        <p:txBody>
          <a:bodyPr wrap="square" rtlCol="0" anchor="ctr">
            <a:spAutoFit/>
          </a:bodyPr>
          <a:lstStyle/>
          <a:p>
            <a:pPr algn="ctr">
              <a:lnSpc>
                <a:spcPct val="120000"/>
              </a:lnSpc>
              <a:spcBef>
                <a:spcPts val="0"/>
              </a:spcBef>
            </a:pPr>
            <a:r>
              <a:rPr lang="en-US" sz="3200" dirty="0"/>
              <a:t>So Moses thought, “I will go over and see this strange sight— why the bush does not burn up.”</a:t>
            </a:r>
          </a:p>
        </p:txBody>
      </p:sp>
    </p:spTree>
    <p:extLst>
      <p:ext uri="{BB962C8B-B14F-4D97-AF65-F5344CB8AC3E}">
        <p14:creationId xmlns:p14="http://schemas.microsoft.com/office/powerpoint/2010/main" val="69785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cxnSp>
        <p:nvCxnSpPr>
          <p:cNvPr id="73" name="Straight Connector 72">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5203B50E-0077-481B-91E6-B928FA438B95}"/>
              </a:ext>
            </a:extLst>
          </p:cNvPr>
          <p:cNvSpPr txBox="1"/>
          <p:nvPr/>
        </p:nvSpPr>
        <p:spPr>
          <a:xfrm>
            <a:off x="5218385" y="3505200"/>
            <a:ext cx="3886200" cy="3046988"/>
          </a:xfrm>
          <a:prstGeom prst="rect">
            <a:avLst/>
          </a:prstGeom>
          <a:noFill/>
        </p:spPr>
        <p:txBody>
          <a:bodyPr wrap="square" rtlCol="0">
            <a:spAutoFit/>
          </a:bodyPr>
          <a:lstStyle/>
          <a:p>
            <a:pPr algn="ctr"/>
            <a:r>
              <a:rPr lang="en-US" sz="3200" dirty="0"/>
              <a:t>When the Lord saw that he had gone over to look, God called to him from within the bush, “Moses! Moses!”</a:t>
            </a:r>
          </a:p>
        </p:txBody>
      </p:sp>
    </p:spTree>
    <p:extLst>
      <p:ext uri="{BB962C8B-B14F-4D97-AF65-F5344CB8AC3E}">
        <p14:creationId xmlns:p14="http://schemas.microsoft.com/office/powerpoint/2010/main" val="3434570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202</TotalTime>
  <Words>859</Words>
  <Application>Microsoft Office PowerPoint</Application>
  <PresentationFormat>On-screen Show (4:3)</PresentationFormat>
  <Paragraphs>49</Paragraphs>
  <Slides>32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Cambria</vt:lpstr>
      <vt:lpstr>Office Theme</vt:lpstr>
      <vt:lpstr>Default Design</vt:lpstr>
      <vt:lpstr>DigSite #3</vt:lpstr>
      <vt:lpstr>Exodus 3:14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DigSite #3</dc:title>
  <dc:creator>Joyce Kramer</dc:creator>
  <cp:lastModifiedBy>Ken Stoll</cp:lastModifiedBy>
  <cp:revision>4</cp:revision>
  <dcterms:created xsi:type="dcterms:W3CDTF">2020-07-30T20:29:56Z</dcterms:created>
  <dcterms:modified xsi:type="dcterms:W3CDTF">2020-08-04T23:33:44Z</dcterms:modified>
</cp:coreProperties>
</file>