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6"/>
  </p:notesMasterIdLst>
  <p:sldIdLst>
    <p:sldId id="593" r:id="rId2"/>
    <p:sldId id="600" r:id="rId3"/>
    <p:sldId id="602" r:id="rId4"/>
    <p:sldId id="489" r:id="rId5"/>
    <p:sldId id="594" r:id="rId6"/>
    <p:sldId id="498" r:id="rId7"/>
    <p:sldId id="499" r:id="rId8"/>
    <p:sldId id="491" r:id="rId9"/>
    <p:sldId id="604" r:id="rId10"/>
    <p:sldId id="606" r:id="rId11"/>
    <p:sldId id="607" r:id="rId12"/>
    <p:sldId id="492" r:id="rId13"/>
    <p:sldId id="493" r:id="rId14"/>
    <p:sldId id="494" r:id="rId15"/>
    <p:sldId id="508" r:id="rId16"/>
    <p:sldId id="597" r:id="rId17"/>
    <p:sldId id="495" r:id="rId18"/>
    <p:sldId id="496" r:id="rId19"/>
    <p:sldId id="504" r:id="rId20"/>
    <p:sldId id="608" r:id="rId21"/>
    <p:sldId id="505" r:id="rId22"/>
    <p:sldId id="603" r:id="rId23"/>
    <p:sldId id="605" r:id="rId24"/>
    <p:sldId id="60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80F"/>
    <a:srgbClr val="F19D45"/>
    <a:srgbClr val="2631B0"/>
    <a:srgbClr val="FFFFFF"/>
    <a:srgbClr val="FAD048"/>
    <a:srgbClr val="FFE966"/>
    <a:srgbClr val="FDA1A8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1" autoAdjust="0"/>
    <p:restoredTop sz="94660"/>
  </p:normalViewPr>
  <p:slideViewPr>
    <p:cSldViewPr>
      <p:cViewPr varScale="1">
        <p:scale>
          <a:sx n="110" d="100"/>
          <a:sy n="110" d="100"/>
        </p:scale>
        <p:origin x="13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288ED2-4B7D-4BBD-A728-562A7C1102CB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39D86B-F186-4AF5-8B10-D4B7E746E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9D86B-F186-4AF5-8B10-D4B7E746E9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31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CC2FED-6DB9-46F2-AC71-B3B8A4AC15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5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F193E3-0C8D-421E-B565-F5A8AFEAA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0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1D8577-C298-4AAB-A4BB-AADE7995B9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01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3622E-C46A-4ABD-83A3-8FCA2CA0B7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90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3622E-C46A-4ABD-83A3-8FCA2CA0B7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5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97435B-12BC-4168-B1EA-A7C8C4B900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91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17C98-8A42-4C75-80C9-CCB77B6721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2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F8C972-01FF-47FF-9BEC-D9A951C48F2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33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F8C972-01FF-47FF-9BEC-D9A951C48F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73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DA2A3D-2B8E-4484-8B36-F1F56C0D7E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1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FF8EC6-03AE-475D-B5F3-522C1707CF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37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DA2A3D-2B8E-4484-8B36-F1F56C0D7ED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37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659BF0-96DE-4F22-A8E6-2E6A353746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43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1DF50-2634-4CFB-9621-CD8ADE05648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2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1DF50-2634-4CFB-9621-CD8ADE0564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6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76D757-4FE7-43FA-8486-B143AA0E82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30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C03ECF-900F-4F3C-8245-B5E27D6E62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7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659BF0-96DE-4F22-A8E6-2E6A353746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659BF0-96DE-4F22-A8E6-2E6A353746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9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659BF0-96DE-4F22-A8E6-2E6A353746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5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3967B-331B-4FD1-BA68-6A1078E6D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46A5-6430-4A27-BB3F-CE39DF28C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00A33-0C87-446F-AB92-BBCEE6A00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4737-95EE-49BF-ADFC-DA300EAB9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E096-AE7F-4C73-BE9D-E6E03BED7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7326-4F86-4264-9782-8375FBAB7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499D-B769-4C3C-BF79-B4107BDBA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9440-DF18-4834-BF3C-18B44B04C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22E1-BA1F-432D-B6BB-81846A625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5FB0-6C06-417B-8CAB-49356DD0F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50C8-2810-40A4-BAFF-B17FD96C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FBA4A-736E-4480-9214-D88E4BD53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FBC57-17F4-4928-8C50-72DD29532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7BB1D-415B-447A-8C2C-A3FFBA91B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881F058-34E9-4351-99AC-F64CA5170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6.gi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6.gi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gi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gi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gi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6.gif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gi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6.gi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008541C-02C6-4A8E-88C1-5580E5F73C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sz="11500" b="1" dirty="0">
                <a:latin typeface="Cambria" pitchFamily="18" charset="0"/>
              </a:rPr>
              <a:t>Lesson #1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r>
              <a:rPr lang="en-US" sz="7200" b="1" dirty="0">
                <a:latin typeface="Cambria" pitchFamily="18" charset="0"/>
              </a:rPr>
              <a:t>Exodus 1:1-22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7" descr="MCj0281097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427" y="3480904"/>
            <a:ext cx="1450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013DC0D3-938D-473A-B584-9851545397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44" y="1524000"/>
            <a:ext cx="1924756" cy="4648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EA7E56C-B669-4540-A122-5DD1C0505A80}"/>
              </a:ext>
            </a:extLst>
          </p:cNvPr>
          <p:cNvGrpSpPr/>
          <p:nvPr/>
        </p:nvGrpSpPr>
        <p:grpSpPr>
          <a:xfrm>
            <a:off x="1202984" y="2519413"/>
            <a:ext cx="5711460" cy="4489849"/>
            <a:chOff x="1202984" y="2519413"/>
            <a:chExt cx="5711460" cy="448984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718226C2-C969-4E2F-A681-4A3DB217E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984" y="2819400"/>
              <a:ext cx="2102960" cy="3162852"/>
            </a:xfrm>
            <a:prstGeom prst="rect">
              <a:avLst/>
            </a:prstGeom>
          </p:spPr>
        </p:pic>
        <p:pic>
          <p:nvPicPr>
            <p:cNvPr id="25" name="Picture 24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F50D29F3-F2A1-4FAB-A1BF-8244EA4F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1722" y="2819400"/>
              <a:ext cx="2245548" cy="3352800"/>
            </a:xfrm>
            <a:prstGeom prst="rect">
              <a:avLst/>
            </a:prstGeom>
          </p:spPr>
        </p:pic>
        <p:pic>
          <p:nvPicPr>
            <p:cNvPr id="8" name="Picture 7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AF55258B-0FCA-4CBE-BDBF-EF8E34B04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3521122"/>
              <a:ext cx="2245548" cy="3352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8FB0593-470D-4D4A-97A6-EE95BE9B7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2966" y="2519413"/>
              <a:ext cx="2102960" cy="3162852"/>
            </a:xfrm>
            <a:prstGeom prst="rect">
              <a:avLst/>
            </a:prstGeom>
          </p:spPr>
        </p:pic>
        <p:pic>
          <p:nvPicPr>
            <p:cNvPr id="27" name="Picture 26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C46E4874-67B7-4AF3-9525-09B798167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8896" y="3073021"/>
              <a:ext cx="2245548" cy="3352800"/>
            </a:xfrm>
            <a:prstGeom prst="rect">
              <a:avLst/>
            </a:prstGeom>
          </p:spPr>
        </p:pic>
        <p:pic>
          <p:nvPicPr>
            <p:cNvPr id="26" name="Picture 25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80DB53B4-1A91-4F07-9BCC-B2A015BF0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121" y="3229970"/>
              <a:ext cx="2245548" cy="3352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F877298-1AD4-4719-A592-DDC991A1F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5374" y="3427862"/>
              <a:ext cx="2381250" cy="3581400"/>
            </a:xfrm>
            <a:prstGeom prst="rect">
              <a:avLst/>
            </a:prstGeom>
          </p:spPr>
        </p:pic>
      </p:grpSp>
      <p:sp>
        <p:nvSpPr>
          <p:cNvPr id="33" name="AutoShape 7">
            <a:extLst>
              <a:ext uri="{FF2B5EF4-FFF2-40B4-BE49-F238E27FC236}">
                <a16:creationId xmlns:a16="http://schemas.microsoft.com/office/drawing/2014/main" xmlns="" id="{AA982007-66EE-4523-ABB0-D9235DC7C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2400"/>
            <a:ext cx="6248400" cy="2600325"/>
          </a:xfrm>
          <a:prstGeom prst="wedgeEllipseCallout">
            <a:avLst>
              <a:gd name="adj1" fmla="val 71400"/>
              <a:gd name="adj2" fmla="val 46333"/>
            </a:avLst>
          </a:prstGeom>
          <a:pattFill prst="sphere">
            <a:fgClr>
              <a:srgbClr val="FAD04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3200" dirty="0"/>
              <a:t>Come, we must deal shrewdly with them or they will become even more numerous</a:t>
            </a:r>
          </a:p>
        </p:txBody>
      </p:sp>
    </p:spTree>
    <p:extLst>
      <p:ext uri="{BB962C8B-B14F-4D97-AF65-F5344CB8AC3E}">
        <p14:creationId xmlns:p14="http://schemas.microsoft.com/office/powerpoint/2010/main" val="39929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7" descr="MCj0281097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427" y="3480904"/>
            <a:ext cx="1450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013DC0D3-938D-473A-B584-9851545397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44" y="1676400"/>
            <a:ext cx="1924756" cy="4495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EA7E56C-B669-4540-A122-5DD1C0505A80}"/>
              </a:ext>
            </a:extLst>
          </p:cNvPr>
          <p:cNvGrpSpPr/>
          <p:nvPr/>
        </p:nvGrpSpPr>
        <p:grpSpPr>
          <a:xfrm>
            <a:off x="1202984" y="2519413"/>
            <a:ext cx="5711460" cy="4489849"/>
            <a:chOff x="1202984" y="2519413"/>
            <a:chExt cx="5711460" cy="448984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718226C2-C969-4E2F-A681-4A3DB217E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984" y="2819400"/>
              <a:ext cx="2102960" cy="3162852"/>
            </a:xfrm>
            <a:prstGeom prst="rect">
              <a:avLst/>
            </a:prstGeom>
          </p:spPr>
        </p:pic>
        <p:pic>
          <p:nvPicPr>
            <p:cNvPr id="25" name="Picture 24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F50D29F3-F2A1-4FAB-A1BF-8244EA4F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1722" y="2819400"/>
              <a:ext cx="2245548" cy="3352800"/>
            </a:xfrm>
            <a:prstGeom prst="rect">
              <a:avLst/>
            </a:prstGeom>
          </p:spPr>
        </p:pic>
        <p:pic>
          <p:nvPicPr>
            <p:cNvPr id="8" name="Picture 7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AF55258B-0FCA-4CBE-BDBF-EF8E34B04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3521122"/>
              <a:ext cx="2245548" cy="3352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8FB0593-470D-4D4A-97A6-EE95BE9B7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2966" y="2519413"/>
              <a:ext cx="2102960" cy="3162852"/>
            </a:xfrm>
            <a:prstGeom prst="rect">
              <a:avLst/>
            </a:prstGeom>
          </p:spPr>
        </p:pic>
        <p:pic>
          <p:nvPicPr>
            <p:cNvPr id="27" name="Picture 26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C46E4874-67B7-4AF3-9525-09B798167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8896" y="3073021"/>
              <a:ext cx="2245548" cy="3352800"/>
            </a:xfrm>
            <a:prstGeom prst="rect">
              <a:avLst/>
            </a:prstGeom>
          </p:spPr>
        </p:pic>
        <p:pic>
          <p:nvPicPr>
            <p:cNvPr id="26" name="Picture 25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80DB53B4-1A91-4F07-9BCC-B2A015BF0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121" y="3229970"/>
              <a:ext cx="2245548" cy="3352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F877298-1AD4-4719-A592-DDC991A1F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5374" y="3427862"/>
              <a:ext cx="2381250" cy="3581400"/>
            </a:xfrm>
            <a:prstGeom prst="rect">
              <a:avLst/>
            </a:prstGeom>
          </p:spPr>
        </p:pic>
      </p:grpSp>
      <p:sp>
        <p:nvSpPr>
          <p:cNvPr id="33" name="AutoShape 7">
            <a:extLst>
              <a:ext uri="{FF2B5EF4-FFF2-40B4-BE49-F238E27FC236}">
                <a16:creationId xmlns:a16="http://schemas.microsoft.com/office/drawing/2014/main" xmlns="" id="{AA982007-66EE-4523-ABB0-D9235DC7C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470" y="154272"/>
            <a:ext cx="6544070" cy="2728801"/>
          </a:xfrm>
          <a:prstGeom prst="wedgeEllipseCallout">
            <a:avLst>
              <a:gd name="adj1" fmla="val 71400"/>
              <a:gd name="adj2" fmla="val 46333"/>
            </a:avLst>
          </a:prstGeom>
          <a:pattFill prst="sphere">
            <a:fgClr>
              <a:srgbClr val="FAD04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dirty="0"/>
              <a:t>and, if war breaks out, will join our enemies, fight against us and leave the  country.</a:t>
            </a:r>
          </a:p>
        </p:txBody>
      </p:sp>
    </p:spTree>
    <p:extLst>
      <p:ext uri="{BB962C8B-B14F-4D97-AF65-F5344CB8AC3E}">
        <p14:creationId xmlns:p14="http://schemas.microsoft.com/office/powerpoint/2010/main" val="36734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 they put slave masters over them to oppress them with forced labor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478803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Image Placeholder 4" descr="A close up of a brick wall&#10;&#10;Description automatically generated">
            <a:extLst>
              <a:ext uri="{FF2B5EF4-FFF2-40B4-BE49-F238E27FC236}">
                <a16:creationId xmlns:a16="http://schemas.microsoft.com/office/drawing/2014/main" xmlns="" id="{C3481A04-42DC-4397-B216-A9A3C7691A66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45600" cy="6934200"/>
          </a:xfr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305800" cy="3962400"/>
          </a:xfrm>
        </p:spPr>
        <p:txBody>
          <a:bodyPr/>
          <a:lstStyle/>
          <a:p>
            <a:r>
              <a:rPr lang="en-US" sz="6600" b="1" dirty="0"/>
              <a:t>and they built </a:t>
            </a:r>
            <a:br>
              <a:rPr lang="en-US" sz="6600" b="1" dirty="0"/>
            </a:br>
            <a:r>
              <a:rPr lang="en-US" sz="6600" b="1" dirty="0" err="1"/>
              <a:t>Pithom</a:t>
            </a:r>
            <a:r>
              <a:rPr lang="en-US" sz="6600" b="1" dirty="0"/>
              <a:t> and Rameses as store cities </a:t>
            </a:r>
            <a:br>
              <a:rPr lang="en-US" sz="6600" b="1" dirty="0"/>
            </a:br>
            <a:r>
              <a:rPr lang="en-US" sz="6600" b="1" dirty="0"/>
              <a:t>for Pharaoh.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324600"/>
          </a:xfrm>
        </p:spPr>
        <p:txBody>
          <a:bodyPr/>
          <a:lstStyle/>
          <a:p>
            <a:r>
              <a:rPr lang="en-US" sz="3200" b="1" dirty="0"/>
              <a:t>But the more they were oppressed, </a:t>
            </a:r>
            <a:br>
              <a:rPr lang="en-US" sz="3200" b="1" dirty="0"/>
            </a:br>
            <a:r>
              <a:rPr lang="en-US" sz="3200" b="1" dirty="0"/>
              <a:t>the more they multiplied and spread; </a:t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so the Egyptians came to dread the Israelites and worked them ruthlessly.</a:t>
            </a:r>
          </a:p>
        </p:txBody>
      </p:sp>
      <p:pic>
        <p:nvPicPr>
          <p:cNvPr id="18436" name="Picture 6" descr="sla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91440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</p:spPr>
        <p:txBody>
          <a:bodyPr/>
          <a:lstStyle/>
          <a:p>
            <a:r>
              <a:rPr lang="en-US" sz="3600" b="1" dirty="0"/>
              <a:t>They made their lives bitter with harsh labor in brick and mortar and with all kinds of work in the fields; </a:t>
            </a:r>
          </a:p>
        </p:txBody>
      </p:sp>
      <p:pic>
        <p:nvPicPr>
          <p:cNvPr id="19460" name="Picture 6" descr="sla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</p:spPr>
        <p:txBody>
          <a:bodyPr/>
          <a:lstStyle/>
          <a:p>
            <a:r>
              <a:rPr lang="en-US" sz="3600" b="1" dirty="0"/>
              <a:t>in all their harsh labor the Egyptians worked them ruthlessly.</a:t>
            </a:r>
          </a:p>
        </p:txBody>
      </p:sp>
      <p:pic>
        <p:nvPicPr>
          <p:cNvPr id="19460" name="Picture 6" descr="sla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1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9D87C-E9D7-4B6A-A31F-A422925E17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9962"/>
          </a:xfrm>
          <a:prstGeom prst="rect">
            <a:avLst/>
          </a:prstGeom>
        </p:spPr>
      </p:pic>
      <p:pic>
        <p:nvPicPr>
          <p:cNvPr id="224266" name="Picture 15" descr="MCj0434999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4751" y="3433762"/>
            <a:ext cx="81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7" name="Picture 22" descr="MCj0435256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981" y="3543797"/>
            <a:ext cx="9890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6974" y="1524000"/>
            <a:ext cx="1676400" cy="424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  <a:noFill/>
        </p:spPr>
        <p:txBody>
          <a:bodyPr/>
          <a:lstStyle/>
          <a:p>
            <a:r>
              <a:rPr lang="en-US" sz="3200" dirty="0"/>
              <a:t>The king of Egypt said to the Hebrew midwives, </a:t>
            </a:r>
            <a:br>
              <a:rPr lang="en-US" sz="3200" dirty="0"/>
            </a:br>
            <a:r>
              <a:rPr lang="en-US" sz="3200" dirty="0"/>
              <a:t>whose names were Shiphrah and Puah,</a:t>
            </a:r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9FD9F14-6152-4D7C-8C5F-D565811C92D6}"/>
              </a:ext>
            </a:extLst>
          </p:cNvPr>
          <p:cNvSpPr/>
          <p:nvPr/>
        </p:nvSpPr>
        <p:spPr bwMode="auto">
          <a:xfrm flipH="1">
            <a:off x="2521424" y="1295400"/>
            <a:ext cx="4793776" cy="4648200"/>
          </a:xfrm>
          <a:prstGeom prst="roundRect">
            <a:avLst/>
          </a:prstGeom>
          <a:solidFill>
            <a:srgbClr val="FAD04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“When you are helping the Hebrew women during childbirth on the delivery stool, if you see that the baby is a boy, kill him; but if it is a girl, let her live.”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687C6B8-5B51-46AB-B529-681B427400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48600" cy="284956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midwives, however, feared God and did not do what the king of Egypt had told them to do; </a:t>
            </a:r>
            <a:b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let the boys live.</a:t>
            </a:r>
          </a:p>
        </p:txBody>
      </p:sp>
      <p:pic>
        <p:nvPicPr>
          <p:cNvPr id="21507" name="Picture 15" descr="MCj0434999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154363"/>
            <a:ext cx="93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2" descr="MCj0435256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001963"/>
            <a:ext cx="9890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:\Program Files\Microsoft Office\Clipart\standard\stddir3\PE01072_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535363"/>
            <a:ext cx="13858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C:\Program Files\Microsoft Office\Clipart\standard\stddir3\PE01072_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3611563"/>
            <a:ext cx="9001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5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C4E4288A-DFC8-40A2-90E5-70E851A93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B63C2D82-D4FA-4A37-BB01-1E7B21E4F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23899" y="634058"/>
            <a:ext cx="846286" cy="847206"/>
            <a:chOff x="5307830" y="325570"/>
            <a:chExt cx="1128382" cy="847206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xmlns="" id="{C94E7FEF-0CE9-4AC2-94BB-02230C6DC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xmlns="" id="{EB546CC0-C1BC-48D2-8DA9-4B60283165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9" name="Rectangle 5"/>
          <p:cNvSpPr>
            <a:spLocks noGrp="1" noChangeArrowheads="1"/>
          </p:cNvSpPr>
          <p:nvPr>
            <p:ph type="title"/>
          </p:nvPr>
        </p:nvSpPr>
        <p:spPr>
          <a:xfrm>
            <a:off x="1617493" y="1193513"/>
            <a:ext cx="2827341" cy="1943323"/>
          </a:xfrm>
        </p:spPr>
        <p:txBody>
          <a:bodyPr vert="horz" lIns="91440" tIns="45720" rIns="91440" bIns="45720" rtlCol="0" anchor="b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kern="1200" dirty="0">
                <a:solidFill>
                  <a:schemeClr val="tx1"/>
                </a:solidFill>
              </a:rPr>
              <a:t>Then the king of Egypt summoned the midwives and asked them,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A9456821-26B9-4181-B181-305FB820D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2230" y="2134209"/>
            <a:ext cx="3630300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xmlns="" id="{0035D6FE-7FA2-4D67-8767-6F7E98AB1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32956" y="421767"/>
            <a:ext cx="2135438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6" name="Picture 15" descr="MCj0434999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5217659" y="888274"/>
            <a:ext cx="566031" cy="1590742"/>
          </a:xfrm>
          <a:prstGeom prst="rect">
            <a:avLst/>
          </a:prstGeom>
          <a:noFill/>
        </p:spPr>
      </p:pic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xmlns="" id="{0381C401-8AFE-4396-B195-C21EA1C7FB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69140" y="4490695"/>
            <a:ext cx="1553456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7" name="Picture 22" descr="MCj0435256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39854" y="4805338"/>
            <a:ext cx="412028" cy="1206656"/>
          </a:xfrm>
          <a:prstGeom prst="rect">
            <a:avLst/>
          </a:prstGeom>
          <a:noFill/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2251" y="2819400"/>
            <a:ext cx="999110" cy="2797475"/>
          </a:xfrm>
          <a:prstGeom prst="rect">
            <a:avLst/>
          </a:prstGeom>
          <a:noFill/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A07BE22F-403F-4B58-963A-176D80C2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90" y="3265140"/>
            <a:ext cx="4085345" cy="277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kern="1200" dirty="0">
                <a:solidFill>
                  <a:srgbClr val="C00000"/>
                </a:solidFill>
              </a:rPr>
              <a:t>Why have you done this?</a:t>
            </a:r>
          </a:p>
          <a:p>
            <a:pPr eaLnBrk="1" hangingPunct="1">
              <a:lnSpc>
                <a:spcPct val="90000"/>
              </a:lnSpc>
            </a:pPr>
            <a:endParaRPr lang="en-US" sz="3200" kern="1200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</a:rPr>
              <a:t>Why have you let the boys live?</a:t>
            </a:r>
            <a:endParaRPr lang="en-US" sz="3000" kern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CFD15A0-5045-4254-81A7-680336FCC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157" y="10"/>
            <a:ext cx="4795614" cy="685799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28600" y="33337"/>
            <a:ext cx="3602727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kern="1200" dirty="0">
                <a:solidFill>
                  <a:srgbClr val="000000"/>
                </a:solidFill>
              </a:rPr>
              <a:t>Exodus 3:7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66700" y="2133600"/>
            <a:ext cx="4139703" cy="37888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</a:rPr>
              <a:t>The LORD said, </a:t>
            </a:r>
          </a:p>
          <a:p>
            <a:pPr algn="l" eaLnBrk="1" hangingPunct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</a:rPr>
              <a:t>"I have indeed seen the misery of my people in Egypt. </a:t>
            </a:r>
          </a:p>
          <a:p>
            <a:pPr algn="l" eaLnBrk="1" hangingPunct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</a:rPr>
              <a:t>I have heard them crying out because of their slave drivers, </a:t>
            </a:r>
          </a:p>
          <a:p>
            <a:pPr algn="l" eaLnBrk="1" hangingPunct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</a:rPr>
              <a:t>and I am concerned about their suffering.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kern="1200" dirty="0">
                <a:solidFill>
                  <a:srgbClr val="000000"/>
                </a:solidFill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817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5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C4E4288A-DFC8-40A2-90E5-70E851A93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B63C2D82-D4FA-4A37-BB01-1E7B21E4F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23899" y="634058"/>
            <a:ext cx="846286" cy="847206"/>
            <a:chOff x="5307830" y="325570"/>
            <a:chExt cx="1128382" cy="847206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xmlns="" id="{C94E7FEF-0CE9-4AC2-94BB-02230C6DC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xmlns="" id="{EB546CC0-C1BC-48D2-8DA9-4B60283165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9" name="Rectangle 5"/>
          <p:cNvSpPr>
            <a:spLocks noGrp="1" noChangeArrowheads="1"/>
          </p:cNvSpPr>
          <p:nvPr>
            <p:ph type="title"/>
          </p:nvPr>
        </p:nvSpPr>
        <p:spPr>
          <a:xfrm>
            <a:off x="1730610" y="228952"/>
            <a:ext cx="3590498" cy="1574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200" kern="1200" dirty="0">
                <a:solidFill>
                  <a:schemeClr val="tx1"/>
                </a:solidFill>
              </a:rPr>
              <a:t>The midwives answered Pharaoh,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A9456821-26B9-4181-B181-305FB820D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2230" y="2134209"/>
            <a:ext cx="3630300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xmlns="" id="{0035D6FE-7FA2-4D67-8767-6F7E98AB1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32956" y="421767"/>
            <a:ext cx="2135438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6" name="Picture 15" descr="MCj0434999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5217659" y="888274"/>
            <a:ext cx="566031" cy="1590742"/>
          </a:xfrm>
          <a:prstGeom prst="rect">
            <a:avLst/>
          </a:prstGeom>
          <a:noFill/>
        </p:spPr>
      </p:pic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xmlns="" id="{0381C401-8AFE-4396-B195-C21EA1C7FB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69140" y="4490695"/>
            <a:ext cx="1553456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7" name="Picture 22" descr="MCj0435256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39854" y="4805338"/>
            <a:ext cx="412028" cy="1206656"/>
          </a:xfrm>
          <a:prstGeom prst="rect">
            <a:avLst/>
          </a:prstGeom>
          <a:noFill/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2251" y="2819400"/>
            <a:ext cx="999110" cy="2797475"/>
          </a:xfrm>
          <a:prstGeom prst="rect">
            <a:avLst/>
          </a:prstGeom>
          <a:noFill/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A07BE22F-403F-4B58-963A-176D80C2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5" y="2102698"/>
            <a:ext cx="4085345" cy="360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kern="1200" dirty="0">
                <a:solidFill>
                  <a:schemeClr val="tx1"/>
                </a:solidFill>
              </a:rPr>
              <a:t>Hebrew women are </a:t>
            </a:r>
            <a:r>
              <a:rPr lang="en-US" sz="3200" u="sng" kern="1200" dirty="0">
                <a:solidFill>
                  <a:schemeClr val="tx1"/>
                </a:solidFill>
              </a:rPr>
              <a:t>not </a:t>
            </a:r>
            <a:r>
              <a:rPr lang="en-US" sz="3200" kern="1200" dirty="0">
                <a:solidFill>
                  <a:schemeClr val="tx1"/>
                </a:solidFill>
              </a:rPr>
              <a:t>like Egyptian women;</a:t>
            </a:r>
          </a:p>
          <a:p>
            <a:pPr eaLnBrk="1" hangingPunct="1">
              <a:lnSpc>
                <a:spcPct val="90000"/>
              </a:lnSpc>
            </a:pPr>
            <a:endParaRPr lang="en-US" sz="3200" kern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They are vigorous and give birth before the midwives arrive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en-US" sz="3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5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1ED8053C-AF28-403A-90F2-67A100EDEC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xmlns="" id="{10BCDCE7-03A4-438B-9B4A-0F5E37C4C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007" y="456020"/>
            <a:ext cx="505296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3703320" y="3865615"/>
            <a:ext cx="5068061" cy="17480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sz="3000" kern="1200" dirty="0">
                <a:solidFill>
                  <a:schemeClr val="tx1"/>
                </a:solidFill>
              </a:rPr>
              <a:t>So God was kind to the midwives and the people increased and became even more numerous.</a:t>
            </a:r>
          </a:p>
        </p:txBody>
      </p:sp>
      <p:pic>
        <p:nvPicPr>
          <p:cNvPr id="24580" name="Picture 15" descr="MCj0434999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4965" y="2934031"/>
            <a:ext cx="865765" cy="2433099"/>
          </a:xfrm>
          <a:prstGeom prst="rect">
            <a:avLst/>
          </a:prstGeom>
          <a:noFill/>
        </p:spPr>
      </p:pic>
      <p:pic>
        <p:nvPicPr>
          <p:cNvPr id="24581" name="Picture 22" descr="MCj0435256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69237" y="1138176"/>
            <a:ext cx="729052" cy="21350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5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1ED8053C-AF28-403A-90F2-67A100EDEC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xmlns="" id="{10BCDCE7-03A4-438B-9B4A-0F5E37C4C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007" y="456020"/>
            <a:ext cx="505296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3703320" y="3865614"/>
            <a:ext cx="5068061" cy="242887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>
                <a:latin typeface="Arial" charset="0"/>
              </a:rPr>
              <a:t>And because the midwives feared God,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He gave them families of their own. </a:t>
            </a:r>
            <a:br>
              <a:rPr lang="en-US" sz="3200" dirty="0">
                <a:latin typeface="Arial" charset="0"/>
              </a:rPr>
            </a:br>
            <a:endParaRPr lang="en-US" sz="3000" kern="12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8CFB2F6-568A-4EFD-B26E-EA8FBDC14C87}"/>
              </a:ext>
            </a:extLst>
          </p:cNvPr>
          <p:cNvGrpSpPr/>
          <p:nvPr/>
        </p:nvGrpSpPr>
        <p:grpSpPr>
          <a:xfrm>
            <a:off x="915527" y="3012247"/>
            <a:ext cx="2450431" cy="2428875"/>
            <a:chOff x="3810000" y="1600200"/>
            <a:chExt cx="2681288" cy="3352800"/>
          </a:xfrm>
        </p:grpSpPr>
        <p:pic>
          <p:nvPicPr>
            <p:cNvPr id="8" name="Picture 22" descr="MCj04352560000[1]">
              <a:extLst>
                <a:ext uri="{FF2B5EF4-FFF2-40B4-BE49-F238E27FC236}">
                  <a16:creationId xmlns:a16="http://schemas.microsoft.com/office/drawing/2014/main" xmlns="" id="{4E916F5E-06FE-4330-807C-C2C6404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600200"/>
              <a:ext cx="98901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62CD93B4-69E7-4A7C-9807-82B308BE3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6670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0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0A7C40A8-DB73-48E0-9F30-3A70CE9A5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8194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2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41CBDCCA-EBA8-4A1D-B3DD-DF2AE682C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1242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3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79DA9AD7-DF63-4569-B4C5-AF063758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2766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5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ADB019B9-A06F-4CFB-BF6F-69428A83A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5814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6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A908D165-3BA7-45BF-949A-2D8044E06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7338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7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DC6A8963-11C2-463E-AE71-8744CBFA1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8862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D810879-4F66-4828-BED9-1D0D4FA37BC7}"/>
              </a:ext>
            </a:extLst>
          </p:cNvPr>
          <p:cNvGrpSpPr/>
          <p:nvPr/>
        </p:nvGrpSpPr>
        <p:grpSpPr>
          <a:xfrm>
            <a:off x="3226680" y="817194"/>
            <a:ext cx="2067590" cy="2630381"/>
            <a:chOff x="990600" y="1905000"/>
            <a:chExt cx="2376488" cy="3429000"/>
          </a:xfrm>
        </p:grpSpPr>
        <p:pic>
          <p:nvPicPr>
            <p:cNvPr id="17" name="Picture 15" descr="MCj04349990000[1]">
              <a:extLst>
                <a:ext uri="{FF2B5EF4-FFF2-40B4-BE49-F238E27FC236}">
                  <a16:creationId xmlns:a16="http://schemas.microsoft.com/office/drawing/2014/main" xmlns="" id="{85E5926D-C6CB-4F91-94C5-239352C0B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905000"/>
              <a:ext cx="9398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3315D692-A3BD-4214-AEE7-7BFCE2C5F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8194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621AD9B6-2C82-469D-BDFD-FB116FEAB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1242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2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27C698DC-F396-4966-9535-12D7A7D20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2766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3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6336AB67-2EF3-489A-9A64-8E9C97C46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4290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4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A52EA2A5-5A27-45C9-ACE1-8F03975B6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5814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5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3D8CE9B0-CFCC-4EA7-A724-8D0C9F2A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7338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8" descr="C:\Program Files\Microsoft Office\Clipart\standard\stddir3\PE01072_.wmf">
              <a:extLst>
                <a:ext uri="{FF2B5EF4-FFF2-40B4-BE49-F238E27FC236}">
                  <a16:creationId xmlns:a16="http://schemas.microsoft.com/office/drawing/2014/main" xmlns="" id="{25B2D4FF-C0D3-49E6-9875-9951B1286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962400"/>
              <a:ext cx="138588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16" descr="C:\Program Files\Microsoft Office\Clipart\standard\stddir3\PE01072_.wmf">
            <a:extLst>
              <a:ext uri="{FF2B5EF4-FFF2-40B4-BE49-F238E27FC236}">
                <a16:creationId xmlns:a16="http://schemas.microsoft.com/office/drawing/2014/main" xmlns="" id="{594E6731-C4A1-4DD5-BB55-EA09D3B7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42061" y="2857652"/>
            <a:ext cx="954402" cy="6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C:\Program Files\Microsoft Office\Clipart\standard\stddir3\PE01072_.wmf">
            <a:extLst>
              <a:ext uri="{FF2B5EF4-FFF2-40B4-BE49-F238E27FC236}">
                <a16:creationId xmlns:a16="http://schemas.microsoft.com/office/drawing/2014/main" xmlns="" id="{0D513D26-ECA0-4AA4-BFE7-322D3015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63" y="5709909"/>
            <a:ext cx="1003982" cy="69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6" descr="C:\Program Files\Microsoft Office\Clipart\standard\stddir3\PE01072_.wmf">
            <a:extLst>
              <a:ext uri="{FF2B5EF4-FFF2-40B4-BE49-F238E27FC236}">
                <a16:creationId xmlns:a16="http://schemas.microsoft.com/office/drawing/2014/main" xmlns="" id="{DADFFF4D-A646-42E4-90BE-17AE0EEA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69129" y="5359470"/>
            <a:ext cx="954402" cy="6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C:\Program Files\Microsoft Office\Clipart\standard\stddir3\PE01072_.wmf">
            <a:extLst>
              <a:ext uri="{FF2B5EF4-FFF2-40B4-BE49-F238E27FC236}">
                <a16:creationId xmlns:a16="http://schemas.microsoft.com/office/drawing/2014/main" xmlns="" id="{4BAEC913-460F-4C35-9197-A37748AE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73392" y="914179"/>
            <a:ext cx="954402" cy="6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8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AutoShape 7"/>
          <p:cNvSpPr>
            <a:spLocks noChangeArrowheads="1"/>
          </p:cNvSpPr>
          <p:nvPr/>
        </p:nvSpPr>
        <p:spPr bwMode="auto">
          <a:xfrm>
            <a:off x="457200" y="806660"/>
            <a:ext cx="7696200" cy="1996818"/>
          </a:xfrm>
          <a:prstGeom prst="wedgeEllipseCallout">
            <a:avLst>
              <a:gd name="adj1" fmla="val 41194"/>
              <a:gd name="adj2" fmla="val 56936"/>
            </a:avLst>
          </a:prstGeom>
          <a:solidFill>
            <a:srgbClr val="FAD04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" charset="0"/>
              </a:rPr>
              <a:t>Every Hebrew boy that is born you must throw into the Nile, but let every girl live.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4508"/>
            <a:ext cx="8686800" cy="762000"/>
          </a:xfrm>
        </p:spPr>
        <p:txBody>
          <a:bodyPr/>
          <a:lstStyle/>
          <a:p>
            <a:pPr eaLnBrk="1" hangingPunct="1"/>
            <a:r>
              <a:rPr lang="en-US" sz="3200" dirty="0"/>
              <a:t>Then Pharaoh gave this order to all his people:</a:t>
            </a:r>
          </a:p>
        </p:txBody>
      </p:sp>
      <p:pic>
        <p:nvPicPr>
          <p:cNvPr id="25613" name="Picture 7" descr="MCj0281097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427" y="3480904"/>
            <a:ext cx="1450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013DC0D3-938D-473A-B584-9851545397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81" y="1568660"/>
            <a:ext cx="1924756" cy="50107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EA7E56C-B669-4540-A122-5DD1C0505A80}"/>
              </a:ext>
            </a:extLst>
          </p:cNvPr>
          <p:cNvGrpSpPr/>
          <p:nvPr/>
        </p:nvGrpSpPr>
        <p:grpSpPr>
          <a:xfrm>
            <a:off x="1202984" y="2519413"/>
            <a:ext cx="5711460" cy="4489849"/>
            <a:chOff x="1202984" y="2519413"/>
            <a:chExt cx="5711460" cy="448984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718226C2-C969-4E2F-A681-4A3DB217E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984" y="2819400"/>
              <a:ext cx="2102960" cy="3162852"/>
            </a:xfrm>
            <a:prstGeom prst="rect">
              <a:avLst/>
            </a:prstGeom>
          </p:spPr>
        </p:pic>
        <p:pic>
          <p:nvPicPr>
            <p:cNvPr id="25" name="Picture 24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F50D29F3-F2A1-4FAB-A1BF-8244EA4F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1722" y="2819400"/>
              <a:ext cx="2245548" cy="3352800"/>
            </a:xfrm>
            <a:prstGeom prst="rect">
              <a:avLst/>
            </a:prstGeom>
          </p:spPr>
        </p:pic>
        <p:pic>
          <p:nvPicPr>
            <p:cNvPr id="8" name="Picture 7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AF55258B-0FCA-4CBE-BDBF-EF8E34B04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3521122"/>
              <a:ext cx="2245548" cy="3352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8FB0593-470D-4D4A-97A6-EE95BE9B7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2966" y="2519413"/>
              <a:ext cx="2102960" cy="3162852"/>
            </a:xfrm>
            <a:prstGeom prst="rect">
              <a:avLst/>
            </a:prstGeom>
          </p:spPr>
        </p:pic>
        <p:pic>
          <p:nvPicPr>
            <p:cNvPr id="27" name="Picture 26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C46E4874-67B7-4AF3-9525-09B798167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8896" y="3073021"/>
              <a:ext cx="2245548" cy="3352800"/>
            </a:xfrm>
            <a:prstGeom prst="rect">
              <a:avLst/>
            </a:prstGeom>
          </p:spPr>
        </p:pic>
        <p:pic>
          <p:nvPicPr>
            <p:cNvPr id="26" name="Picture 25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80DB53B4-1A91-4F07-9BCC-B2A015BF0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121" y="3229970"/>
              <a:ext cx="2245548" cy="3352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F877298-1AD4-4719-A592-DDC991A1F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5374" y="3427862"/>
              <a:ext cx="2381250" cy="358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5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CFD15A0-5045-4254-81A7-680336FCC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157" y="10"/>
            <a:ext cx="4795614" cy="685799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28600" y="33337"/>
            <a:ext cx="3602727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kern="1200" dirty="0">
                <a:solidFill>
                  <a:srgbClr val="000000"/>
                </a:solidFill>
              </a:rPr>
              <a:t>Exodus 3:7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66700" y="2133600"/>
            <a:ext cx="4139703" cy="37888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</a:rPr>
              <a:t>The LORD said, </a:t>
            </a:r>
          </a:p>
          <a:p>
            <a:pPr algn="l" eaLnBrk="1" hangingPunct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</a:rPr>
              <a:t>"I have indeed seen the misery of my people in Egypt. </a:t>
            </a:r>
          </a:p>
          <a:p>
            <a:pPr algn="l" eaLnBrk="1" hangingPunct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</a:rPr>
              <a:t>I have heard them crying out because of their slave drivers, </a:t>
            </a:r>
          </a:p>
          <a:p>
            <a:pPr algn="l" eaLnBrk="1" hangingPunct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</a:rPr>
              <a:t>and I am concerned about their suffering.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kern="1200" dirty="0">
                <a:solidFill>
                  <a:srgbClr val="000000"/>
                </a:solidFill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218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xmlns="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CFD15A0-5045-4254-81A7-680336FC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7848600" cy="7696200"/>
          </a:xfrm>
          <a:custGeom>
            <a:avLst/>
            <a:gdLst/>
            <a:ahLst/>
            <a:cxnLst/>
            <a:rect l="l" t="t" r="r" b="b"/>
            <a:pathLst>
              <a:path w="7678763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51748" y="457200"/>
            <a:ext cx="5291852" cy="1529232"/>
          </a:xfrm>
        </p:spPr>
        <p:txBody>
          <a:bodyPr vert="horz" lIns="91440" tIns="45720" rIns="91440" bIns="45720" rtlCol="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These are the names of the sons of Israel who went to Egypt with Jacob, each with his family:</a:t>
            </a:r>
            <a:endParaRPr lang="en-US" sz="3200" kern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475EFC-4586-42E9-95C8-1A1DE1E8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118" y="1785680"/>
            <a:ext cx="4322004" cy="3664689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C5EBA5A8-FFBA-4BA9-9147-2561A93E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18" y="2261796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kern="0" dirty="0"/>
              <a:t>Reuben</a:t>
            </a:r>
          </a:p>
          <a:p>
            <a:pPr algn="l"/>
            <a:r>
              <a:rPr lang="en-US" kern="0" dirty="0"/>
              <a:t>Simeon</a:t>
            </a:r>
          </a:p>
          <a:p>
            <a:pPr algn="l"/>
            <a:r>
              <a:rPr lang="en-US" kern="0" dirty="0"/>
              <a:t>  Levi              </a:t>
            </a:r>
          </a:p>
          <a:p>
            <a:pPr algn="l"/>
            <a:r>
              <a:rPr lang="en-US" kern="0" dirty="0"/>
              <a:t>Judah</a:t>
            </a:r>
          </a:p>
          <a:p>
            <a:pPr algn="l"/>
            <a:endParaRPr lang="en-US" kern="0" dirty="0"/>
          </a:p>
          <a:p>
            <a:endParaRPr lang="en-US" kern="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66429C55-1650-4620-9731-B59CE9350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896" y="2289092"/>
            <a:ext cx="16764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kern="0" dirty="0"/>
              <a:t>Dan</a:t>
            </a:r>
          </a:p>
          <a:p>
            <a:pPr>
              <a:buFontTx/>
              <a:buNone/>
            </a:pPr>
            <a:r>
              <a:rPr lang="en-US" kern="0" dirty="0"/>
              <a:t>Naphtali</a:t>
            </a:r>
          </a:p>
          <a:p>
            <a:pPr>
              <a:buFontTx/>
              <a:buNone/>
            </a:pPr>
            <a:r>
              <a:rPr lang="en-US" kern="0" dirty="0"/>
              <a:t>Gad</a:t>
            </a:r>
          </a:p>
          <a:p>
            <a:pPr>
              <a:buFontTx/>
              <a:buNone/>
            </a:pPr>
            <a:r>
              <a:rPr lang="en-US" kern="0" dirty="0"/>
              <a:t>Asher</a:t>
            </a:r>
          </a:p>
          <a:p>
            <a:pPr>
              <a:buFontTx/>
              <a:buNone/>
            </a:pPr>
            <a:endParaRPr lang="en-US" kern="0" dirty="0"/>
          </a:p>
          <a:p>
            <a:pPr>
              <a:buFontTx/>
              <a:buNone/>
            </a:pPr>
            <a:endParaRPr lang="en-US" kern="0" dirty="0"/>
          </a:p>
          <a:p>
            <a:pPr>
              <a:buFontTx/>
              <a:buNone/>
            </a:pPr>
            <a:endParaRPr lang="en-US" kern="0" dirty="0"/>
          </a:p>
          <a:p>
            <a:pPr>
              <a:buFontTx/>
              <a:buNone/>
            </a:pPr>
            <a:endParaRPr lang="en-US" kern="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6046A91F-FF73-4DB3-982C-CF7C754F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670" y="4939143"/>
            <a:ext cx="2050356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kern="0" dirty="0"/>
              <a:t>Issachar</a:t>
            </a:r>
          </a:p>
          <a:p>
            <a:pPr>
              <a:buFontTx/>
              <a:buNone/>
            </a:pPr>
            <a:r>
              <a:rPr lang="en-US" kern="0" dirty="0"/>
              <a:t>Zebulun</a:t>
            </a:r>
          </a:p>
          <a:p>
            <a:pPr>
              <a:buFontTx/>
              <a:buNone/>
            </a:pPr>
            <a:r>
              <a:rPr lang="en-US" kern="0" dirty="0"/>
              <a:t>Benjamin</a:t>
            </a:r>
          </a:p>
          <a:p>
            <a:pPr>
              <a:buFontTx/>
              <a:buNone/>
            </a:pPr>
            <a:endParaRPr lang="en-US" kern="0" dirty="0"/>
          </a:p>
          <a:p>
            <a:pPr>
              <a:buFontTx/>
              <a:buNone/>
            </a:pPr>
            <a:endParaRPr lang="en-US" kern="0" dirty="0"/>
          </a:p>
          <a:p>
            <a:pPr>
              <a:buFontTx/>
              <a:buNone/>
            </a:pPr>
            <a:endParaRPr lang="en-US" kern="0" dirty="0"/>
          </a:p>
          <a:p>
            <a:pPr>
              <a:buFontTx/>
              <a:buNone/>
            </a:pPr>
            <a:endParaRPr lang="en-US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C2AA0D-7FD9-4AF0-BCF0-FB7EADA1B429}"/>
              </a:ext>
            </a:extLst>
          </p:cNvPr>
          <p:cNvSpPr txBox="1"/>
          <p:nvPr/>
        </p:nvSpPr>
        <p:spPr>
          <a:xfrm>
            <a:off x="7162800" y="3880710"/>
            <a:ext cx="4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955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EE91069-94DE-4B77-A33C-D5B4DCA63E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28600"/>
            <a:ext cx="89154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dirty="0"/>
              <a:t>  </a:t>
            </a:r>
            <a:r>
              <a:rPr lang="en-US" dirty="0"/>
              <a:t>The descendants of Jacob numbered 70 in all; Joseph was already in Egypt.</a:t>
            </a:r>
          </a:p>
        </p:txBody>
      </p:sp>
      <p:pic>
        <p:nvPicPr>
          <p:cNvPr id="11268" name="Picture 4" descr="MCj0141317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1600200"/>
            <a:ext cx="16017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362201" y="1524000"/>
            <a:ext cx="4038599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66 in all </a:t>
            </a:r>
          </a:p>
          <a:p>
            <a:endParaRPr lang="en-US" sz="1100" dirty="0"/>
          </a:p>
          <a:p>
            <a:r>
              <a:rPr lang="en-US" sz="4400" dirty="0"/>
              <a:t>+ Israel </a:t>
            </a:r>
            <a:r>
              <a:rPr lang="en-US" sz="2800" dirty="0"/>
              <a:t>(Jacob)</a:t>
            </a:r>
          </a:p>
          <a:p>
            <a:endParaRPr lang="en-US" sz="2800" dirty="0"/>
          </a:p>
          <a:p>
            <a:pPr algn="r"/>
            <a:endParaRPr lang="en-US" sz="2800" dirty="0"/>
          </a:p>
          <a:p>
            <a:pPr algn="r"/>
            <a:r>
              <a:rPr lang="en-US" sz="4400" dirty="0"/>
              <a:t>+ Joseph</a:t>
            </a:r>
          </a:p>
          <a:p>
            <a:pPr algn="r"/>
            <a:r>
              <a:rPr lang="en-US" sz="4400" dirty="0"/>
              <a:t>+ 2 sons     </a:t>
            </a:r>
          </a:p>
        </p:txBody>
      </p:sp>
      <p:pic>
        <p:nvPicPr>
          <p:cNvPr id="11270" name="Picture 3" descr="MCj0435001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27219" y="3259801"/>
            <a:ext cx="8731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C:\Users\Guest\AppData\Local\Microsoft\Windows\Temporary Internet Files\Content.IE5\MV4VW3AO\MCj04334480000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699" y="4552820"/>
            <a:ext cx="15240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5943601" y="3124200"/>
            <a:ext cx="167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/>
              <a:t>= 70</a:t>
            </a:r>
            <a:endParaRPr lang="en-US" sz="6000" dirty="0"/>
          </a:p>
        </p:txBody>
      </p:sp>
      <p:cxnSp>
        <p:nvCxnSpPr>
          <p:cNvPr id="11273" name="Straight Connector 11"/>
          <p:cNvCxnSpPr>
            <a:cxnSpLocks noChangeShapeType="1"/>
          </p:cNvCxnSpPr>
          <p:nvPr/>
        </p:nvCxnSpPr>
        <p:spPr bwMode="auto">
          <a:xfrm>
            <a:off x="0" y="1447800"/>
            <a:ext cx="914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Guest\AppData\Local\Microsoft\Windows\Temporary Internet Files\Content.IE5\H5QBIJWB\MPPH03355I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981200" y="838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533400" y="190500"/>
            <a:ext cx="7924800" cy="1295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Now Joseph and all his brothers 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all that generation died,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7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Guest\AppData\Local\Microsoft\Windows\Temporary Internet Files\Content.IE5\H5QBIJWB\MPPH03355I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3" name="Picture 4" descr="MCj0141317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636169" y="4136231"/>
            <a:ext cx="16002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Guest\AppData\Local\Microsoft\Windows\Temporary Internet Files\Content.IE5\8YUEVQJN\MCj03646820000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770" y="609600"/>
            <a:ext cx="523784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981200" y="838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8229600" cy="1143000"/>
          </a:xfrm>
        </p:spPr>
        <p:txBody>
          <a:bodyPr/>
          <a:lstStyle/>
          <a:p>
            <a:pPr algn="l">
              <a:defRPr/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4CF01F9-2449-4729-90B9-5CEFF8FCCD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US" sz="3200" dirty="0"/>
              <a:t>but the Israelites were exceedingly fruitful. They multiplied greatly, increased in numbers, and became so numerous that the land was filled with them.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3317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950" y="2454275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MCj043499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088" y="2640013"/>
            <a:ext cx="19526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350" y="2606675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091" y="3483278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4267200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6" descr="MCj0434991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2570163"/>
            <a:ext cx="182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6" descr="MCj0434991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182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6" descr="MCj0434991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182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724400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6" descr="MCj0434991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484563"/>
            <a:ext cx="182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4724400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6" descr="MCj0434991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484563"/>
            <a:ext cx="182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16" descr="MCj0434991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484563"/>
            <a:ext cx="182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936332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16" descr="MCj0434991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089525"/>
            <a:ext cx="182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16" descr="MCj0434991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589" y="4615743"/>
            <a:ext cx="182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1" descr="MCj043526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1562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16" descr="MCj0434991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714" y="3235251"/>
            <a:ext cx="1585912" cy="15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6767DF1-4E23-44DC-8037-9D30A4B05E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9" name="Picture 3" descr="MCj0435001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362" y="2055124"/>
            <a:ext cx="1290638" cy="4525963"/>
          </a:xfrm>
          <a:noFill/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Then a new king, to whom Joseph meant nothing, came to power in Egypt.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3124200"/>
            <a:ext cx="1143000" cy="1676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96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?</a:t>
            </a:r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2590800" y="2514600"/>
            <a:ext cx="3276600" cy="1295400"/>
          </a:xfrm>
          <a:prstGeom prst="wedgeEllipseCallout">
            <a:avLst>
              <a:gd name="adj1" fmla="val 81880"/>
              <a:gd name="adj2" fmla="val -25569"/>
            </a:avLst>
          </a:prstGeom>
          <a:solidFill>
            <a:srgbClr val="9F78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dirty="0"/>
              <a:t>Joseph WHO? 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1FB4D2E6-7443-4832-BB27-0901524599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828800"/>
            <a:ext cx="1981200" cy="4815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pPr eaLnBrk="1" hangingPunct="1"/>
            <a:r>
              <a:rPr lang="en-US" sz="3200" dirty="0"/>
              <a:t>Look, he said to his people</a:t>
            </a:r>
          </a:p>
        </p:txBody>
      </p:sp>
      <p:pic>
        <p:nvPicPr>
          <p:cNvPr id="25613" name="Picture 7" descr="MCj0281097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427" y="3480904"/>
            <a:ext cx="1450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013DC0D3-938D-473A-B584-9851545397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44" y="1295400"/>
            <a:ext cx="1924756" cy="4876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EA7E56C-B669-4540-A122-5DD1C0505A80}"/>
              </a:ext>
            </a:extLst>
          </p:cNvPr>
          <p:cNvGrpSpPr/>
          <p:nvPr/>
        </p:nvGrpSpPr>
        <p:grpSpPr>
          <a:xfrm>
            <a:off x="1202984" y="2519413"/>
            <a:ext cx="5711460" cy="4489849"/>
            <a:chOff x="1202984" y="2519413"/>
            <a:chExt cx="5711460" cy="448984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718226C2-C969-4E2F-A681-4A3DB217E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984" y="2819400"/>
              <a:ext cx="2102960" cy="3162852"/>
            </a:xfrm>
            <a:prstGeom prst="rect">
              <a:avLst/>
            </a:prstGeom>
          </p:spPr>
        </p:pic>
        <p:pic>
          <p:nvPicPr>
            <p:cNvPr id="25" name="Picture 24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F50D29F3-F2A1-4FAB-A1BF-8244EA4F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1722" y="2819400"/>
              <a:ext cx="2245548" cy="3352800"/>
            </a:xfrm>
            <a:prstGeom prst="rect">
              <a:avLst/>
            </a:prstGeom>
          </p:spPr>
        </p:pic>
        <p:pic>
          <p:nvPicPr>
            <p:cNvPr id="8" name="Picture 7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AF55258B-0FCA-4CBE-BDBF-EF8E34B04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3521122"/>
              <a:ext cx="2245548" cy="3352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8FB0593-470D-4D4A-97A6-EE95BE9B7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2966" y="2519413"/>
              <a:ext cx="2102960" cy="3162852"/>
            </a:xfrm>
            <a:prstGeom prst="rect">
              <a:avLst/>
            </a:prstGeom>
          </p:spPr>
        </p:pic>
        <p:pic>
          <p:nvPicPr>
            <p:cNvPr id="27" name="Picture 26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C46E4874-67B7-4AF3-9525-09B798167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8896" y="3073021"/>
              <a:ext cx="2245548" cy="3352800"/>
            </a:xfrm>
            <a:prstGeom prst="rect">
              <a:avLst/>
            </a:prstGeom>
          </p:spPr>
        </p:pic>
        <p:pic>
          <p:nvPicPr>
            <p:cNvPr id="26" name="Picture 25" descr="A picture containing toy, doll, drawing&#10;&#10;Description automatically generated">
              <a:extLst>
                <a:ext uri="{FF2B5EF4-FFF2-40B4-BE49-F238E27FC236}">
                  <a16:creationId xmlns:a16="http://schemas.microsoft.com/office/drawing/2014/main" xmlns="" id="{80DB53B4-1A91-4F07-9BCC-B2A015BF0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121" y="3229970"/>
              <a:ext cx="2245548" cy="3352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F877298-1AD4-4719-A592-DDC991A1F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5374" y="3427862"/>
              <a:ext cx="2381250" cy="3581400"/>
            </a:xfrm>
            <a:prstGeom prst="rect">
              <a:avLst/>
            </a:prstGeom>
          </p:spPr>
        </p:pic>
      </p:grpSp>
      <p:sp>
        <p:nvSpPr>
          <p:cNvPr id="33" name="AutoShape 7">
            <a:extLst>
              <a:ext uri="{FF2B5EF4-FFF2-40B4-BE49-F238E27FC236}">
                <a16:creationId xmlns:a16="http://schemas.microsoft.com/office/drawing/2014/main" xmlns="" id="{AA982007-66EE-4523-ABB0-D9235DC7C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5984784" cy="1849272"/>
          </a:xfrm>
          <a:prstGeom prst="wedgeEllipseCallout">
            <a:avLst>
              <a:gd name="adj1" fmla="val 71400"/>
              <a:gd name="adj2" fmla="val 46333"/>
            </a:avLst>
          </a:prstGeom>
          <a:pattFill prst="sphere">
            <a:fgClr>
              <a:srgbClr val="FAD04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dirty="0"/>
              <a:t>the Israelites have become far too numerous for us.</a:t>
            </a:r>
          </a:p>
        </p:txBody>
      </p:sp>
    </p:spTree>
    <p:extLst>
      <p:ext uri="{BB962C8B-B14F-4D97-AF65-F5344CB8AC3E}">
        <p14:creationId xmlns:p14="http://schemas.microsoft.com/office/powerpoint/2010/main" val="19988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507</Words>
  <Application>Microsoft Office PowerPoint</Application>
  <PresentationFormat>On-screen Show (4:3)</PresentationFormat>
  <Paragraphs>90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Comic Sans MS</vt:lpstr>
      <vt:lpstr>Default Design</vt:lpstr>
      <vt:lpstr>Lesson #1</vt:lpstr>
      <vt:lpstr>Exodus 3:7</vt:lpstr>
      <vt:lpstr>These are the names of the sons of Israel who went to Egypt with Jacob, each with his family:</vt:lpstr>
      <vt:lpstr>PowerPoint Presentation</vt:lpstr>
      <vt:lpstr>Now Joseph and all his brothers  and all that generation died, </vt:lpstr>
      <vt:lpstr>PowerPoint Presentation</vt:lpstr>
      <vt:lpstr>but the Israelites were exceedingly fruitful. They multiplied greatly, increased in numbers, and became so numerous that the land was filled with them.  </vt:lpstr>
      <vt:lpstr>Then a new king, to whom Joseph meant nothing, came to power in Egypt.</vt:lpstr>
      <vt:lpstr>Look, he said to his people</vt:lpstr>
      <vt:lpstr>PowerPoint Presentation</vt:lpstr>
      <vt:lpstr>PowerPoint Presentation</vt:lpstr>
      <vt:lpstr>So they put slave masters over them to oppress them with forced labor</vt:lpstr>
      <vt:lpstr>and they built  Pithom and Rameses as store cities  for Pharaoh.</vt:lpstr>
      <vt:lpstr>But the more they were oppressed,  the more they multiplied and spread;           so the Egyptians came to dread the Israelites and worked them ruthlessly.</vt:lpstr>
      <vt:lpstr>They made their lives bitter with harsh labor in brick and mortar and with all kinds of work in the fields; </vt:lpstr>
      <vt:lpstr>in all their harsh labor the Egyptians worked them ruthlessly.</vt:lpstr>
      <vt:lpstr>The king of Egypt said to the Hebrew midwives,  whose names were Shiphrah and Puah,</vt:lpstr>
      <vt:lpstr>The midwives, however, feared God and did not do what the king of Egypt had told them to do;  they let the boys live.</vt:lpstr>
      <vt:lpstr>Then the king of Egypt summoned the midwives and asked them,</vt:lpstr>
      <vt:lpstr>The midwives answered Pharaoh,</vt:lpstr>
      <vt:lpstr>So God was kind to the midwives and the people increased and became even more numerous.</vt:lpstr>
      <vt:lpstr>And because the midwives feared God,   He gave them families of their own.  </vt:lpstr>
      <vt:lpstr>Then Pharaoh gave this order to all his people:</vt:lpstr>
      <vt:lpstr>Exodus 3:7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#1</dc:title>
  <dc:creator>Joyce Kramer</dc:creator>
  <cp:lastModifiedBy>Ken Stoll</cp:lastModifiedBy>
  <cp:revision>12</cp:revision>
  <dcterms:created xsi:type="dcterms:W3CDTF">2020-07-29T22:02:57Z</dcterms:created>
  <dcterms:modified xsi:type="dcterms:W3CDTF">2020-08-04T23:31:31Z</dcterms:modified>
</cp:coreProperties>
</file>