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BD917F1-150C-4A6F-9E1B-732A5768A8D2}" type="datetimeFigureOut">
              <a:rPr lang="en-US" smtClean="0">
                <a:solidFill>
                  <a:prstClr val="white">
                    <a:tint val="75000"/>
                  </a:prstClr>
                </a:solidFill>
              </a:rPr>
              <a:pPr/>
              <a:t>4/21/2017</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B076B9DB-0FB1-42D5-8CF4-01B0FF9FDC70}" type="slidenum">
              <a:rPr lang="en-US" smtClean="0">
                <a:solidFill>
                  <a:prstClr val="white">
                    <a:tint val="75000"/>
                  </a:prstClr>
                </a:solidFill>
              </a:rPr>
              <a:pPr/>
              <a:t>‹#›</a:t>
            </a:fld>
            <a:endParaRPr lang="en-US">
              <a:solidFill>
                <a:prstClr val="white">
                  <a:tint val="75000"/>
                </a:prstClr>
              </a:solidFill>
            </a:endParaRPr>
          </a:p>
        </p:txBody>
      </p:sp>
    </p:spTree>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BD917F1-150C-4A6F-9E1B-732A5768A8D2}" type="datetimeFigureOut">
              <a:rPr lang="en-US" smtClean="0">
                <a:solidFill>
                  <a:prstClr val="white">
                    <a:tint val="75000"/>
                  </a:prstClr>
                </a:solidFill>
              </a:rPr>
              <a:pPr/>
              <a:t>4/21/2017</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B076B9DB-0FB1-42D5-8CF4-01B0FF9FDC70}" type="slidenum">
              <a:rPr lang="en-US" smtClean="0">
                <a:solidFill>
                  <a:prstClr val="white">
                    <a:tint val="75000"/>
                  </a:prstClr>
                </a:solidFill>
              </a:rPr>
              <a:pPr/>
              <a:t>‹#›</a:t>
            </a:fld>
            <a:endParaRPr lang="en-US">
              <a:solidFill>
                <a:prstClr val="white">
                  <a:tint val="75000"/>
                </a:prstClr>
              </a:solidFill>
            </a:endParaRPr>
          </a:p>
        </p:txBody>
      </p:sp>
    </p:spTree>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BD917F1-150C-4A6F-9E1B-732A5768A8D2}" type="datetimeFigureOut">
              <a:rPr lang="en-US" smtClean="0">
                <a:solidFill>
                  <a:prstClr val="white">
                    <a:tint val="75000"/>
                  </a:prstClr>
                </a:solidFill>
              </a:rPr>
              <a:pPr/>
              <a:t>4/21/2017</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B076B9DB-0FB1-42D5-8CF4-01B0FF9FDC70}" type="slidenum">
              <a:rPr lang="en-US" smtClean="0">
                <a:solidFill>
                  <a:prstClr val="white">
                    <a:tint val="75000"/>
                  </a:prstClr>
                </a:solidFill>
              </a:rPr>
              <a:pPr/>
              <a:t>‹#›</a:t>
            </a:fld>
            <a:endParaRPr lang="en-US">
              <a:solidFill>
                <a:prstClr val="white">
                  <a:tint val="75000"/>
                </a:prstClr>
              </a:solidFill>
            </a:endParaRPr>
          </a:p>
        </p:txBody>
      </p:sp>
    </p:spTree>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BD917F1-150C-4A6F-9E1B-732A5768A8D2}" type="datetimeFigureOut">
              <a:rPr lang="en-US" smtClean="0">
                <a:solidFill>
                  <a:prstClr val="white">
                    <a:tint val="75000"/>
                  </a:prstClr>
                </a:solidFill>
              </a:rPr>
              <a:pPr/>
              <a:t>4/21/2017</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B076B9DB-0FB1-42D5-8CF4-01B0FF9FDC70}" type="slidenum">
              <a:rPr lang="en-US" smtClean="0">
                <a:solidFill>
                  <a:prstClr val="white">
                    <a:tint val="75000"/>
                  </a:prstClr>
                </a:solidFill>
              </a:rPr>
              <a:pPr/>
              <a:t>‹#›</a:t>
            </a:fld>
            <a:endParaRPr lang="en-US">
              <a:solidFill>
                <a:prstClr val="white">
                  <a:tint val="75000"/>
                </a:prstClr>
              </a:solidFill>
            </a:endParaRPr>
          </a:p>
        </p:txBody>
      </p:sp>
    </p:spTree>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BD917F1-150C-4A6F-9E1B-732A5768A8D2}" type="datetimeFigureOut">
              <a:rPr lang="en-US" smtClean="0">
                <a:solidFill>
                  <a:prstClr val="white">
                    <a:tint val="75000"/>
                  </a:prstClr>
                </a:solidFill>
              </a:rPr>
              <a:pPr/>
              <a:t>4/21/2017</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B076B9DB-0FB1-42D5-8CF4-01B0FF9FDC70}" type="slidenum">
              <a:rPr lang="en-US" smtClean="0">
                <a:solidFill>
                  <a:prstClr val="white">
                    <a:tint val="75000"/>
                  </a:prstClr>
                </a:solidFill>
              </a:rPr>
              <a:pPr/>
              <a:t>‹#›</a:t>
            </a:fld>
            <a:endParaRPr lang="en-US">
              <a:solidFill>
                <a:prstClr val="white">
                  <a:tint val="75000"/>
                </a:prstClr>
              </a:solidFill>
            </a:endParaRPr>
          </a:p>
        </p:txBody>
      </p:sp>
    </p:spTree>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BD917F1-150C-4A6F-9E1B-732A5768A8D2}" type="datetimeFigureOut">
              <a:rPr lang="en-US" smtClean="0">
                <a:solidFill>
                  <a:prstClr val="white">
                    <a:tint val="75000"/>
                  </a:prstClr>
                </a:solidFill>
              </a:rPr>
              <a:pPr/>
              <a:t>4/21/2017</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B076B9DB-0FB1-42D5-8CF4-01B0FF9FDC70}" type="slidenum">
              <a:rPr lang="en-US" smtClean="0">
                <a:solidFill>
                  <a:prstClr val="white">
                    <a:tint val="75000"/>
                  </a:prstClr>
                </a:solidFill>
              </a:rPr>
              <a:pPr/>
              <a:t>‹#›</a:t>
            </a:fld>
            <a:endParaRPr lang="en-US">
              <a:solidFill>
                <a:prstClr val="white">
                  <a:tint val="75000"/>
                </a:prstClr>
              </a:solidFill>
            </a:endParaRPr>
          </a:p>
        </p:txBody>
      </p:sp>
    </p:spTree>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BD917F1-150C-4A6F-9E1B-732A5768A8D2}" type="datetimeFigureOut">
              <a:rPr lang="en-US" smtClean="0">
                <a:solidFill>
                  <a:prstClr val="white">
                    <a:tint val="75000"/>
                  </a:prstClr>
                </a:solidFill>
              </a:rPr>
              <a:pPr/>
              <a:t>4/21/2017</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B076B9DB-0FB1-42D5-8CF4-01B0FF9FDC70}" type="slidenum">
              <a:rPr lang="en-US" smtClean="0">
                <a:solidFill>
                  <a:prstClr val="white">
                    <a:tint val="75000"/>
                  </a:prstClr>
                </a:solidFill>
              </a:rPr>
              <a:pPr/>
              <a:t>‹#›</a:t>
            </a:fld>
            <a:endParaRPr lang="en-US">
              <a:solidFill>
                <a:prstClr val="white">
                  <a:tint val="75000"/>
                </a:prstClr>
              </a:solidFill>
            </a:endParaRPr>
          </a:p>
        </p:txBody>
      </p:sp>
    </p:spTree>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BD917F1-150C-4A6F-9E1B-732A5768A8D2}" type="datetimeFigureOut">
              <a:rPr lang="en-US" smtClean="0">
                <a:solidFill>
                  <a:prstClr val="white">
                    <a:tint val="75000"/>
                  </a:prstClr>
                </a:solidFill>
              </a:rPr>
              <a:pPr/>
              <a:t>4/21/2017</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B076B9DB-0FB1-42D5-8CF4-01B0FF9FDC70}" type="slidenum">
              <a:rPr lang="en-US" smtClean="0">
                <a:solidFill>
                  <a:prstClr val="white">
                    <a:tint val="75000"/>
                  </a:prstClr>
                </a:solidFill>
              </a:rPr>
              <a:pPr/>
              <a:t>‹#›</a:t>
            </a:fld>
            <a:endParaRPr lang="en-US">
              <a:solidFill>
                <a:prstClr val="white">
                  <a:tint val="75000"/>
                </a:prstClr>
              </a:solidFill>
            </a:endParaRPr>
          </a:p>
        </p:txBody>
      </p:sp>
    </p:spTree>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D917F1-150C-4A6F-9E1B-732A5768A8D2}" type="datetimeFigureOut">
              <a:rPr lang="en-US" smtClean="0">
                <a:solidFill>
                  <a:prstClr val="white">
                    <a:tint val="75000"/>
                  </a:prstClr>
                </a:solidFill>
              </a:rPr>
              <a:pPr/>
              <a:t>4/21/2017</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B076B9DB-0FB1-42D5-8CF4-01B0FF9FDC70}" type="slidenum">
              <a:rPr lang="en-US" smtClean="0">
                <a:solidFill>
                  <a:prstClr val="white">
                    <a:tint val="75000"/>
                  </a:prstClr>
                </a:solidFill>
              </a:rPr>
              <a:pPr/>
              <a:t>‹#›</a:t>
            </a:fld>
            <a:endParaRPr lang="en-US">
              <a:solidFill>
                <a:prstClr val="white">
                  <a:tint val="75000"/>
                </a:prstClr>
              </a:solidFill>
            </a:endParaRPr>
          </a:p>
        </p:txBody>
      </p:sp>
    </p:spTree>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BD917F1-150C-4A6F-9E1B-732A5768A8D2}" type="datetimeFigureOut">
              <a:rPr lang="en-US" smtClean="0">
                <a:solidFill>
                  <a:prstClr val="white">
                    <a:tint val="75000"/>
                  </a:prstClr>
                </a:solidFill>
              </a:rPr>
              <a:pPr/>
              <a:t>4/21/2017</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B076B9DB-0FB1-42D5-8CF4-01B0FF9FDC70}" type="slidenum">
              <a:rPr lang="en-US" smtClean="0">
                <a:solidFill>
                  <a:prstClr val="white">
                    <a:tint val="75000"/>
                  </a:prstClr>
                </a:solidFill>
              </a:rPr>
              <a:pPr/>
              <a:t>‹#›</a:t>
            </a:fld>
            <a:endParaRPr lang="en-US">
              <a:solidFill>
                <a:prstClr val="white">
                  <a:tint val="75000"/>
                </a:prstClr>
              </a:solidFill>
            </a:endParaRPr>
          </a:p>
        </p:txBody>
      </p:sp>
    </p:spTree>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BD917F1-150C-4A6F-9E1B-732A5768A8D2}" type="datetimeFigureOut">
              <a:rPr lang="en-US" smtClean="0">
                <a:solidFill>
                  <a:prstClr val="white">
                    <a:tint val="75000"/>
                  </a:prstClr>
                </a:solidFill>
              </a:rPr>
              <a:pPr/>
              <a:t>4/21/2017</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B076B9DB-0FB1-42D5-8CF4-01B0FF9FDC70}" type="slidenum">
              <a:rPr lang="en-US" smtClean="0">
                <a:solidFill>
                  <a:prstClr val="white">
                    <a:tint val="75000"/>
                  </a:prstClr>
                </a:solidFill>
              </a:rPr>
              <a:pPr/>
              <a:t>‹#›</a:t>
            </a:fld>
            <a:endParaRPr lang="en-US">
              <a:solidFill>
                <a:prstClr val="white">
                  <a:tint val="75000"/>
                </a:prstClr>
              </a:solidFill>
            </a:endParaRPr>
          </a:p>
        </p:txBody>
      </p:sp>
    </p:spTree>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9000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D917F1-150C-4A6F-9E1B-732A5768A8D2}" type="datetimeFigureOut">
              <a:rPr lang="en-US" smtClean="0">
                <a:solidFill>
                  <a:prstClr val="white">
                    <a:tint val="75000"/>
                  </a:prstClr>
                </a:solidFill>
              </a:rPr>
              <a:pPr/>
              <a:t>4/21/2017</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76B9DB-0FB1-42D5-8CF4-01B0FF9FDC70}" type="slidenum">
              <a:rPr lang="en-US" smtClean="0">
                <a:solidFill>
                  <a:prstClr val="white">
                    <a:tint val="75000"/>
                  </a:prstClr>
                </a:solidFill>
              </a:rPr>
              <a:pPr/>
              <a:t>‹#›</a:t>
            </a:fld>
            <a:endParaRPr lang="en-US">
              <a:solidFill>
                <a:prstClr val="white">
                  <a:tint val="75000"/>
                </a:prstClr>
              </a:solidFill>
            </a:endParaRPr>
          </a:p>
        </p:txBody>
      </p:sp>
    </p:spTree>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6000" b="1" dirty="0"/>
              <a:t>Matthew</a:t>
            </a:r>
            <a:br>
              <a:rPr lang="en-US" sz="6000" b="1" dirty="0"/>
            </a:br>
            <a:r>
              <a:rPr lang="en-US" sz="6000" b="1" dirty="0"/>
              <a:t>Dig Site 3</a:t>
            </a:r>
          </a:p>
        </p:txBody>
      </p:sp>
      <p:sp>
        <p:nvSpPr>
          <p:cNvPr id="3" name="Subtitle 2"/>
          <p:cNvSpPr>
            <a:spLocks noGrp="1"/>
          </p:cNvSpPr>
          <p:nvPr>
            <p:ph type="subTitle" idx="1"/>
          </p:nvPr>
        </p:nvSpPr>
        <p:spPr/>
        <p:txBody>
          <a:bodyPr/>
          <a:lstStyle/>
          <a:p>
            <a:r>
              <a:rPr lang="en-US" dirty="0"/>
              <a:t>Red Level Questions</a:t>
            </a:r>
          </a:p>
        </p:txBody>
      </p:sp>
    </p:spTree>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lstStyle/>
          <a:p>
            <a:pPr algn="l"/>
            <a:r>
              <a:rPr lang="en-US" dirty="0"/>
              <a:t>Whom did Jesus say would inherit the earth?  (5:5)</a:t>
            </a:r>
          </a:p>
        </p:txBody>
      </p:sp>
      <p:sp>
        <p:nvSpPr>
          <p:cNvPr id="3" name="Content Placeholder 2"/>
          <p:cNvSpPr>
            <a:spLocks noGrp="1"/>
          </p:cNvSpPr>
          <p:nvPr>
            <p:ph idx="1"/>
          </p:nvPr>
        </p:nvSpPr>
        <p:spPr>
          <a:xfrm>
            <a:off x="457200" y="2286000"/>
            <a:ext cx="8229600" cy="3840163"/>
          </a:xfrm>
        </p:spPr>
        <p:txBody>
          <a:bodyPr>
            <a:normAutofit/>
          </a:bodyPr>
          <a:lstStyle/>
          <a:p>
            <a:pPr marL="514350" indent="-514350">
              <a:buFont typeface="+mj-lt"/>
              <a:buAutoNum type="arabicPeriod"/>
            </a:pPr>
            <a:r>
              <a:rPr lang="en-US" sz="4400" dirty="0"/>
              <a:t>The poor in spirit</a:t>
            </a:r>
          </a:p>
          <a:p>
            <a:pPr marL="514350" indent="-514350">
              <a:buFont typeface="+mj-lt"/>
              <a:buAutoNum type="arabicPeriod"/>
            </a:pPr>
            <a:r>
              <a:rPr lang="en-US" sz="4400" dirty="0"/>
              <a:t>The meek</a:t>
            </a:r>
          </a:p>
          <a:p>
            <a:pPr marL="514350" indent="-514350">
              <a:buFont typeface="+mj-lt"/>
              <a:buAutoNum type="arabicPeriod"/>
            </a:pPr>
            <a:r>
              <a:rPr lang="en-US" sz="4400" dirty="0"/>
              <a:t>The merciful</a:t>
            </a:r>
          </a:p>
        </p:txBody>
      </p:sp>
    </p:spTree>
    <p:extLst>
      <p:ext uri="{BB962C8B-B14F-4D97-AF65-F5344CB8AC3E}">
        <p14:creationId xmlns:p14="http://schemas.microsoft.com/office/powerpoint/2010/main" val="3200475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lstStyle/>
          <a:p>
            <a:pPr algn="l"/>
            <a:r>
              <a:rPr lang="en-US" dirty="0"/>
              <a:t>Whom did Jesus say would inherit the earth?  (5:5)</a:t>
            </a:r>
          </a:p>
        </p:txBody>
      </p:sp>
      <p:sp>
        <p:nvSpPr>
          <p:cNvPr id="3" name="Content Placeholder 2"/>
          <p:cNvSpPr>
            <a:spLocks noGrp="1"/>
          </p:cNvSpPr>
          <p:nvPr>
            <p:ph idx="1"/>
          </p:nvPr>
        </p:nvSpPr>
        <p:spPr>
          <a:xfrm>
            <a:off x="457200" y="2286000"/>
            <a:ext cx="8229600" cy="3840163"/>
          </a:xfrm>
        </p:spPr>
        <p:txBody>
          <a:bodyPr>
            <a:normAutofit/>
          </a:bodyPr>
          <a:lstStyle/>
          <a:p>
            <a:pPr marL="514350" indent="-514350">
              <a:buFont typeface="+mj-lt"/>
              <a:buAutoNum type="arabicPeriod"/>
            </a:pPr>
            <a:r>
              <a:rPr lang="en-US" sz="4400" dirty="0"/>
              <a:t>The poor in spirit</a:t>
            </a:r>
          </a:p>
          <a:p>
            <a:pPr marL="514350" indent="-514350">
              <a:buFont typeface="+mj-lt"/>
              <a:buAutoNum type="arabicPeriod"/>
            </a:pPr>
            <a:r>
              <a:rPr lang="en-US" sz="4400" dirty="0">
                <a:solidFill>
                  <a:srgbClr val="FFFF00"/>
                </a:solidFill>
              </a:rPr>
              <a:t>The meek</a:t>
            </a:r>
          </a:p>
          <a:p>
            <a:pPr marL="514350" indent="-514350">
              <a:buFont typeface="+mj-lt"/>
              <a:buAutoNum type="arabicPeriod"/>
            </a:pPr>
            <a:r>
              <a:rPr lang="en-US" sz="4400" dirty="0"/>
              <a:t>The merciful</a:t>
            </a:r>
          </a:p>
        </p:txBody>
      </p:sp>
    </p:spTree>
    <p:extLst>
      <p:ext uri="{BB962C8B-B14F-4D97-AF65-F5344CB8AC3E}">
        <p14:creationId xmlns:p14="http://schemas.microsoft.com/office/powerpoint/2010/main" val="492468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noAutofit/>
          </a:bodyPr>
          <a:lstStyle/>
          <a:p>
            <a:pPr algn="l"/>
            <a:r>
              <a:rPr lang="en-US" dirty="0"/>
              <a:t>What did Jesus say that peacemakers would be called?  (5:9)</a:t>
            </a:r>
          </a:p>
        </p:txBody>
      </p:sp>
      <p:sp>
        <p:nvSpPr>
          <p:cNvPr id="3" name="Content Placeholder 2"/>
          <p:cNvSpPr>
            <a:spLocks noGrp="1"/>
          </p:cNvSpPr>
          <p:nvPr>
            <p:ph idx="1"/>
          </p:nvPr>
        </p:nvSpPr>
        <p:spPr>
          <a:xfrm>
            <a:off x="457200" y="2438400"/>
            <a:ext cx="8229600" cy="3687763"/>
          </a:xfrm>
        </p:spPr>
        <p:txBody>
          <a:bodyPr>
            <a:normAutofit/>
          </a:bodyPr>
          <a:lstStyle/>
          <a:p>
            <a:pPr marL="514350" indent="-514350">
              <a:buFont typeface="+mj-lt"/>
              <a:buAutoNum type="arabicPeriod"/>
            </a:pPr>
            <a:r>
              <a:rPr lang="en-US" sz="4400" dirty="0"/>
              <a:t>Peaceful people</a:t>
            </a:r>
          </a:p>
          <a:p>
            <a:pPr marL="514350" indent="-514350">
              <a:buFont typeface="+mj-lt"/>
              <a:buAutoNum type="arabicPeriod"/>
            </a:pPr>
            <a:r>
              <a:rPr lang="en-US" sz="4400" dirty="0"/>
              <a:t>Children of heaven</a:t>
            </a:r>
          </a:p>
          <a:p>
            <a:pPr marL="514350" indent="-514350">
              <a:buFont typeface="+mj-lt"/>
              <a:buAutoNum type="arabicPeriod"/>
            </a:pPr>
            <a:r>
              <a:rPr lang="en-US" sz="4400" dirty="0"/>
              <a:t>Children of God</a:t>
            </a:r>
          </a:p>
        </p:txBody>
      </p:sp>
    </p:spTree>
    <p:extLst>
      <p:ext uri="{BB962C8B-B14F-4D97-AF65-F5344CB8AC3E}">
        <p14:creationId xmlns:p14="http://schemas.microsoft.com/office/powerpoint/2010/main" val="133731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noAutofit/>
          </a:bodyPr>
          <a:lstStyle/>
          <a:p>
            <a:pPr algn="l"/>
            <a:r>
              <a:rPr lang="en-US" dirty="0"/>
              <a:t>What did Jesus say that peacemakers would be called?  (5:9)</a:t>
            </a:r>
          </a:p>
        </p:txBody>
      </p:sp>
      <p:sp>
        <p:nvSpPr>
          <p:cNvPr id="3" name="Content Placeholder 2"/>
          <p:cNvSpPr>
            <a:spLocks noGrp="1"/>
          </p:cNvSpPr>
          <p:nvPr>
            <p:ph idx="1"/>
          </p:nvPr>
        </p:nvSpPr>
        <p:spPr>
          <a:xfrm>
            <a:off x="457200" y="2438400"/>
            <a:ext cx="8229600" cy="3687763"/>
          </a:xfrm>
        </p:spPr>
        <p:txBody>
          <a:bodyPr>
            <a:normAutofit/>
          </a:bodyPr>
          <a:lstStyle/>
          <a:p>
            <a:pPr marL="514350" indent="-514350">
              <a:buFont typeface="+mj-lt"/>
              <a:buAutoNum type="arabicPeriod"/>
            </a:pPr>
            <a:r>
              <a:rPr lang="en-US" sz="4400" dirty="0"/>
              <a:t>Peaceful people</a:t>
            </a:r>
          </a:p>
          <a:p>
            <a:pPr marL="514350" indent="-514350">
              <a:buFont typeface="+mj-lt"/>
              <a:buAutoNum type="arabicPeriod"/>
            </a:pPr>
            <a:r>
              <a:rPr lang="en-US" sz="4400" dirty="0"/>
              <a:t>Children of heaven</a:t>
            </a:r>
          </a:p>
          <a:p>
            <a:pPr marL="514350" indent="-514350">
              <a:buFont typeface="+mj-lt"/>
              <a:buAutoNum type="arabicPeriod"/>
            </a:pPr>
            <a:r>
              <a:rPr lang="en-US" sz="4400" dirty="0">
                <a:solidFill>
                  <a:srgbClr val="FFFF00"/>
                </a:solidFill>
              </a:rPr>
              <a:t>Children of God</a:t>
            </a:r>
          </a:p>
        </p:txBody>
      </p:sp>
    </p:spTree>
    <p:extLst>
      <p:ext uri="{BB962C8B-B14F-4D97-AF65-F5344CB8AC3E}">
        <p14:creationId xmlns:p14="http://schemas.microsoft.com/office/powerpoint/2010/main" val="2214381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163762"/>
          </a:xfrm>
        </p:spPr>
        <p:txBody>
          <a:bodyPr>
            <a:normAutofit/>
          </a:bodyPr>
          <a:lstStyle/>
          <a:p>
            <a:pPr algn="l"/>
            <a:r>
              <a:rPr lang="en-US" dirty="0"/>
              <a:t>According to Jesus, why should persecuted people rejoice and be glad?  (5:11-12)</a:t>
            </a:r>
          </a:p>
        </p:txBody>
      </p:sp>
      <p:sp>
        <p:nvSpPr>
          <p:cNvPr id="3" name="Content Placeholder 2"/>
          <p:cNvSpPr>
            <a:spLocks noGrp="1"/>
          </p:cNvSpPr>
          <p:nvPr>
            <p:ph idx="1"/>
          </p:nvPr>
        </p:nvSpPr>
        <p:spPr>
          <a:xfrm>
            <a:off x="457200" y="2667000"/>
            <a:ext cx="8229600" cy="3687763"/>
          </a:xfrm>
        </p:spPr>
        <p:txBody>
          <a:bodyPr>
            <a:normAutofit/>
          </a:bodyPr>
          <a:lstStyle/>
          <a:p>
            <a:pPr marL="514350" indent="-514350">
              <a:buFont typeface="+mj-lt"/>
              <a:buAutoNum type="arabicPeriod"/>
            </a:pPr>
            <a:r>
              <a:rPr lang="en-US" sz="4400" dirty="0"/>
              <a:t>Great is their reward in heaven.</a:t>
            </a:r>
          </a:p>
          <a:p>
            <a:pPr marL="514350" indent="-514350">
              <a:buFont typeface="+mj-lt"/>
              <a:buAutoNum type="arabicPeriod"/>
            </a:pPr>
            <a:r>
              <a:rPr lang="en-US" sz="4400" dirty="0"/>
              <a:t>That’s the way the prophets were treated.</a:t>
            </a:r>
          </a:p>
          <a:p>
            <a:pPr marL="514350" indent="-514350">
              <a:buFont typeface="+mj-lt"/>
              <a:buAutoNum type="arabicPeriod"/>
            </a:pPr>
            <a:r>
              <a:rPr lang="en-US" sz="4400" dirty="0"/>
              <a:t>Both answers are correct.</a:t>
            </a:r>
          </a:p>
        </p:txBody>
      </p:sp>
    </p:spTree>
    <p:extLst>
      <p:ext uri="{BB962C8B-B14F-4D97-AF65-F5344CB8AC3E}">
        <p14:creationId xmlns:p14="http://schemas.microsoft.com/office/powerpoint/2010/main" val="21713111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163762"/>
          </a:xfrm>
        </p:spPr>
        <p:txBody>
          <a:bodyPr>
            <a:normAutofit/>
          </a:bodyPr>
          <a:lstStyle/>
          <a:p>
            <a:pPr algn="l"/>
            <a:r>
              <a:rPr lang="en-US" dirty="0"/>
              <a:t>According to Jesus, why should persecuted people rejoice and be glad?  (5:11-12)</a:t>
            </a:r>
          </a:p>
        </p:txBody>
      </p:sp>
      <p:sp>
        <p:nvSpPr>
          <p:cNvPr id="3" name="Content Placeholder 2"/>
          <p:cNvSpPr>
            <a:spLocks noGrp="1"/>
          </p:cNvSpPr>
          <p:nvPr>
            <p:ph idx="1"/>
          </p:nvPr>
        </p:nvSpPr>
        <p:spPr>
          <a:xfrm>
            <a:off x="457200" y="2667000"/>
            <a:ext cx="8229600" cy="3687763"/>
          </a:xfrm>
        </p:spPr>
        <p:txBody>
          <a:bodyPr>
            <a:normAutofit/>
          </a:bodyPr>
          <a:lstStyle/>
          <a:p>
            <a:pPr marL="514350" indent="-514350">
              <a:buFont typeface="+mj-lt"/>
              <a:buAutoNum type="arabicPeriod"/>
            </a:pPr>
            <a:r>
              <a:rPr lang="en-US" sz="4400" dirty="0"/>
              <a:t>Great is their reward in heaven.</a:t>
            </a:r>
          </a:p>
          <a:p>
            <a:pPr marL="514350" indent="-514350">
              <a:buFont typeface="+mj-lt"/>
              <a:buAutoNum type="arabicPeriod"/>
            </a:pPr>
            <a:r>
              <a:rPr lang="en-US" sz="4400" dirty="0"/>
              <a:t>That’s the way the prophets were treated.</a:t>
            </a:r>
          </a:p>
          <a:p>
            <a:pPr marL="514350" indent="-514350">
              <a:buFont typeface="+mj-lt"/>
              <a:buAutoNum type="arabicPeriod"/>
            </a:pPr>
            <a:r>
              <a:rPr lang="en-US" sz="4400" dirty="0">
                <a:solidFill>
                  <a:srgbClr val="FFFF00"/>
                </a:solidFill>
              </a:rPr>
              <a:t>Both answers are correct.</a:t>
            </a:r>
          </a:p>
        </p:txBody>
      </p:sp>
    </p:spTree>
    <p:extLst>
      <p:ext uri="{BB962C8B-B14F-4D97-AF65-F5344CB8AC3E}">
        <p14:creationId xmlns:p14="http://schemas.microsoft.com/office/powerpoint/2010/main" val="3565591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lstStyle/>
          <a:p>
            <a:pPr algn="l"/>
            <a:r>
              <a:rPr lang="en-US" dirty="0"/>
              <a:t>What did Jesus say happens when salt loses its saltiness?  (5:13)</a:t>
            </a:r>
          </a:p>
        </p:txBody>
      </p:sp>
      <p:sp>
        <p:nvSpPr>
          <p:cNvPr id="3" name="Content Placeholder 2"/>
          <p:cNvSpPr>
            <a:spLocks noGrp="1"/>
          </p:cNvSpPr>
          <p:nvPr>
            <p:ph idx="1"/>
          </p:nvPr>
        </p:nvSpPr>
        <p:spPr>
          <a:xfrm>
            <a:off x="457200" y="2362200"/>
            <a:ext cx="8229600" cy="3763963"/>
          </a:xfrm>
        </p:spPr>
        <p:txBody>
          <a:bodyPr>
            <a:normAutofit/>
          </a:bodyPr>
          <a:lstStyle/>
          <a:p>
            <a:pPr marL="514350" indent="-514350">
              <a:buFont typeface="+mj-lt"/>
              <a:buAutoNum type="arabicPeriod"/>
            </a:pPr>
            <a:r>
              <a:rPr lang="en-US" sz="4400" dirty="0"/>
              <a:t>“It tastes very bad.”</a:t>
            </a:r>
          </a:p>
          <a:p>
            <a:pPr marL="514350" indent="-514350">
              <a:buFont typeface="+mj-lt"/>
              <a:buAutoNum type="arabicPeriod"/>
            </a:pPr>
            <a:r>
              <a:rPr lang="en-US" sz="4400" dirty="0"/>
              <a:t>“It is no longer good for anything, except to be thrown out and trampled.”</a:t>
            </a:r>
          </a:p>
          <a:p>
            <a:pPr marL="514350" indent="-514350">
              <a:buFont typeface="+mj-lt"/>
              <a:buAutoNum type="arabicPeriod"/>
            </a:pPr>
            <a:r>
              <a:rPr lang="en-US" sz="4400" dirty="0"/>
              <a:t>“It becomes poison.”</a:t>
            </a:r>
          </a:p>
        </p:txBody>
      </p:sp>
    </p:spTree>
    <p:extLst>
      <p:ext uri="{BB962C8B-B14F-4D97-AF65-F5344CB8AC3E}">
        <p14:creationId xmlns:p14="http://schemas.microsoft.com/office/powerpoint/2010/main" val="8050009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lstStyle/>
          <a:p>
            <a:pPr algn="l"/>
            <a:r>
              <a:rPr lang="en-US" dirty="0"/>
              <a:t>What did Jesus say happens when salt loses its saltiness?  (5:13)</a:t>
            </a:r>
          </a:p>
        </p:txBody>
      </p:sp>
      <p:sp>
        <p:nvSpPr>
          <p:cNvPr id="3" name="Content Placeholder 2"/>
          <p:cNvSpPr>
            <a:spLocks noGrp="1"/>
          </p:cNvSpPr>
          <p:nvPr>
            <p:ph idx="1"/>
          </p:nvPr>
        </p:nvSpPr>
        <p:spPr>
          <a:xfrm>
            <a:off x="457200" y="2362200"/>
            <a:ext cx="8229600" cy="3763963"/>
          </a:xfrm>
        </p:spPr>
        <p:txBody>
          <a:bodyPr>
            <a:normAutofit/>
          </a:bodyPr>
          <a:lstStyle/>
          <a:p>
            <a:pPr marL="514350" indent="-514350">
              <a:buFont typeface="+mj-lt"/>
              <a:buAutoNum type="arabicPeriod"/>
            </a:pPr>
            <a:r>
              <a:rPr lang="en-US" sz="4400" dirty="0"/>
              <a:t>“It tastes very bad.”</a:t>
            </a:r>
          </a:p>
          <a:p>
            <a:pPr marL="514350" indent="-514350">
              <a:buFont typeface="+mj-lt"/>
              <a:buAutoNum type="arabicPeriod"/>
            </a:pPr>
            <a:r>
              <a:rPr lang="en-US" sz="4400" dirty="0">
                <a:solidFill>
                  <a:srgbClr val="FFFF00"/>
                </a:solidFill>
              </a:rPr>
              <a:t>“It is no longer good for anything, except to be thrown out and trampled.”</a:t>
            </a:r>
          </a:p>
          <a:p>
            <a:pPr marL="514350" indent="-514350">
              <a:buFont typeface="+mj-lt"/>
              <a:buAutoNum type="arabicPeriod"/>
            </a:pPr>
            <a:r>
              <a:rPr lang="en-US" sz="4400" dirty="0"/>
              <a:t>“It becomes poison.”</a:t>
            </a:r>
          </a:p>
        </p:txBody>
      </p:sp>
    </p:spTree>
    <p:extLst>
      <p:ext uri="{BB962C8B-B14F-4D97-AF65-F5344CB8AC3E}">
        <p14:creationId xmlns:p14="http://schemas.microsoft.com/office/powerpoint/2010/main" val="22219030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935162"/>
          </a:xfrm>
        </p:spPr>
        <p:txBody>
          <a:bodyPr>
            <a:noAutofit/>
          </a:bodyPr>
          <a:lstStyle/>
          <a:p>
            <a:pPr algn="l"/>
            <a:r>
              <a:rPr lang="en-US" dirty="0"/>
              <a:t>What happens when a person lets his or her light shine before people?  (5:16)</a:t>
            </a:r>
          </a:p>
        </p:txBody>
      </p:sp>
      <p:sp>
        <p:nvSpPr>
          <p:cNvPr id="3" name="Content Placeholder 2"/>
          <p:cNvSpPr>
            <a:spLocks noGrp="1"/>
          </p:cNvSpPr>
          <p:nvPr>
            <p:ph idx="1"/>
          </p:nvPr>
        </p:nvSpPr>
        <p:spPr>
          <a:xfrm>
            <a:off x="457200" y="2667000"/>
            <a:ext cx="8229600" cy="3459163"/>
          </a:xfrm>
        </p:spPr>
        <p:txBody>
          <a:bodyPr>
            <a:normAutofit/>
          </a:bodyPr>
          <a:lstStyle/>
          <a:p>
            <a:pPr marL="514350" indent="-514350">
              <a:buFont typeface="+mj-lt"/>
              <a:buAutoNum type="arabicPeriod"/>
            </a:pPr>
            <a:r>
              <a:rPr lang="en-US" sz="4400" dirty="0"/>
              <a:t>Rooms become brighter.</a:t>
            </a:r>
          </a:p>
          <a:p>
            <a:pPr marL="514350" indent="-514350">
              <a:buFont typeface="+mj-lt"/>
              <a:buAutoNum type="arabicPeriod"/>
            </a:pPr>
            <a:r>
              <a:rPr lang="en-US" sz="4400" dirty="0"/>
              <a:t>People glorify the Father in heaven.</a:t>
            </a:r>
          </a:p>
          <a:p>
            <a:pPr marL="514350" indent="-514350">
              <a:buFont typeface="+mj-lt"/>
              <a:buAutoNum type="arabicPeriod"/>
            </a:pPr>
            <a:r>
              <a:rPr lang="en-US" sz="4400" dirty="0"/>
              <a:t>The city is hidden.</a:t>
            </a:r>
          </a:p>
        </p:txBody>
      </p:sp>
    </p:spTree>
    <p:extLst>
      <p:ext uri="{BB962C8B-B14F-4D97-AF65-F5344CB8AC3E}">
        <p14:creationId xmlns:p14="http://schemas.microsoft.com/office/powerpoint/2010/main" val="38157633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935162"/>
          </a:xfrm>
        </p:spPr>
        <p:txBody>
          <a:bodyPr>
            <a:noAutofit/>
          </a:bodyPr>
          <a:lstStyle/>
          <a:p>
            <a:pPr algn="l"/>
            <a:r>
              <a:rPr lang="en-US" dirty="0"/>
              <a:t>What happens when a person lets his or her light shine before people?  (5:16)</a:t>
            </a:r>
          </a:p>
        </p:txBody>
      </p:sp>
      <p:sp>
        <p:nvSpPr>
          <p:cNvPr id="3" name="Content Placeholder 2"/>
          <p:cNvSpPr>
            <a:spLocks noGrp="1"/>
          </p:cNvSpPr>
          <p:nvPr>
            <p:ph idx="1"/>
          </p:nvPr>
        </p:nvSpPr>
        <p:spPr>
          <a:xfrm>
            <a:off x="457200" y="2667000"/>
            <a:ext cx="8229600" cy="3459163"/>
          </a:xfrm>
        </p:spPr>
        <p:txBody>
          <a:bodyPr>
            <a:normAutofit/>
          </a:bodyPr>
          <a:lstStyle/>
          <a:p>
            <a:pPr marL="514350" indent="-514350">
              <a:buFont typeface="+mj-lt"/>
              <a:buAutoNum type="arabicPeriod"/>
            </a:pPr>
            <a:r>
              <a:rPr lang="en-US" sz="4400" dirty="0"/>
              <a:t>Rooms become brighter.</a:t>
            </a:r>
          </a:p>
          <a:p>
            <a:pPr marL="514350" indent="-514350">
              <a:buFont typeface="+mj-lt"/>
              <a:buAutoNum type="arabicPeriod"/>
            </a:pPr>
            <a:r>
              <a:rPr lang="en-US" sz="4400" dirty="0">
                <a:solidFill>
                  <a:srgbClr val="FFFF00"/>
                </a:solidFill>
              </a:rPr>
              <a:t>People glorify the Father in heaven.</a:t>
            </a:r>
          </a:p>
          <a:p>
            <a:pPr marL="514350" indent="-514350">
              <a:buFont typeface="+mj-lt"/>
              <a:buAutoNum type="arabicPeriod"/>
            </a:pPr>
            <a:r>
              <a:rPr lang="en-US" sz="4400" dirty="0"/>
              <a:t>The city is hidden.</a:t>
            </a:r>
          </a:p>
        </p:txBody>
      </p:sp>
    </p:spTree>
    <p:extLst>
      <p:ext uri="{BB962C8B-B14F-4D97-AF65-F5344CB8AC3E}">
        <p14:creationId xmlns:p14="http://schemas.microsoft.com/office/powerpoint/2010/main" val="420472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lstStyle/>
          <a:p>
            <a:pPr algn="l"/>
            <a:r>
              <a:rPr lang="en-US" dirty="0"/>
              <a:t>When Jesus saw the crowds, what did He do?  (5:1)</a:t>
            </a:r>
          </a:p>
        </p:txBody>
      </p:sp>
      <p:sp>
        <p:nvSpPr>
          <p:cNvPr id="3" name="Content Placeholder 2"/>
          <p:cNvSpPr>
            <a:spLocks noGrp="1"/>
          </p:cNvSpPr>
          <p:nvPr>
            <p:ph idx="1"/>
          </p:nvPr>
        </p:nvSpPr>
        <p:spPr>
          <a:xfrm>
            <a:off x="457200" y="2286000"/>
            <a:ext cx="8229600" cy="3840163"/>
          </a:xfrm>
        </p:spPr>
        <p:txBody>
          <a:bodyPr>
            <a:normAutofit/>
          </a:bodyPr>
          <a:lstStyle/>
          <a:p>
            <a:pPr marL="742950" indent="-742950">
              <a:buFont typeface="+mj-lt"/>
              <a:buAutoNum type="arabicPeriod"/>
            </a:pPr>
            <a:r>
              <a:rPr lang="en-US" sz="4400" dirty="0"/>
              <a:t>Went up on the mountain</a:t>
            </a:r>
          </a:p>
          <a:p>
            <a:pPr marL="742950" indent="-742950">
              <a:buFont typeface="+mj-lt"/>
              <a:buAutoNum type="arabicPeriod"/>
            </a:pPr>
            <a:r>
              <a:rPr lang="en-US" sz="4400" dirty="0"/>
              <a:t>Sat down</a:t>
            </a:r>
          </a:p>
          <a:p>
            <a:pPr marL="742950" indent="-742950">
              <a:buFont typeface="+mj-lt"/>
              <a:buAutoNum type="arabicPeriod"/>
            </a:pPr>
            <a:r>
              <a:rPr lang="en-US" sz="4400" dirty="0"/>
              <a:t>Both answers are correct.</a:t>
            </a:r>
          </a:p>
        </p:txBody>
      </p:sp>
    </p:spTree>
    <p:extLst>
      <p:ext uri="{BB962C8B-B14F-4D97-AF65-F5344CB8AC3E}">
        <p14:creationId xmlns:p14="http://schemas.microsoft.com/office/powerpoint/2010/main" val="41888015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935162"/>
          </a:xfrm>
        </p:spPr>
        <p:txBody>
          <a:bodyPr/>
          <a:lstStyle/>
          <a:p>
            <a:pPr algn="l"/>
            <a:r>
              <a:rPr lang="en-US" dirty="0"/>
              <a:t>What did Jesus say that He had come to fulfill?  (5:17)</a:t>
            </a:r>
          </a:p>
        </p:txBody>
      </p:sp>
      <p:sp>
        <p:nvSpPr>
          <p:cNvPr id="3" name="Content Placeholder 2"/>
          <p:cNvSpPr>
            <a:spLocks noGrp="1"/>
          </p:cNvSpPr>
          <p:nvPr>
            <p:ph idx="1"/>
          </p:nvPr>
        </p:nvSpPr>
        <p:spPr>
          <a:xfrm>
            <a:off x="457200" y="2438400"/>
            <a:ext cx="8229600" cy="3687763"/>
          </a:xfrm>
        </p:spPr>
        <p:txBody>
          <a:bodyPr>
            <a:normAutofit/>
          </a:bodyPr>
          <a:lstStyle/>
          <a:p>
            <a:pPr marL="514350" indent="-514350">
              <a:buFont typeface="+mj-lt"/>
              <a:buAutoNum type="arabicPeriod"/>
            </a:pPr>
            <a:r>
              <a:rPr lang="en-US" sz="4400" dirty="0"/>
              <a:t>The Ten Commandments</a:t>
            </a:r>
          </a:p>
          <a:p>
            <a:pPr marL="514350" indent="-514350">
              <a:buFont typeface="+mj-lt"/>
              <a:buAutoNum type="arabicPeriod"/>
            </a:pPr>
            <a:r>
              <a:rPr lang="en-US" sz="4400" dirty="0"/>
              <a:t>The Law and the Prophets</a:t>
            </a:r>
          </a:p>
          <a:p>
            <a:pPr marL="514350" indent="-514350">
              <a:buFont typeface="+mj-lt"/>
              <a:buAutoNum type="arabicPeriod"/>
            </a:pPr>
            <a:r>
              <a:rPr lang="en-US" sz="4400" dirty="0"/>
              <a:t>The Beatitudes</a:t>
            </a:r>
          </a:p>
        </p:txBody>
      </p:sp>
    </p:spTree>
    <p:extLst>
      <p:ext uri="{BB962C8B-B14F-4D97-AF65-F5344CB8AC3E}">
        <p14:creationId xmlns:p14="http://schemas.microsoft.com/office/powerpoint/2010/main" val="13612245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935162"/>
          </a:xfrm>
        </p:spPr>
        <p:txBody>
          <a:bodyPr/>
          <a:lstStyle/>
          <a:p>
            <a:pPr algn="l"/>
            <a:r>
              <a:rPr lang="en-US" dirty="0"/>
              <a:t>What did Jesus say that He had come to fulfill?  (5:17)</a:t>
            </a:r>
          </a:p>
        </p:txBody>
      </p:sp>
      <p:sp>
        <p:nvSpPr>
          <p:cNvPr id="3" name="Content Placeholder 2"/>
          <p:cNvSpPr>
            <a:spLocks noGrp="1"/>
          </p:cNvSpPr>
          <p:nvPr>
            <p:ph idx="1"/>
          </p:nvPr>
        </p:nvSpPr>
        <p:spPr>
          <a:xfrm>
            <a:off x="457200" y="2438400"/>
            <a:ext cx="8229600" cy="3687763"/>
          </a:xfrm>
        </p:spPr>
        <p:txBody>
          <a:bodyPr>
            <a:normAutofit/>
          </a:bodyPr>
          <a:lstStyle/>
          <a:p>
            <a:pPr marL="514350" indent="-514350">
              <a:buFont typeface="+mj-lt"/>
              <a:buAutoNum type="arabicPeriod"/>
            </a:pPr>
            <a:r>
              <a:rPr lang="en-US" sz="4400" dirty="0"/>
              <a:t>The Ten Commandments</a:t>
            </a:r>
          </a:p>
          <a:p>
            <a:pPr marL="514350" indent="-514350">
              <a:buFont typeface="+mj-lt"/>
              <a:buAutoNum type="arabicPeriod"/>
            </a:pPr>
            <a:r>
              <a:rPr lang="en-US" sz="4400" dirty="0">
                <a:solidFill>
                  <a:srgbClr val="FFFF00"/>
                </a:solidFill>
              </a:rPr>
              <a:t>The Law and the Prophets</a:t>
            </a:r>
          </a:p>
          <a:p>
            <a:pPr marL="514350" indent="-514350">
              <a:buFont typeface="+mj-lt"/>
              <a:buAutoNum type="arabicPeriod"/>
            </a:pPr>
            <a:r>
              <a:rPr lang="en-US" sz="4400" dirty="0"/>
              <a:t>The Beatitudes</a:t>
            </a:r>
          </a:p>
        </p:txBody>
      </p:sp>
    </p:spTree>
    <p:extLst>
      <p:ext uri="{BB962C8B-B14F-4D97-AF65-F5344CB8AC3E}">
        <p14:creationId xmlns:p14="http://schemas.microsoft.com/office/powerpoint/2010/main" val="6694643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noAutofit/>
          </a:bodyPr>
          <a:lstStyle/>
          <a:p>
            <a:pPr algn="l"/>
            <a:r>
              <a:rPr lang="en-US" dirty="0"/>
              <a:t>What will a person who practices and teaches God’s commands be called?  (5:19)</a:t>
            </a:r>
          </a:p>
        </p:txBody>
      </p:sp>
      <p:sp>
        <p:nvSpPr>
          <p:cNvPr id="3" name="Content Placeholder 2"/>
          <p:cNvSpPr>
            <a:spLocks noGrp="1"/>
          </p:cNvSpPr>
          <p:nvPr>
            <p:ph idx="1"/>
          </p:nvPr>
        </p:nvSpPr>
        <p:spPr>
          <a:xfrm>
            <a:off x="457200" y="2667000"/>
            <a:ext cx="8229600" cy="3459163"/>
          </a:xfrm>
        </p:spPr>
        <p:txBody>
          <a:bodyPr>
            <a:normAutofit/>
          </a:bodyPr>
          <a:lstStyle/>
          <a:p>
            <a:pPr marL="514350" indent="-514350">
              <a:buFont typeface="+mj-lt"/>
              <a:buAutoNum type="arabicPeriod"/>
            </a:pPr>
            <a:r>
              <a:rPr lang="en-US" sz="4400" dirty="0"/>
              <a:t>“A faithful friend of Jesus”</a:t>
            </a:r>
          </a:p>
          <a:p>
            <a:pPr marL="514350" indent="-514350">
              <a:buFont typeface="+mj-lt"/>
              <a:buAutoNum type="arabicPeriod"/>
            </a:pPr>
            <a:r>
              <a:rPr lang="en-US" sz="4400" dirty="0"/>
              <a:t>“A great prophet”</a:t>
            </a:r>
          </a:p>
          <a:p>
            <a:pPr marL="514350" indent="-514350">
              <a:buFont typeface="+mj-lt"/>
              <a:buAutoNum type="arabicPeriod"/>
            </a:pPr>
            <a:r>
              <a:rPr lang="en-US" sz="4400" dirty="0"/>
              <a:t>“Great in the kingdom of heaven”</a:t>
            </a:r>
          </a:p>
        </p:txBody>
      </p:sp>
    </p:spTree>
    <p:extLst>
      <p:ext uri="{BB962C8B-B14F-4D97-AF65-F5344CB8AC3E}">
        <p14:creationId xmlns:p14="http://schemas.microsoft.com/office/powerpoint/2010/main" val="22914102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noAutofit/>
          </a:bodyPr>
          <a:lstStyle/>
          <a:p>
            <a:pPr algn="l"/>
            <a:r>
              <a:rPr lang="en-US" dirty="0"/>
              <a:t>What will a person who practices and teaches God’s commands be called?  (5:19)</a:t>
            </a:r>
          </a:p>
        </p:txBody>
      </p:sp>
      <p:sp>
        <p:nvSpPr>
          <p:cNvPr id="3" name="Content Placeholder 2"/>
          <p:cNvSpPr>
            <a:spLocks noGrp="1"/>
          </p:cNvSpPr>
          <p:nvPr>
            <p:ph idx="1"/>
          </p:nvPr>
        </p:nvSpPr>
        <p:spPr>
          <a:xfrm>
            <a:off x="457200" y="2667000"/>
            <a:ext cx="8229600" cy="3459163"/>
          </a:xfrm>
        </p:spPr>
        <p:txBody>
          <a:bodyPr>
            <a:normAutofit/>
          </a:bodyPr>
          <a:lstStyle/>
          <a:p>
            <a:pPr marL="514350" indent="-514350">
              <a:buFont typeface="+mj-lt"/>
              <a:buAutoNum type="arabicPeriod"/>
            </a:pPr>
            <a:r>
              <a:rPr lang="en-US" sz="4400" dirty="0"/>
              <a:t>“A faithful friend of Jesus”</a:t>
            </a:r>
          </a:p>
          <a:p>
            <a:pPr marL="514350" indent="-514350">
              <a:buFont typeface="+mj-lt"/>
              <a:buAutoNum type="arabicPeriod"/>
            </a:pPr>
            <a:r>
              <a:rPr lang="en-US" sz="4400" dirty="0"/>
              <a:t>“A great prophet”</a:t>
            </a:r>
          </a:p>
          <a:p>
            <a:pPr marL="514350" indent="-514350">
              <a:buFont typeface="+mj-lt"/>
              <a:buAutoNum type="arabicPeriod"/>
            </a:pPr>
            <a:r>
              <a:rPr lang="en-US" sz="4400" dirty="0">
                <a:solidFill>
                  <a:srgbClr val="FFFF00"/>
                </a:solidFill>
              </a:rPr>
              <a:t>“Great in the kingdom of heaven”</a:t>
            </a:r>
          </a:p>
        </p:txBody>
      </p:sp>
    </p:spTree>
    <p:extLst>
      <p:ext uri="{BB962C8B-B14F-4D97-AF65-F5344CB8AC3E}">
        <p14:creationId xmlns:p14="http://schemas.microsoft.com/office/powerpoint/2010/main" val="14676782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11362"/>
          </a:xfrm>
        </p:spPr>
        <p:txBody>
          <a:bodyPr>
            <a:noAutofit/>
          </a:bodyPr>
          <a:lstStyle/>
          <a:p>
            <a:pPr algn="l"/>
            <a:r>
              <a:rPr lang="en-US" dirty="0"/>
              <a:t>If a person is angry with a brother or sister, what will that person be subject to?  (5:22)</a:t>
            </a:r>
          </a:p>
        </p:txBody>
      </p:sp>
      <p:sp>
        <p:nvSpPr>
          <p:cNvPr id="3" name="Content Placeholder 2"/>
          <p:cNvSpPr>
            <a:spLocks noGrp="1"/>
          </p:cNvSpPr>
          <p:nvPr>
            <p:ph idx="1"/>
          </p:nvPr>
        </p:nvSpPr>
        <p:spPr>
          <a:xfrm>
            <a:off x="457200" y="2667000"/>
            <a:ext cx="8229600" cy="3459163"/>
          </a:xfrm>
        </p:spPr>
        <p:txBody>
          <a:bodyPr>
            <a:normAutofit/>
          </a:bodyPr>
          <a:lstStyle/>
          <a:p>
            <a:pPr marL="514350" indent="-514350">
              <a:buFont typeface="+mj-lt"/>
              <a:buAutoNum type="arabicPeriod"/>
            </a:pPr>
            <a:r>
              <a:rPr lang="en-US" sz="4400" dirty="0"/>
              <a:t>Judgement</a:t>
            </a:r>
          </a:p>
          <a:p>
            <a:pPr marL="514350" indent="-514350">
              <a:buFont typeface="+mj-lt"/>
              <a:buAutoNum type="arabicPeriod"/>
            </a:pPr>
            <a:r>
              <a:rPr lang="en-US" sz="4400" dirty="0"/>
              <a:t>Murder</a:t>
            </a:r>
          </a:p>
          <a:p>
            <a:pPr marL="514350" indent="-514350">
              <a:buFont typeface="+mj-lt"/>
              <a:buAutoNum type="arabicPeriod"/>
            </a:pPr>
            <a:r>
              <a:rPr lang="en-US" sz="4400" dirty="0"/>
              <a:t>Prison</a:t>
            </a:r>
          </a:p>
        </p:txBody>
      </p:sp>
    </p:spTree>
    <p:extLst>
      <p:ext uri="{BB962C8B-B14F-4D97-AF65-F5344CB8AC3E}">
        <p14:creationId xmlns:p14="http://schemas.microsoft.com/office/powerpoint/2010/main" val="13708863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11362"/>
          </a:xfrm>
        </p:spPr>
        <p:txBody>
          <a:bodyPr>
            <a:noAutofit/>
          </a:bodyPr>
          <a:lstStyle/>
          <a:p>
            <a:pPr algn="l"/>
            <a:r>
              <a:rPr lang="en-US" dirty="0"/>
              <a:t>If a person is angry with a brother or sister, what will that person be subject to?  (5:22)</a:t>
            </a:r>
          </a:p>
        </p:txBody>
      </p:sp>
      <p:sp>
        <p:nvSpPr>
          <p:cNvPr id="3" name="Content Placeholder 2"/>
          <p:cNvSpPr>
            <a:spLocks noGrp="1"/>
          </p:cNvSpPr>
          <p:nvPr>
            <p:ph idx="1"/>
          </p:nvPr>
        </p:nvSpPr>
        <p:spPr>
          <a:xfrm>
            <a:off x="457200" y="2667000"/>
            <a:ext cx="8229600" cy="3459163"/>
          </a:xfrm>
        </p:spPr>
        <p:txBody>
          <a:bodyPr>
            <a:normAutofit/>
          </a:bodyPr>
          <a:lstStyle/>
          <a:p>
            <a:pPr marL="514350" indent="-514350">
              <a:buFont typeface="+mj-lt"/>
              <a:buAutoNum type="arabicPeriod"/>
            </a:pPr>
            <a:r>
              <a:rPr lang="en-US" sz="4400" dirty="0">
                <a:solidFill>
                  <a:srgbClr val="FFFF00"/>
                </a:solidFill>
              </a:rPr>
              <a:t>Judgement</a:t>
            </a:r>
          </a:p>
          <a:p>
            <a:pPr marL="514350" indent="-514350">
              <a:buFont typeface="+mj-lt"/>
              <a:buAutoNum type="arabicPeriod"/>
            </a:pPr>
            <a:r>
              <a:rPr lang="en-US" sz="4400" dirty="0"/>
              <a:t>Murder</a:t>
            </a:r>
          </a:p>
          <a:p>
            <a:pPr marL="514350" indent="-514350">
              <a:buFont typeface="+mj-lt"/>
              <a:buAutoNum type="arabicPeriod"/>
            </a:pPr>
            <a:r>
              <a:rPr lang="en-US" sz="4400" dirty="0"/>
              <a:t>Prison</a:t>
            </a:r>
          </a:p>
        </p:txBody>
      </p:sp>
    </p:spTree>
    <p:extLst>
      <p:ext uri="{BB962C8B-B14F-4D97-AF65-F5344CB8AC3E}">
        <p14:creationId xmlns:p14="http://schemas.microsoft.com/office/powerpoint/2010/main" val="7558570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11362"/>
          </a:xfrm>
        </p:spPr>
        <p:txBody>
          <a:bodyPr>
            <a:noAutofit/>
          </a:bodyPr>
          <a:lstStyle/>
          <a:p>
            <a:pPr algn="l"/>
            <a:r>
              <a:rPr lang="en-US" dirty="0"/>
              <a:t>What should we do when an adversary is taking us to court?  (5:25)</a:t>
            </a:r>
          </a:p>
        </p:txBody>
      </p:sp>
      <p:sp>
        <p:nvSpPr>
          <p:cNvPr id="3" name="Content Placeholder 2"/>
          <p:cNvSpPr>
            <a:spLocks noGrp="1"/>
          </p:cNvSpPr>
          <p:nvPr>
            <p:ph idx="1"/>
          </p:nvPr>
        </p:nvSpPr>
        <p:spPr>
          <a:xfrm>
            <a:off x="457200" y="2590800"/>
            <a:ext cx="8229600" cy="3535363"/>
          </a:xfrm>
        </p:spPr>
        <p:txBody>
          <a:bodyPr>
            <a:normAutofit/>
          </a:bodyPr>
          <a:lstStyle/>
          <a:p>
            <a:pPr marL="514350" indent="-514350">
              <a:buFont typeface="+mj-lt"/>
              <a:buAutoNum type="arabicPeriod"/>
            </a:pPr>
            <a:r>
              <a:rPr lang="en-US" sz="4400" dirty="0"/>
              <a:t>Refuse to go</a:t>
            </a:r>
          </a:p>
          <a:p>
            <a:pPr marL="514350" indent="-514350">
              <a:buFont typeface="+mj-lt"/>
              <a:buAutoNum type="arabicPeriod"/>
            </a:pPr>
            <a:r>
              <a:rPr lang="en-US" sz="4400" dirty="0"/>
              <a:t>Settle matters quickly</a:t>
            </a:r>
          </a:p>
          <a:p>
            <a:pPr marL="514350" indent="-514350">
              <a:buFont typeface="+mj-lt"/>
              <a:buAutoNum type="arabicPeriod"/>
            </a:pPr>
            <a:r>
              <a:rPr lang="en-US" sz="4400" dirty="0"/>
              <a:t>Cry “Help!”</a:t>
            </a:r>
          </a:p>
        </p:txBody>
      </p:sp>
    </p:spTree>
    <p:extLst>
      <p:ext uri="{BB962C8B-B14F-4D97-AF65-F5344CB8AC3E}">
        <p14:creationId xmlns:p14="http://schemas.microsoft.com/office/powerpoint/2010/main" val="10103250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11362"/>
          </a:xfrm>
        </p:spPr>
        <p:txBody>
          <a:bodyPr>
            <a:noAutofit/>
          </a:bodyPr>
          <a:lstStyle/>
          <a:p>
            <a:pPr algn="l"/>
            <a:r>
              <a:rPr lang="en-US" dirty="0"/>
              <a:t>What should we do when an adversary is taking us to court?  (5:25)</a:t>
            </a:r>
          </a:p>
        </p:txBody>
      </p:sp>
      <p:sp>
        <p:nvSpPr>
          <p:cNvPr id="3" name="Content Placeholder 2"/>
          <p:cNvSpPr>
            <a:spLocks noGrp="1"/>
          </p:cNvSpPr>
          <p:nvPr>
            <p:ph idx="1"/>
          </p:nvPr>
        </p:nvSpPr>
        <p:spPr>
          <a:xfrm>
            <a:off x="457200" y="2590800"/>
            <a:ext cx="8229600" cy="3535363"/>
          </a:xfrm>
        </p:spPr>
        <p:txBody>
          <a:bodyPr>
            <a:normAutofit/>
          </a:bodyPr>
          <a:lstStyle/>
          <a:p>
            <a:pPr marL="514350" indent="-514350">
              <a:buFont typeface="+mj-lt"/>
              <a:buAutoNum type="arabicPeriod"/>
            </a:pPr>
            <a:r>
              <a:rPr lang="en-US" sz="4400" dirty="0"/>
              <a:t>Refuse to go</a:t>
            </a:r>
          </a:p>
          <a:p>
            <a:pPr marL="514350" indent="-514350">
              <a:buFont typeface="+mj-lt"/>
              <a:buAutoNum type="arabicPeriod"/>
            </a:pPr>
            <a:r>
              <a:rPr lang="en-US" sz="4400" dirty="0">
                <a:solidFill>
                  <a:srgbClr val="FFFF00"/>
                </a:solidFill>
              </a:rPr>
              <a:t>Settle matters quickly</a:t>
            </a:r>
          </a:p>
          <a:p>
            <a:pPr marL="514350" indent="-514350">
              <a:buFont typeface="+mj-lt"/>
              <a:buAutoNum type="arabicPeriod"/>
            </a:pPr>
            <a:r>
              <a:rPr lang="en-US" sz="4400" dirty="0"/>
              <a:t>Cry “Help!”</a:t>
            </a:r>
          </a:p>
        </p:txBody>
      </p:sp>
    </p:spTree>
    <p:extLst>
      <p:ext uri="{BB962C8B-B14F-4D97-AF65-F5344CB8AC3E}">
        <p14:creationId xmlns:p14="http://schemas.microsoft.com/office/powerpoint/2010/main" val="15065030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lstStyle/>
          <a:p>
            <a:pPr algn="l"/>
            <a:r>
              <a:rPr lang="en-US" dirty="0"/>
              <a:t>Which of these things did Jesus say?  (5:30)</a:t>
            </a:r>
          </a:p>
        </p:txBody>
      </p:sp>
      <p:sp>
        <p:nvSpPr>
          <p:cNvPr id="3" name="Content Placeholder 2"/>
          <p:cNvSpPr>
            <a:spLocks noGrp="1"/>
          </p:cNvSpPr>
          <p:nvPr>
            <p:ph idx="1"/>
          </p:nvPr>
        </p:nvSpPr>
        <p:spPr>
          <a:xfrm>
            <a:off x="457200" y="1983658"/>
            <a:ext cx="8229600" cy="3763963"/>
          </a:xfrm>
        </p:spPr>
        <p:txBody>
          <a:bodyPr>
            <a:noAutofit/>
          </a:bodyPr>
          <a:lstStyle/>
          <a:p>
            <a:pPr marL="514350" indent="-514350">
              <a:buFont typeface="+mj-lt"/>
              <a:buAutoNum type="arabicPeriod"/>
            </a:pPr>
            <a:r>
              <a:rPr lang="en-US" sz="3800" dirty="0"/>
              <a:t>“It is better for you to lose one part of your body than for your whole body to go into hell.”</a:t>
            </a:r>
          </a:p>
          <a:p>
            <a:pPr marL="514350" indent="-514350">
              <a:buFont typeface="+mj-lt"/>
              <a:buAutoNum type="arabicPeriod"/>
            </a:pPr>
            <a:r>
              <a:rPr lang="en-US" sz="3800" dirty="0"/>
              <a:t>“It is better to serve God than to go to hell.”</a:t>
            </a:r>
          </a:p>
          <a:p>
            <a:pPr marL="514350" indent="-514350">
              <a:buFont typeface="+mj-lt"/>
              <a:buAutoNum type="arabicPeriod"/>
            </a:pPr>
            <a:r>
              <a:rPr lang="en-US" sz="3800" dirty="0"/>
              <a:t>“It is better to cut off your hand than your foot.”</a:t>
            </a:r>
          </a:p>
        </p:txBody>
      </p:sp>
    </p:spTree>
    <p:extLst>
      <p:ext uri="{BB962C8B-B14F-4D97-AF65-F5344CB8AC3E}">
        <p14:creationId xmlns:p14="http://schemas.microsoft.com/office/powerpoint/2010/main" val="37256426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lstStyle/>
          <a:p>
            <a:pPr algn="l"/>
            <a:r>
              <a:rPr lang="en-US" dirty="0"/>
              <a:t>Which of these things did Jesus say?  (5:30)</a:t>
            </a:r>
          </a:p>
        </p:txBody>
      </p:sp>
      <p:sp>
        <p:nvSpPr>
          <p:cNvPr id="3" name="Content Placeholder 2"/>
          <p:cNvSpPr>
            <a:spLocks noGrp="1"/>
          </p:cNvSpPr>
          <p:nvPr>
            <p:ph idx="1"/>
          </p:nvPr>
        </p:nvSpPr>
        <p:spPr>
          <a:xfrm>
            <a:off x="457200" y="1983658"/>
            <a:ext cx="8229600" cy="3763963"/>
          </a:xfrm>
        </p:spPr>
        <p:txBody>
          <a:bodyPr>
            <a:noAutofit/>
          </a:bodyPr>
          <a:lstStyle/>
          <a:p>
            <a:pPr marL="514350" indent="-514350">
              <a:buFont typeface="+mj-lt"/>
              <a:buAutoNum type="arabicPeriod"/>
            </a:pPr>
            <a:r>
              <a:rPr lang="en-US" sz="3800" dirty="0">
                <a:solidFill>
                  <a:srgbClr val="FFFF00"/>
                </a:solidFill>
              </a:rPr>
              <a:t>“It is better for you to lose one part of your body than for your whole body to go into hell.”</a:t>
            </a:r>
          </a:p>
          <a:p>
            <a:pPr marL="514350" indent="-514350">
              <a:buFont typeface="+mj-lt"/>
              <a:buAutoNum type="arabicPeriod"/>
            </a:pPr>
            <a:r>
              <a:rPr lang="en-US" sz="3800" dirty="0"/>
              <a:t>“It is better to serve God than to go to hell.”</a:t>
            </a:r>
          </a:p>
          <a:p>
            <a:pPr marL="514350" indent="-514350">
              <a:buFont typeface="+mj-lt"/>
              <a:buAutoNum type="arabicPeriod"/>
            </a:pPr>
            <a:r>
              <a:rPr lang="en-US" sz="3800" dirty="0"/>
              <a:t>“It is better to cut off your hand than your foot.”</a:t>
            </a:r>
          </a:p>
        </p:txBody>
      </p:sp>
    </p:spTree>
    <p:extLst>
      <p:ext uri="{BB962C8B-B14F-4D97-AF65-F5344CB8AC3E}">
        <p14:creationId xmlns:p14="http://schemas.microsoft.com/office/powerpoint/2010/main" val="2943819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lstStyle/>
          <a:p>
            <a:pPr algn="l"/>
            <a:r>
              <a:rPr lang="en-US" dirty="0"/>
              <a:t>When Jesus saw the crowds, what did He do?  (5:1)</a:t>
            </a:r>
          </a:p>
        </p:txBody>
      </p:sp>
      <p:sp>
        <p:nvSpPr>
          <p:cNvPr id="3" name="Content Placeholder 2"/>
          <p:cNvSpPr>
            <a:spLocks noGrp="1"/>
          </p:cNvSpPr>
          <p:nvPr>
            <p:ph idx="1"/>
          </p:nvPr>
        </p:nvSpPr>
        <p:spPr>
          <a:xfrm>
            <a:off x="457200" y="2286000"/>
            <a:ext cx="8229600" cy="3840163"/>
          </a:xfrm>
        </p:spPr>
        <p:txBody>
          <a:bodyPr>
            <a:normAutofit/>
          </a:bodyPr>
          <a:lstStyle/>
          <a:p>
            <a:pPr marL="742950" indent="-742950">
              <a:buFont typeface="+mj-lt"/>
              <a:buAutoNum type="arabicPeriod"/>
            </a:pPr>
            <a:r>
              <a:rPr lang="en-US" sz="4400" dirty="0"/>
              <a:t>Went up on the mountain</a:t>
            </a:r>
          </a:p>
          <a:p>
            <a:pPr marL="742950" indent="-742950">
              <a:buFont typeface="+mj-lt"/>
              <a:buAutoNum type="arabicPeriod"/>
            </a:pPr>
            <a:r>
              <a:rPr lang="en-US" sz="4400" dirty="0"/>
              <a:t>Sat down</a:t>
            </a:r>
          </a:p>
          <a:p>
            <a:pPr marL="742950" indent="-742950">
              <a:buFont typeface="+mj-lt"/>
              <a:buAutoNum type="arabicPeriod"/>
            </a:pPr>
            <a:r>
              <a:rPr lang="en-US" sz="4400" dirty="0">
                <a:solidFill>
                  <a:srgbClr val="FFFF00"/>
                </a:solidFill>
              </a:rPr>
              <a:t>Both answers are correct.</a:t>
            </a:r>
          </a:p>
        </p:txBody>
      </p:sp>
    </p:spTree>
    <p:extLst>
      <p:ext uri="{BB962C8B-B14F-4D97-AF65-F5344CB8AC3E}">
        <p14:creationId xmlns:p14="http://schemas.microsoft.com/office/powerpoint/2010/main" val="39556868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lstStyle/>
          <a:p>
            <a:pPr algn="l"/>
            <a:r>
              <a:rPr lang="en-US" dirty="0"/>
              <a:t>What did Jesus say about oaths?  (5:34)</a:t>
            </a:r>
          </a:p>
        </p:txBody>
      </p:sp>
      <p:sp>
        <p:nvSpPr>
          <p:cNvPr id="3" name="Content Placeholder 2"/>
          <p:cNvSpPr>
            <a:spLocks noGrp="1"/>
          </p:cNvSpPr>
          <p:nvPr>
            <p:ph idx="1"/>
          </p:nvPr>
        </p:nvSpPr>
        <p:spPr>
          <a:xfrm>
            <a:off x="457200" y="2133600"/>
            <a:ext cx="8229600" cy="3992563"/>
          </a:xfrm>
        </p:spPr>
        <p:txBody>
          <a:bodyPr>
            <a:normAutofit/>
          </a:bodyPr>
          <a:lstStyle/>
          <a:p>
            <a:pPr marL="514350" indent="-514350">
              <a:buFont typeface="+mj-lt"/>
              <a:buAutoNum type="arabicPeriod"/>
            </a:pPr>
            <a:r>
              <a:rPr lang="en-US" sz="4400" dirty="0"/>
              <a:t>“Keep the oaths you make.”</a:t>
            </a:r>
          </a:p>
          <a:p>
            <a:pPr marL="514350" indent="-514350">
              <a:buFont typeface="+mj-lt"/>
              <a:buAutoNum type="arabicPeriod"/>
            </a:pPr>
            <a:r>
              <a:rPr lang="en-US" sz="4400" dirty="0"/>
              <a:t>“Do not swear an oath at all.”</a:t>
            </a:r>
          </a:p>
          <a:p>
            <a:pPr marL="514350" indent="-514350">
              <a:buFont typeface="+mj-lt"/>
              <a:buAutoNum type="arabicPeriod"/>
            </a:pPr>
            <a:r>
              <a:rPr lang="en-US" sz="4400" dirty="0"/>
              <a:t>“Be careful what oaths you make.”</a:t>
            </a:r>
          </a:p>
        </p:txBody>
      </p:sp>
    </p:spTree>
    <p:extLst>
      <p:ext uri="{BB962C8B-B14F-4D97-AF65-F5344CB8AC3E}">
        <p14:creationId xmlns:p14="http://schemas.microsoft.com/office/powerpoint/2010/main" val="17790069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lstStyle/>
          <a:p>
            <a:pPr algn="l"/>
            <a:r>
              <a:rPr lang="en-US" dirty="0"/>
              <a:t>What did Jesus say about oaths?  (5:34)</a:t>
            </a:r>
          </a:p>
        </p:txBody>
      </p:sp>
      <p:sp>
        <p:nvSpPr>
          <p:cNvPr id="3" name="Content Placeholder 2"/>
          <p:cNvSpPr>
            <a:spLocks noGrp="1"/>
          </p:cNvSpPr>
          <p:nvPr>
            <p:ph idx="1"/>
          </p:nvPr>
        </p:nvSpPr>
        <p:spPr>
          <a:xfrm>
            <a:off x="457200" y="2133600"/>
            <a:ext cx="8229600" cy="3992563"/>
          </a:xfrm>
        </p:spPr>
        <p:txBody>
          <a:bodyPr>
            <a:normAutofit/>
          </a:bodyPr>
          <a:lstStyle/>
          <a:p>
            <a:pPr marL="514350" indent="-514350">
              <a:buFont typeface="+mj-lt"/>
              <a:buAutoNum type="arabicPeriod"/>
            </a:pPr>
            <a:r>
              <a:rPr lang="en-US" sz="4400" dirty="0"/>
              <a:t>“Keep the oaths you make.”</a:t>
            </a:r>
          </a:p>
          <a:p>
            <a:pPr marL="514350" indent="-514350">
              <a:buFont typeface="+mj-lt"/>
              <a:buAutoNum type="arabicPeriod"/>
            </a:pPr>
            <a:r>
              <a:rPr lang="en-US" sz="4400" dirty="0">
                <a:solidFill>
                  <a:srgbClr val="FFFF00"/>
                </a:solidFill>
              </a:rPr>
              <a:t>“Do not swear an oath at all.”</a:t>
            </a:r>
          </a:p>
          <a:p>
            <a:pPr marL="514350" indent="-514350">
              <a:buFont typeface="+mj-lt"/>
              <a:buAutoNum type="arabicPeriod"/>
            </a:pPr>
            <a:r>
              <a:rPr lang="en-US" sz="4400" dirty="0"/>
              <a:t>“Be careful what oaths you make.”</a:t>
            </a:r>
          </a:p>
        </p:txBody>
      </p:sp>
    </p:spTree>
    <p:extLst>
      <p:ext uri="{BB962C8B-B14F-4D97-AF65-F5344CB8AC3E}">
        <p14:creationId xmlns:p14="http://schemas.microsoft.com/office/powerpoint/2010/main" val="30954810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lstStyle/>
          <a:p>
            <a:pPr algn="l"/>
            <a:r>
              <a:rPr lang="en-US" dirty="0"/>
              <a:t>What did Jesus say people should do instead of making oaths?  (5:37)</a:t>
            </a:r>
          </a:p>
        </p:txBody>
      </p:sp>
      <p:sp>
        <p:nvSpPr>
          <p:cNvPr id="3" name="Content Placeholder 2"/>
          <p:cNvSpPr>
            <a:spLocks noGrp="1"/>
          </p:cNvSpPr>
          <p:nvPr>
            <p:ph idx="1"/>
          </p:nvPr>
        </p:nvSpPr>
        <p:spPr>
          <a:xfrm>
            <a:off x="457200" y="2362200"/>
            <a:ext cx="8229600" cy="3763963"/>
          </a:xfrm>
        </p:spPr>
        <p:txBody>
          <a:bodyPr>
            <a:normAutofit/>
          </a:bodyPr>
          <a:lstStyle/>
          <a:p>
            <a:pPr marL="514350" indent="-514350">
              <a:buFont typeface="+mj-lt"/>
              <a:buAutoNum type="arabicPeriod"/>
            </a:pPr>
            <a:r>
              <a:rPr lang="en-US" sz="4400" dirty="0"/>
              <a:t>“All you need to say is simply ‘Yes’ or ‘No’.”</a:t>
            </a:r>
          </a:p>
          <a:p>
            <a:pPr marL="514350" indent="-514350">
              <a:buFont typeface="+mj-lt"/>
              <a:buAutoNum type="arabicPeriod"/>
            </a:pPr>
            <a:r>
              <a:rPr lang="en-US" sz="4400" dirty="0"/>
              <a:t>Never make a promise to anyone</a:t>
            </a:r>
          </a:p>
          <a:p>
            <a:pPr marL="514350" indent="-514350">
              <a:buFont typeface="+mj-lt"/>
              <a:buAutoNum type="arabicPeriod"/>
            </a:pPr>
            <a:r>
              <a:rPr lang="en-US" sz="4400" dirty="0"/>
              <a:t>Shake hands to show that you will keep your word.</a:t>
            </a:r>
          </a:p>
        </p:txBody>
      </p:sp>
    </p:spTree>
    <p:extLst>
      <p:ext uri="{BB962C8B-B14F-4D97-AF65-F5344CB8AC3E}">
        <p14:creationId xmlns:p14="http://schemas.microsoft.com/office/powerpoint/2010/main" val="7237424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lstStyle/>
          <a:p>
            <a:pPr algn="l"/>
            <a:r>
              <a:rPr lang="en-US" dirty="0"/>
              <a:t>What did Jesus say people should do instead of making oaths?  (5:37)</a:t>
            </a:r>
          </a:p>
        </p:txBody>
      </p:sp>
      <p:sp>
        <p:nvSpPr>
          <p:cNvPr id="3" name="Content Placeholder 2"/>
          <p:cNvSpPr>
            <a:spLocks noGrp="1"/>
          </p:cNvSpPr>
          <p:nvPr>
            <p:ph idx="1"/>
          </p:nvPr>
        </p:nvSpPr>
        <p:spPr>
          <a:xfrm>
            <a:off x="457200" y="2362200"/>
            <a:ext cx="8229600" cy="3763963"/>
          </a:xfrm>
        </p:spPr>
        <p:txBody>
          <a:bodyPr>
            <a:normAutofit/>
          </a:bodyPr>
          <a:lstStyle/>
          <a:p>
            <a:pPr marL="514350" indent="-514350">
              <a:buFont typeface="+mj-lt"/>
              <a:buAutoNum type="arabicPeriod"/>
            </a:pPr>
            <a:r>
              <a:rPr lang="en-US" sz="4400" dirty="0">
                <a:solidFill>
                  <a:srgbClr val="FFFF00"/>
                </a:solidFill>
              </a:rPr>
              <a:t>“All you need to say is simply ‘Yes’ or ‘No’.”</a:t>
            </a:r>
          </a:p>
          <a:p>
            <a:pPr marL="514350" indent="-514350">
              <a:buFont typeface="+mj-lt"/>
              <a:buAutoNum type="arabicPeriod"/>
            </a:pPr>
            <a:r>
              <a:rPr lang="en-US" sz="4400" dirty="0"/>
              <a:t>Never make a promise to anyone</a:t>
            </a:r>
          </a:p>
          <a:p>
            <a:pPr marL="514350" indent="-514350">
              <a:buFont typeface="+mj-lt"/>
              <a:buAutoNum type="arabicPeriod"/>
            </a:pPr>
            <a:r>
              <a:rPr lang="en-US" sz="4400" dirty="0"/>
              <a:t>Shake hands to show that you will keep your word.</a:t>
            </a:r>
          </a:p>
        </p:txBody>
      </p:sp>
    </p:spTree>
    <p:extLst>
      <p:ext uri="{BB962C8B-B14F-4D97-AF65-F5344CB8AC3E}">
        <p14:creationId xmlns:p14="http://schemas.microsoft.com/office/powerpoint/2010/main" val="31916342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406" y="838200"/>
            <a:ext cx="8229600" cy="1630362"/>
          </a:xfrm>
        </p:spPr>
        <p:txBody>
          <a:bodyPr>
            <a:noAutofit/>
          </a:bodyPr>
          <a:lstStyle/>
          <a:p>
            <a:pPr algn="l"/>
            <a:r>
              <a:rPr lang="en-US" sz="3200" dirty="0"/>
              <a:t>Finish this verse:  “Blessed are the poor in spirit, for theirs is the kingdom of heaven.   Blessed are those who mourn, for they will be comforted.  Blessed are the meek, for they will inherit the earth. Blessed are those who hunger…” (Matthew 5:3-6)</a:t>
            </a:r>
          </a:p>
        </p:txBody>
      </p:sp>
      <p:sp>
        <p:nvSpPr>
          <p:cNvPr id="3" name="Content Placeholder 2"/>
          <p:cNvSpPr>
            <a:spLocks noGrp="1"/>
          </p:cNvSpPr>
          <p:nvPr>
            <p:ph idx="1"/>
          </p:nvPr>
        </p:nvSpPr>
        <p:spPr>
          <a:xfrm>
            <a:off x="469490" y="3276600"/>
            <a:ext cx="8229600" cy="3382963"/>
          </a:xfrm>
        </p:spPr>
        <p:txBody>
          <a:bodyPr/>
          <a:lstStyle/>
          <a:p>
            <a:pPr marL="514350" indent="-514350">
              <a:buFont typeface="+mj-lt"/>
              <a:buAutoNum type="arabicPeriod"/>
            </a:pPr>
            <a:r>
              <a:rPr lang="en-US" dirty="0"/>
              <a:t>“… to be good, for they will be called the people of God.”</a:t>
            </a:r>
          </a:p>
          <a:p>
            <a:pPr marL="514350" indent="-514350">
              <a:buFont typeface="+mj-lt"/>
              <a:buAutoNum type="arabicPeriod"/>
            </a:pPr>
            <a:r>
              <a:rPr lang="en-US" dirty="0"/>
              <a:t>“… for God’s love, for God’s blessing will rest on them.”</a:t>
            </a:r>
          </a:p>
          <a:p>
            <a:pPr marL="514350" indent="-514350">
              <a:buFont typeface="+mj-lt"/>
              <a:buAutoNum type="arabicPeriod"/>
            </a:pPr>
            <a:r>
              <a:rPr lang="en-US" dirty="0"/>
              <a:t>“… and thirst for righteousness, for they will be filled.”</a:t>
            </a:r>
          </a:p>
        </p:txBody>
      </p:sp>
    </p:spTree>
    <p:extLst>
      <p:ext uri="{BB962C8B-B14F-4D97-AF65-F5344CB8AC3E}">
        <p14:creationId xmlns:p14="http://schemas.microsoft.com/office/powerpoint/2010/main" val="22587078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406" y="838200"/>
            <a:ext cx="8229600" cy="1630362"/>
          </a:xfrm>
        </p:spPr>
        <p:txBody>
          <a:bodyPr>
            <a:noAutofit/>
          </a:bodyPr>
          <a:lstStyle/>
          <a:p>
            <a:pPr algn="l"/>
            <a:r>
              <a:rPr lang="en-US" sz="3200" dirty="0"/>
              <a:t>Finish this verse:  “Blessed are the poor in spirit, for theirs is the kingdom of heaven.   Blessed are those who mourn, for they will be comforted.  Blessed are the meek, for they will inherit the earth. Blessed are those who hunger…” (Matthew 5:3-6)</a:t>
            </a:r>
          </a:p>
        </p:txBody>
      </p:sp>
      <p:sp>
        <p:nvSpPr>
          <p:cNvPr id="3" name="Content Placeholder 2"/>
          <p:cNvSpPr>
            <a:spLocks noGrp="1"/>
          </p:cNvSpPr>
          <p:nvPr>
            <p:ph idx="1"/>
          </p:nvPr>
        </p:nvSpPr>
        <p:spPr>
          <a:xfrm>
            <a:off x="469490" y="3276600"/>
            <a:ext cx="8229600" cy="3382963"/>
          </a:xfrm>
        </p:spPr>
        <p:txBody>
          <a:bodyPr/>
          <a:lstStyle/>
          <a:p>
            <a:pPr marL="514350" indent="-514350">
              <a:buFont typeface="+mj-lt"/>
              <a:buAutoNum type="arabicPeriod"/>
            </a:pPr>
            <a:r>
              <a:rPr lang="en-US" dirty="0"/>
              <a:t>“… to be good, for they will be called the people of God.”</a:t>
            </a:r>
          </a:p>
          <a:p>
            <a:pPr marL="514350" indent="-514350">
              <a:buFont typeface="+mj-lt"/>
              <a:buAutoNum type="arabicPeriod"/>
            </a:pPr>
            <a:r>
              <a:rPr lang="en-US" dirty="0"/>
              <a:t>“… for God’s love, for God’s blessing will rest on them.”</a:t>
            </a:r>
          </a:p>
          <a:p>
            <a:pPr marL="514350" indent="-514350">
              <a:buFont typeface="+mj-lt"/>
              <a:buAutoNum type="arabicPeriod"/>
            </a:pPr>
            <a:r>
              <a:rPr lang="en-US" dirty="0">
                <a:solidFill>
                  <a:srgbClr val="FFFF00"/>
                </a:solidFill>
              </a:rPr>
              <a:t>“… and thirst for righteousness, for they will be filled.”</a:t>
            </a:r>
          </a:p>
        </p:txBody>
      </p:sp>
    </p:spTree>
    <p:extLst>
      <p:ext uri="{BB962C8B-B14F-4D97-AF65-F5344CB8AC3E}">
        <p14:creationId xmlns:p14="http://schemas.microsoft.com/office/powerpoint/2010/main" val="956515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lstStyle/>
          <a:p>
            <a:pPr algn="l"/>
            <a:r>
              <a:rPr lang="en-US" dirty="0"/>
              <a:t>Who came to Jesus when He went up on the mountain?  (5:1)</a:t>
            </a:r>
          </a:p>
        </p:txBody>
      </p:sp>
      <p:sp>
        <p:nvSpPr>
          <p:cNvPr id="3" name="Content Placeholder 2"/>
          <p:cNvSpPr>
            <a:spLocks noGrp="1"/>
          </p:cNvSpPr>
          <p:nvPr>
            <p:ph idx="1"/>
          </p:nvPr>
        </p:nvSpPr>
        <p:spPr>
          <a:xfrm>
            <a:off x="457200" y="2286000"/>
            <a:ext cx="8229600" cy="3840163"/>
          </a:xfrm>
        </p:spPr>
        <p:txBody>
          <a:bodyPr>
            <a:normAutofit/>
          </a:bodyPr>
          <a:lstStyle/>
          <a:p>
            <a:pPr marL="514350" indent="-514350">
              <a:buFont typeface="+mj-lt"/>
              <a:buAutoNum type="arabicPeriod"/>
            </a:pPr>
            <a:r>
              <a:rPr lang="en-US" sz="4400" dirty="0"/>
              <a:t>The Pharisees and Sadducees</a:t>
            </a:r>
          </a:p>
          <a:p>
            <a:pPr marL="514350" indent="-514350">
              <a:buFont typeface="+mj-lt"/>
              <a:buAutoNum type="arabicPeriod"/>
            </a:pPr>
            <a:r>
              <a:rPr lang="en-US" sz="4400" dirty="0"/>
              <a:t>His disciples</a:t>
            </a:r>
          </a:p>
          <a:p>
            <a:pPr marL="514350" indent="-514350">
              <a:buFont typeface="+mj-lt"/>
              <a:buAutoNum type="arabicPeriod"/>
            </a:pPr>
            <a:r>
              <a:rPr lang="en-US" sz="4400" dirty="0"/>
              <a:t>Children</a:t>
            </a:r>
          </a:p>
        </p:txBody>
      </p:sp>
    </p:spTree>
    <p:extLst>
      <p:ext uri="{BB962C8B-B14F-4D97-AF65-F5344CB8AC3E}">
        <p14:creationId xmlns:p14="http://schemas.microsoft.com/office/powerpoint/2010/main" val="3735534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lstStyle/>
          <a:p>
            <a:pPr algn="l"/>
            <a:r>
              <a:rPr lang="en-US" dirty="0"/>
              <a:t>Who came to Jesus when He went up on the mountain?  (5:1)</a:t>
            </a:r>
          </a:p>
        </p:txBody>
      </p:sp>
      <p:sp>
        <p:nvSpPr>
          <p:cNvPr id="3" name="Content Placeholder 2"/>
          <p:cNvSpPr>
            <a:spLocks noGrp="1"/>
          </p:cNvSpPr>
          <p:nvPr>
            <p:ph idx="1"/>
          </p:nvPr>
        </p:nvSpPr>
        <p:spPr>
          <a:xfrm>
            <a:off x="457200" y="2286000"/>
            <a:ext cx="8229600" cy="3840163"/>
          </a:xfrm>
        </p:spPr>
        <p:txBody>
          <a:bodyPr>
            <a:normAutofit/>
          </a:bodyPr>
          <a:lstStyle/>
          <a:p>
            <a:pPr marL="514350" indent="-514350">
              <a:buFont typeface="+mj-lt"/>
              <a:buAutoNum type="arabicPeriod"/>
            </a:pPr>
            <a:r>
              <a:rPr lang="en-US" sz="4400" dirty="0"/>
              <a:t>The Pharisees and Sadducees</a:t>
            </a:r>
          </a:p>
          <a:p>
            <a:pPr marL="514350" indent="-514350">
              <a:buFont typeface="+mj-lt"/>
              <a:buAutoNum type="arabicPeriod"/>
            </a:pPr>
            <a:r>
              <a:rPr lang="en-US" sz="4400" dirty="0">
                <a:solidFill>
                  <a:srgbClr val="FFFF00"/>
                </a:solidFill>
              </a:rPr>
              <a:t>His disciples</a:t>
            </a:r>
          </a:p>
          <a:p>
            <a:pPr marL="514350" indent="-514350">
              <a:buFont typeface="+mj-lt"/>
              <a:buAutoNum type="arabicPeriod"/>
            </a:pPr>
            <a:r>
              <a:rPr lang="en-US" sz="4400" dirty="0"/>
              <a:t>Children</a:t>
            </a:r>
          </a:p>
        </p:txBody>
      </p:sp>
    </p:spTree>
    <p:extLst>
      <p:ext uri="{BB962C8B-B14F-4D97-AF65-F5344CB8AC3E}">
        <p14:creationId xmlns:p14="http://schemas.microsoft.com/office/powerpoint/2010/main" val="3485989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lstStyle/>
          <a:p>
            <a:pPr algn="l"/>
            <a:r>
              <a:rPr lang="en-US" dirty="0"/>
              <a:t>What did Jesus begin to do up on the mountainside?  (5:2)</a:t>
            </a:r>
          </a:p>
        </p:txBody>
      </p:sp>
      <p:sp>
        <p:nvSpPr>
          <p:cNvPr id="3" name="Content Placeholder 2"/>
          <p:cNvSpPr>
            <a:spLocks noGrp="1"/>
          </p:cNvSpPr>
          <p:nvPr>
            <p:ph idx="1"/>
          </p:nvPr>
        </p:nvSpPr>
        <p:spPr>
          <a:xfrm>
            <a:off x="457200" y="2286000"/>
            <a:ext cx="8229600" cy="3840163"/>
          </a:xfrm>
        </p:spPr>
        <p:txBody>
          <a:bodyPr>
            <a:normAutofit/>
          </a:bodyPr>
          <a:lstStyle/>
          <a:p>
            <a:pPr marL="514350" indent="-514350">
              <a:buFont typeface="+mj-lt"/>
              <a:buAutoNum type="arabicPeriod"/>
            </a:pPr>
            <a:r>
              <a:rPr lang="en-US" sz="4400" dirty="0"/>
              <a:t>Sing</a:t>
            </a:r>
          </a:p>
          <a:p>
            <a:pPr marL="514350" indent="-514350">
              <a:buFont typeface="+mj-lt"/>
              <a:buAutoNum type="arabicPeriod"/>
            </a:pPr>
            <a:r>
              <a:rPr lang="en-US" sz="4400" dirty="0"/>
              <a:t>Teach</a:t>
            </a:r>
          </a:p>
          <a:p>
            <a:pPr marL="514350" indent="-514350">
              <a:buFont typeface="+mj-lt"/>
              <a:buAutoNum type="arabicPeriod"/>
            </a:pPr>
            <a:r>
              <a:rPr lang="en-US" sz="4400" dirty="0"/>
              <a:t>Pray</a:t>
            </a:r>
          </a:p>
        </p:txBody>
      </p:sp>
    </p:spTree>
    <p:extLst>
      <p:ext uri="{BB962C8B-B14F-4D97-AF65-F5344CB8AC3E}">
        <p14:creationId xmlns:p14="http://schemas.microsoft.com/office/powerpoint/2010/main" val="1032889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lstStyle/>
          <a:p>
            <a:pPr algn="l"/>
            <a:r>
              <a:rPr lang="en-US" dirty="0"/>
              <a:t>What did Jesus begin to do up on the mountainside?  (5:2)</a:t>
            </a:r>
          </a:p>
        </p:txBody>
      </p:sp>
      <p:sp>
        <p:nvSpPr>
          <p:cNvPr id="3" name="Content Placeholder 2"/>
          <p:cNvSpPr>
            <a:spLocks noGrp="1"/>
          </p:cNvSpPr>
          <p:nvPr>
            <p:ph idx="1"/>
          </p:nvPr>
        </p:nvSpPr>
        <p:spPr>
          <a:xfrm>
            <a:off x="457200" y="2286000"/>
            <a:ext cx="8229600" cy="3840163"/>
          </a:xfrm>
        </p:spPr>
        <p:txBody>
          <a:bodyPr>
            <a:normAutofit/>
          </a:bodyPr>
          <a:lstStyle/>
          <a:p>
            <a:pPr marL="514350" indent="-514350">
              <a:buFont typeface="+mj-lt"/>
              <a:buAutoNum type="arabicPeriod"/>
            </a:pPr>
            <a:r>
              <a:rPr lang="en-US" sz="4400" dirty="0"/>
              <a:t>Sing</a:t>
            </a:r>
          </a:p>
          <a:p>
            <a:pPr marL="514350" indent="-514350">
              <a:buFont typeface="+mj-lt"/>
              <a:buAutoNum type="arabicPeriod"/>
            </a:pPr>
            <a:r>
              <a:rPr lang="en-US" sz="4400" dirty="0">
                <a:solidFill>
                  <a:srgbClr val="FFFF00"/>
                </a:solidFill>
              </a:rPr>
              <a:t>Teach</a:t>
            </a:r>
          </a:p>
          <a:p>
            <a:pPr marL="514350" indent="-514350">
              <a:buFont typeface="+mj-lt"/>
              <a:buAutoNum type="arabicPeriod"/>
            </a:pPr>
            <a:r>
              <a:rPr lang="en-US" sz="4400" dirty="0"/>
              <a:t>Pray</a:t>
            </a:r>
          </a:p>
        </p:txBody>
      </p:sp>
    </p:spTree>
    <p:extLst>
      <p:ext uri="{BB962C8B-B14F-4D97-AF65-F5344CB8AC3E}">
        <p14:creationId xmlns:p14="http://schemas.microsoft.com/office/powerpoint/2010/main" val="5283111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lstStyle/>
          <a:p>
            <a:pPr algn="l"/>
            <a:r>
              <a:rPr lang="en-US" dirty="0"/>
              <a:t>Why are the poor in spirit  blessed?  (5:3)</a:t>
            </a:r>
          </a:p>
        </p:txBody>
      </p:sp>
      <p:sp>
        <p:nvSpPr>
          <p:cNvPr id="3" name="Content Placeholder 2"/>
          <p:cNvSpPr>
            <a:spLocks noGrp="1"/>
          </p:cNvSpPr>
          <p:nvPr>
            <p:ph idx="1"/>
          </p:nvPr>
        </p:nvSpPr>
        <p:spPr>
          <a:xfrm>
            <a:off x="457200" y="2362200"/>
            <a:ext cx="8229600" cy="3763963"/>
          </a:xfrm>
        </p:spPr>
        <p:txBody>
          <a:bodyPr>
            <a:normAutofit/>
          </a:bodyPr>
          <a:lstStyle/>
          <a:p>
            <a:pPr marL="514350" indent="-514350">
              <a:buFont typeface="+mj-lt"/>
              <a:buAutoNum type="arabicPeriod"/>
            </a:pPr>
            <a:r>
              <a:rPr lang="en-US" sz="4400" dirty="0"/>
              <a:t>“Theirs is the kingdom of heaven.”</a:t>
            </a:r>
          </a:p>
          <a:p>
            <a:pPr marL="514350" indent="-514350">
              <a:buFont typeface="+mj-lt"/>
              <a:buAutoNum type="arabicPeriod"/>
            </a:pPr>
            <a:r>
              <a:rPr lang="en-US" sz="4400" dirty="0"/>
              <a:t>“They will be shown mercy.”</a:t>
            </a:r>
          </a:p>
          <a:p>
            <a:pPr marL="514350" indent="-514350">
              <a:buFont typeface="+mj-lt"/>
              <a:buAutoNum type="arabicPeriod"/>
            </a:pPr>
            <a:r>
              <a:rPr lang="en-US" sz="4400" dirty="0"/>
              <a:t>“They will inherit the earth.”</a:t>
            </a:r>
          </a:p>
        </p:txBody>
      </p:sp>
    </p:spTree>
    <p:extLst>
      <p:ext uri="{BB962C8B-B14F-4D97-AF65-F5344CB8AC3E}">
        <p14:creationId xmlns:p14="http://schemas.microsoft.com/office/powerpoint/2010/main" val="1981628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lstStyle/>
          <a:p>
            <a:pPr algn="l"/>
            <a:r>
              <a:rPr lang="en-US" dirty="0"/>
              <a:t>Why are the poor in spirit  blessed?  (5:3)</a:t>
            </a:r>
          </a:p>
        </p:txBody>
      </p:sp>
      <p:sp>
        <p:nvSpPr>
          <p:cNvPr id="3" name="Content Placeholder 2"/>
          <p:cNvSpPr>
            <a:spLocks noGrp="1"/>
          </p:cNvSpPr>
          <p:nvPr>
            <p:ph idx="1"/>
          </p:nvPr>
        </p:nvSpPr>
        <p:spPr>
          <a:xfrm>
            <a:off x="457200" y="2362200"/>
            <a:ext cx="8229600" cy="3763963"/>
          </a:xfrm>
        </p:spPr>
        <p:txBody>
          <a:bodyPr>
            <a:normAutofit/>
          </a:bodyPr>
          <a:lstStyle/>
          <a:p>
            <a:pPr marL="514350" indent="-514350">
              <a:buFont typeface="+mj-lt"/>
              <a:buAutoNum type="arabicPeriod"/>
            </a:pPr>
            <a:r>
              <a:rPr lang="en-US" sz="4400" dirty="0">
                <a:solidFill>
                  <a:srgbClr val="FFFF00"/>
                </a:solidFill>
              </a:rPr>
              <a:t>“Theirs is the kingdom of heaven.”</a:t>
            </a:r>
          </a:p>
          <a:p>
            <a:pPr marL="514350" indent="-514350">
              <a:buFont typeface="+mj-lt"/>
              <a:buAutoNum type="arabicPeriod"/>
            </a:pPr>
            <a:r>
              <a:rPr lang="en-US" sz="4400" dirty="0"/>
              <a:t>“They will be shown mercy.”</a:t>
            </a:r>
          </a:p>
          <a:p>
            <a:pPr marL="514350" indent="-514350">
              <a:buFont typeface="+mj-lt"/>
              <a:buAutoNum type="arabicPeriod"/>
            </a:pPr>
            <a:r>
              <a:rPr lang="en-US" sz="4400" dirty="0"/>
              <a:t>“They will inherit the earth.”</a:t>
            </a:r>
          </a:p>
        </p:txBody>
      </p:sp>
    </p:spTree>
    <p:extLst>
      <p:ext uri="{BB962C8B-B14F-4D97-AF65-F5344CB8AC3E}">
        <p14:creationId xmlns:p14="http://schemas.microsoft.com/office/powerpoint/2010/main" val="109054734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1196</Words>
  <Application>Microsoft Office PowerPoint</Application>
  <PresentationFormat>On-screen Show (4:3)</PresentationFormat>
  <Paragraphs>138</Paragraphs>
  <Slides>35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35</vt:i4>
      </vt:variant>
    </vt:vector>
  </HeadingPairs>
  <TitlesOfParts>
    <vt:vector size="38" baseType="lpstr">
      <vt:lpstr>Arial</vt:lpstr>
      <vt:lpstr>Calibri</vt:lpstr>
      <vt:lpstr>1_Office Theme</vt:lpstr>
      <vt:lpstr>Matthew Dig Site 3</vt:lpstr>
      <vt:lpstr>When Jesus saw the crowds, what did He do?  (5:1)</vt:lpstr>
      <vt:lpstr>When Jesus saw the crowds, what did He do?  (5:1)</vt:lpstr>
      <vt:lpstr>Who came to Jesus when He went up on the mountain?  (5:1)</vt:lpstr>
      <vt:lpstr>Who came to Jesus when He went up on the mountain?  (5:1)</vt:lpstr>
      <vt:lpstr>What did Jesus begin to do up on the mountainside?  (5:2)</vt:lpstr>
      <vt:lpstr>What did Jesus begin to do up on the mountainside?  (5:2)</vt:lpstr>
      <vt:lpstr>Why are the poor in spirit  blessed?  (5:3)</vt:lpstr>
      <vt:lpstr>Why are the poor in spirit  blessed?  (5:3)</vt:lpstr>
      <vt:lpstr>Whom did Jesus say would inherit the earth?  (5:5)</vt:lpstr>
      <vt:lpstr>Whom did Jesus say would inherit the earth?  (5:5)</vt:lpstr>
      <vt:lpstr>What did Jesus say that peacemakers would be called?  (5:9)</vt:lpstr>
      <vt:lpstr>What did Jesus say that peacemakers would be called?  (5:9)</vt:lpstr>
      <vt:lpstr>According to Jesus, why should persecuted people rejoice and be glad?  (5:11-12)</vt:lpstr>
      <vt:lpstr>According to Jesus, why should persecuted people rejoice and be glad?  (5:11-12)</vt:lpstr>
      <vt:lpstr>What did Jesus say happens when salt loses its saltiness?  (5:13)</vt:lpstr>
      <vt:lpstr>What did Jesus say happens when salt loses its saltiness?  (5:13)</vt:lpstr>
      <vt:lpstr>What happens when a person lets his or her light shine before people?  (5:16)</vt:lpstr>
      <vt:lpstr>What happens when a person lets his or her light shine before people?  (5:16)</vt:lpstr>
      <vt:lpstr>What did Jesus say that He had come to fulfill?  (5:17)</vt:lpstr>
      <vt:lpstr>What did Jesus say that He had come to fulfill?  (5:17)</vt:lpstr>
      <vt:lpstr>What will a person who practices and teaches God’s commands be called?  (5:19)</vt:lpstr>
      <vt:lpstr>What will a person who practices and teaches God’s commands be called?  (5:19)</vt:lpstr>
      <vt:lpstr>If a person is angry with a brother or sister, what will that person be subject to?  (5:22)</vt:lpstr>
      <vt:lpstr>If a person is angry with a brother or sister, what will that person be subject to?  (5:22)</vt:lpstr>
      <vt:lpstr>What should we do when an adversary is taking us to court?  (5:25)</vt:lpstr>
      <vt:lpstr>What should we do when an adversary is taking us to court?  (5:25)</vt:lpstr>
      <vt:lpstr>Which of these things did Jesus say?  (5:30)</vt:lpstr>
      <vt:lpstr>Which of these things did Jesus say?  (5:30)</vt:lpstr>
      <vt:lpstr>What did Jesus say about oaths?  (5:34)</vt:lpstr>
      <vt:lpstr>What did Jesus say about oaths?  (5:34)</vt:lpstr>
      <vt:lpstr>What did Jesus say people should do instead of making oaths?  (5:37)</vt:lpstr>
      <vt:lpstr>What did Jesus say people should do instead of making oaths?  (5:37)</vt:lpstr>
      <vt:lpstr>Finish this verse:  “Blessed are the poor in spirit, for theirs is the kingdom of heaven.   Blessed are those who mourn, for they will be comforted.  Blessed are the meek, for they will inherit the earth. Blessed are those who hunger…” (Matthew 5:3-6)</vt:lpstr>
      <vt:lpstr>Finish this verse:  “Blessed are the poor in spirit, for theirs is the kingdom of heaven.   Blessed are those who mourn, for they will be comforted.  Blessed are the meek, for they will inherit the earth. Blessed are those who hunger…” (Matthew 5:3-6)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1st and 2nd Samuel Dig Site 9</dc:title>
  <dc:creator>Kathy Randels</dc:creator>
  <cp:lastModifiedBy>Kathy Randels</cp:lastModifiedBy>
  <cp:revision>11</cp:revision>
  <dcterms:created xsi:type="dcterms:W3CDTF">2016-04-16T17:22:52Z</dcterms:created>
  <dcterms:modified xsi:type="dcterms:W3CDTF">2017-04-21T22:29:00Z</dcterms:modified>
</cp:coreProperties>
</file>