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93" r:id="rId3"/>
    <p:sldId id="299" r:id="rId4"/>
    <p:sldId id="271" r:id="rId5"/>
    <p:sldId id="274" r:id="rId6"/>
    <p:sldId id="275" r:id="rId7"/>
    <p:sldId id="276" r:id="rId8"/>
    <p:sldId id="278" r:id="rId9"/>
    <p:sldId id="294" r:id="rId10"/>
    <p:sldId id="281" r:id="rId11"/>
    <p:sldId id="295" r:id="rId12"/>
    <p:sldId id="283" r:id="rId13"/>
    <p:sldId id="296" r:id="rId14"/>
    <p:sldId id="297" r:id="rId15"/>
    <p:sldId id="286" r:id="rId16"/>
    <p:sldId id="288" r:id="rId17"/>
    <p:sldId id="289" r:id="rId18"/>
    <p:sldId id="298" r:id="rId19"/>
    <p:sldId id="291" r:id="rId20"/>
    <p:sldId id="29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7E165D-5D67-4079-BFB3-5EE70CCE0A54}" v="4" dt="2025-09-05T19:25:42.1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806" y="2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pril Litman" userId="c83b8c5f662f391c" providerId="LiveId" clId="{A77E165D-5D67-4079-BFB3-5EE70CCE0A54}"/>
    <pc:docChg chg="undo custSel addSld modSld sldOrd">
      <pc:chgData name="April Litman" userId="c83b8c5f662f391c" providerId="LiveId" clId="{A77E165D-5D67-4079-BFB3-5EE70CCE0A54}" dt="2025-09-05T19:34:11.391" v="198" actId="20577"/>
      <pc:docMkLst>
        <pc:docMk/>
      </pc:docMkLst>
      <pc:sldChg chg="modSp mod ord">
        <pc:chgData name="April Litman" userId="c83b8c5f662f391c" providerId="LiveId" clId="{A77E165D-5D67-4079-BFB3-5EE70CCE0A54}" dt="2025-09-05T19:18:57.841" v="40" actId="404"/>
        <pc:sldMkLst>
          <pc:docMk/>
          <pc:sldMk cId="0" sldId="272"/>
        </pc:sldMkLst>
        <pc:spChg chg="mod">
          <ac:chgData name="April Litman" userId="c83b8c5f662f391c" providerId="LiveId" clId="{A77E165D-5D67-4079-BFB3-5EE70CCE0A54}" dt="2025-09-05T19:18:57.841" v="40" actId="404"/>
          <ac:spMkLst>
            <pc:docMk/>
            <pc:sldMk cId="0" sldId="272"/>
            <ac:spMk id="2" creationId="{00000000-0000-0000-0000-000000000000}"/>
          </ac:spMkLst>
        </pc:spChg>
      </pc:sldChg>
      <pc:sldChg chg="addSp delSp modSp mod">
        <pc:chgData name="April Litman" userId="c83b8c5f662f391c" providerId="LiveId" clId="{A77E165D-5D67-4079-BFB3-5EE70CCE0A54}" dt="2025-09-05T19:21:48.351" v="120" actId="14100"/>
        <pc:sldMkLst>
          <pc:docMk/>
          <pc:sldMk cId="0" sldId="274"/>
        </pc:sldMkLst>
        <pc:spChg chg="mod ord">
          <ac:chgData name="April Litman" userId="c83b8c5f662f391c" providerId="LiveId" clId="{A77E165D-5D67-4079-BFB3-5EE70CCE0A54}" dt="2025-09-05T19:21:48.351" v="120" actId="14100"/>
          <ac:spMkLst>
            <pc:docMk/>
            <pc:sldMk cId="0" sldId="274"/>
            <ac:spMk id="4" creationId="{00000000-0000-0000-0000-000000000000}"/>
          </ac:spMkLst>
        </pc:spChg>
        <pc:picChg chg="del">
          <ac:chgData name="April Litman" userId="c83b8c5f662f391c" providerId="LiveId" clId="{A77E165D-5D67-4079-BFB3-5EE70CCE0A54}" dt="2025-09-05T19:20:54.415" v="108" actId="478"/>
          <ac:picMkLst>
            <pc:docMk/>
            <pc:sldMk cId="0" sldId="274"/>
            <ac:picMk id="5" creationId="{00000000-0000-0000-0000-000000000000}"/>
          </ac:picMkLst>
        </pc:picChg>
        <pc:picChg chg="del">
          <ac:chgData name="April Litman" userId="c83b8c5f662f391c" providerId="LiveId" clId="{A77E165D-5D67-4079-BFB3-5EE70CCE0A54}" dt="2025-09-05T19:20:51.801" v="107" actId="478"/>
          <ac:picMkLst>
            <pc:docMk/>
            <pc:sldMk cId="0" sldId="274"/>
            <ac:picMk id="6" creationId="{00000000-0000-0000-0000-000000000000}"/>
          </ac:picMkLst>
        </pc:picChg>
        <pc:picChg chg="add mod">
          <ac:chgData name="April Litman" userId="c83b8c5f662f391c" providerId="LiveId" clId="{A77E165D-5D67-4079-BFB3-5EE70CCE0A54}" dt="2025-09-05T19:20:59.784" v="109" actId="14100"/>
          <ac:picMkLst>
            <pc:docMk/>
            <pc:sldMk cId="0" sldId="274"/>
            <ac:picMk id="1026" creationId="{F87C7DFA-3244-3FBD-77A7-5569B1E8387A}"/>
          </ac:picMkLst>
        </pc:picChg>
      </pc:sldChg>
      <pc:sldChg chg="addSp modSp mod">
        <pc:chgData name="April Litman" userId="c83b8c5f662f391c" providerId="LiveId" clId="{A77E165D-5D67-4079-BFB3-5EE70CCE0A54}" dt="2025-09-05T19:26:43.065" v="194" actId="1035"/>
        <pc:sldMkLst>
          <pc:docMk/>
          <pc:sldMk cId="0" sldId="278"/>
        </pc:sldMkLst>
        <pc:spChg chg="add mod">
          <ac:chgData name="April Litman" userId="c83b8c5f662f391c" providerId="LiveId" clId="{A77E165D-5D67-4079-BFB3-5EE70CCE0A54}" dt="2025-09-05T19:26:13.859" v="169" actId="14100"/>
          <ac:spMkLst>
            <pc:docMk/>
            <pc:sldMk cId="0" sldId="278"/>
            <ac:spMk id="3" creationId="{F9B8E3C2-BDDF-0F8F-635F-608B7A109E26}"/>
          </ac:spMkLst>
        </pc:spChg>
        <pc:spChg chg="add mod">
          <ac:chgData name="April Litman" userId="c83b8c5f662f391c" providerId="LiveId" clId="{A77E165D-5D67-4079-BFB3-5EE70CCE0A54}" dt="2025-09-05T19:26:43.065" v="194" actId="1035"/>
          <ac:spMkLst>
            <pc:docMk/>
            <pc:sldMk cId="0" sldId="278"/>
            <ac:spMk id="6" creationId="{4291CF0E-97CC-C7F4-870A-757A6DAE0879}"/>
          </ac:spMkLst>
        </pc:spChg>
        <pc:spChg chg="mod">
          <ac:chgData name="April Litman" userId="c83b8c5f662f391c" providerId="LiveId" clId="{A77E165D-5D67-4079-BFB3-5EE70CCE0A54}" dt="2025-09-05T19:24:47.766" v="123" actId="1036"/>
          <ac:spMkLst>
            <pc:docMk/>
            <pc:sldMk cId="0" sldId="278"/>
            <ac:spMk id="8" creationId="{00000000-0000-0000-0000-000000000000}"/>
          </ac:spMkLst>
        </pc:spChg>
        <pc:picChg chg="mod">
          <ac:chgData name="April Litman" userId="c83b8c5f662f391c" providerId="LiveId" clId="{A77E165D-5D67-4079-BFB3-5EE70CCE0A54}" dt="2025-09-05T19:24:57.715" v="125" actId="1076"/>
          <ac:picMkLst>
            <pc:docMk/>
            <pc:sldMk cId="0" sldId="278"/>
            <ac:picMk id="7" creationId="{00000000-0000-0000-0000-000000000000}"/>
          </ac:picMkLst>
        </pc:picChg>
      </pc:sldChg>
      <pc:sldChg chg="modSp mod">
        <pc:chgData name="April Litman" userId="c83b8c5f662f391c" providerId="LiveId" clId="{A77E165D-5D67-4079-BFB3-5EE70CCE0A54}" dt="2025-09-05T19:33:59.139" v="196" actId="20577"/>
        <pc:sldMkLst>
          <pc:docMk/>
          <pc:sldMk cId="0" sldId="288"/>
        </pc:sldMkLst>
        <pc:spChg chg="mod">
          <ac:chgData name="April Litman" userId="c83b8c5f662f391c" providerId="LiveId" clId="{A77E165D-5D67-4079-BFB3-5EE70CCE0A54}" dt="2025-09-05T19:33:59.139" v="196" actId="20577"/>
          <ac:spMkLst>
            <pc:docMk/>
            <pc:sldMk cId="0" sldId="288"/>
            <ac:spMk id="2" creationId="{00000000-0000-0000-0000-000000000000}"/>
          </ac:spMkLst>
        </pc:spChg>
      </pc:sldChg>
      <pc:sldChg chg="modSp mod">
        <pc:chgData name="April Litman" userId="c83b8c5f662f391c" providerId="LiveId" clId="{A77E165D-5D67-4079-BFB3-5EE70CCE0A54}" dt="2025-09-05T19:34:11.391" v="198" actId="20577"/>
        <pc:sldMkLst>
          <pc:docMk/>
          <pc:sldMk cId="0" sldId="289"/>
        </pc:sldMkLst>
        <pc:spChg chg="mod">
          <ac:chgData name="April Litman" userId="c83b8c5f662f391c" providerId="LiveId" clId="{A77E165D-5D67-4079-BFB3-5EE70CCE0A54}" dt="2025-09-05T19:34:11.391" v="198" actId="20577"/>
          <ac:spMkLst>
            <pc:docMk/>
            <pc:sldMk cId="0" sldId="289"/>
            <ac:spMk id="2" creationId="{00000000-0000-0000-0000-000000000000}"/>
          </ac:spMkLst>
        </pc:spChg>
      </pc:sldChg>
      <pc:sldChg chg="modSp mod">
        <pc:chgData name="April Litman" userId="c83b8c5f662f391c" providerId="LiveId" clId="{A77E165D-5D67-4079-BFB3-5EE70CCE0A54}" dt="2025-09-05T19:19:56.969" v="104" actId="1076"/>
        <pc:sldMkLst>
          <pc:docMk/>
          <pc:sldMk cId="771272278" sldId="293"/>
        </pc:sldMkLst>
        <pc:spChg chg="mod">
          <ac:chgData name="April Litman" userId="c83b8c5f662f391c" providerId="LiveId" clId="{A77E165D-5D67-4079-BFB3-5EE70CCE0A54}" dt="2025-09-05T19:19:29.531" v="50" actId="20577"/>
          <ac:spMkLst>
            <pc:docMk/>
            <pc:sldMk cId="771272278" sldId="293"/>
            <ac:spMk id="2" creationId="{00000000-0000-0000-0000-000000000000}"/>
          </ac:spMkLst>
        </pc:spChg>
        <pc:spChg chg="mod">
          <ac:chgData name="April Litman" userId="c83b8c5f662f391c" providerId="LiveId" clId="{A77E165D-5D67-4079-BFB3-5EE70CCE0A54}" dt="2025-09-05T19:19:56.969" v="104" actId="1076"/>
          <ac:spMkLst>
            <pc:docMk/>
            <pc:sldMk cId="771272278" sldId="293"/>
            <ac:spMk id="3" creationId="{00000000-0000-0000-0000-000000000000}"/>
          </ac:spMkLst>
        </pc:spChg>
      </pc:sldChg>
      <pc:sldChg chg="add">
        <pc:chgData name="April Litman" userId="c83b8c5f662f391c" providerId="LiveId" clId="{A77E165D-5D67-4079-BFB3-5EE70CCE0A54}" dt="2025-09-05T19:19:23.035" v="41" actId="2890"/>
        <pc:sldMkLst>
          <pc:docMk/>
          <pc:sldMk cId="2046025845" sldId="29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3EFD839-B54F-4B29-BBF2-6885EBAEFB73}"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FD839-B54F-4B29-BBF2-6885EBAEFB73}"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FD839-B54F-4B29-BBF2-6885EBAEFB73}"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FD839-B54F-4B29-BBF2-6885EBAEFB73}"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EFD839-B54F-4B29-BBF2-6885EBAEFB73}" type="datetimeFigureOut">
              <a:rPr lang="en-US" smtClean="0"/>
              <a:pPr/>
              <a:t>9/5/2025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EFD839-B54F-4B29-BBF2-6885EBAEFB73}"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EFD839-B54F-4B29-BBF2-6885EBAEFB73}" type="datetimeFigureOut">
              <a:rPr lang="en-US" smtClean="0"/>
              <a:pPr/>
              <a:t>9/5/2025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EFD839-B54F-4B29-BBF2-6885EBAEFB73}" type="datetimeFigureOut">
              <a:rPr lang="en-US" smtClean="0"/>
              <a:pPr/>
              <a:t>9/5/2025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FD839-B54F-4B29-BBF2-6885EBAEFB73}" type="datetimeFigureOut">
              <a:rPr lang="en-US" smtClean="0"/>
              <a:pPr/>
              <a:t>9/5/2025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EFD839-B54F-4B29-BBF2-6885EBAEFB73}"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EFD839-B54F-4B29-BBF2-6885EBAEFB73}" type="datetimeFigureOut">
              <a:rPr lang="en-US" smtClean="0"/>
              <a:pPr/>
              <a:t>9/5/2025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BB82E8-5453-4511-86E6-E235F50FCD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FD839-B54F-4B29-BBF2-6885EBAEFB73}" type="datetimeFigureOut">
              <a:rPr lang="en-US" smtClean="0"/>
              <a:pPr/>
              <a:t>9/5/2025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BB82E8-5453-4511-86E6-E235F50FCD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wmf"/><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848600" cy="2666999"/>
          </a:xfrm>
        </p:spPr>
        <p:txBody>
          <a:bodyPr>
            <a:noAutofit/>
          </a:bodyPr>
          <a:lstStyle/>
          <a:p>
            <a:r>
              <a:rPr lang="en-US" sz="5400" b="1" dirty="0">
                <a:solidFill>
                  <a:schemeClr val="bg1"/>
                </a:solidFill>
                <a:latin typeface="Batang" panose="02030600000101010101" pitchFamily="18" charset="-127"/>
                <a:ea typeface="Batang" panose="02030600000101010101" pitchFamily="18" charset="-127"/>
              </a:rPr>
              <a:t>Dig Site #20</a:t>
            </a:r>
            <a:br>
              <a:rPr lang="en-US" sz="6000" b="1" dirty="0">
                <a:solidFill>
                  <a:schemeClr val="bg1"/>
                </a:solidFill>
                <a:latin typeface="Batang" panose="02030600000101010101" pitchFamily="18" charset="-127"/>
                <a:ea typeface="Batang" panose="02030600000101010101" pitchFamily="18" charset="-127"/>
              </a:rPr>
            </a:br>
            <a:r>
              <a:rPr lang="en-US" sz="3600" b="1" dirty="0">
                <a:solidFill>
                  <a:schemeClr val="bg1"/>
                </a:solidFill>
                <a:latin typeface="Batang" panose="02030600000101010101" pitchFamily="18" charset="-127"/>
                <a:ea typeface="Batang" panose="02030600000101010101" pitchFamily="18" charset="-127"/>
              </a:rPr>
              <a:t>Genesis 46:28-32, </a:t>
            </a:r>
            <a:r>
              <a:rPr lang="en-US" sz="3200" b="1" dirty="0">
                <a:solidFill>
                  <a:schemeClr val="bg1"/>
                </a:solidFill>
                <a:latin typeface="Batang" panose="02030600000101010101" pitchFamily="18" charset="-127"/>
                <a:ea typeface="Batang" panose="02030600000101010101" pitchFamily="18" charset="-127"/>
              </a:rPr>
              <a:t>50:14-26</a:t>
            </a:r>
            <a:br>
              <a:rPr lang="en-US" sz="3200" b="1" dirty="0">
                <a:solidFill>
                  <a:schemeClr val="bg1"/>
                </a:solidFill>
                <a:latin typeface="Batang" panose="02030600000101010101" pitchFamily="18" charset="-127"/>
                <a:ea typeface="Batang" panose="02030600000101010101" pitchFamily="18" charset="-127"/>
              </a:rPr>
            </a:br>
            <a:r>
              <a:rPr lang="en-US" sz="4800" b="1" dirty="0">
                <a:solidFill>
                  <a:schemeClr val="bg1"/>
                </a:solidFill>
                <a:latin typeface="Batang" panose="02030600000101010101" pitchFamily="18" charset="-127"/>
                <a:ea typeface="Batang" panose="02030600000101010101" pitchFamily="18" charset="-127"/>
              </a:rPr>
              <a:t>"Promises Fulfilled"</a:t>
            </a:r>
            <a:endParaRPr lang="en-US" dirty="0">
              <a:solidFill>
                <a:schemeClr val="bg1"/>
              </a:solidFill>
              <a:latin typeface="Batang" panose="02030600000101010101" pitchFamily="18" charset="-127"/>
              <a:ea typeface="Batang" panose="02030600000101010101" pitchFamily="18" charset="-127"/>
            </a:endParaRPr>
          </a:p>
        </p:txBody>
      </p:sp>
      <p:pic>
        <p:nvPicPr>
          <p:cNvPr id="3" name="Picture 2"/>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133600" y="3429000"/>
            <a:ext cx="5181600" cy="30705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990600"/>
          </a:xfrm>
          <a:solidFill>
            <a:schemeClr val="accent4">
              <a:lumMod val="50000"/>
            </a:schemeClr>
          </a:solidFill>
        </p:spPr>
        <p:txBody>
          <a:bodyPr>
            <a:normAutofit/>
          </a:bodyPr>
          <a:lstStyle/>
          <a:p>
            <a:r>
              <a:rPr lang="en-US" dirty="0">
                <a:solidFill>
                  <a:schemeClr val="bg1">
                    <a:lumMod val="95000"/>
                  </a:schemeClr>
                </a:solidFill>
              </a:rPr>
              <a:t>So they sent word to Joseph, saying, </a:t>
            </a:r>
          </a:p>
        </p:txBody>
      </p:sp>
      <p:sp>
        <p:nvSpPr>
          <p:cNvPr id="3" name="Rounded Rectangular Callout 2"/>
          <p:cNvSpPr/>
          <p:nvPr/>
        </p:nvSpPr>
        <p:spPr>
          <a:xfrm>
            <a:off x="4343400" y="1286994"/>
            <a:ext cx="4267200" cy="2057400"/>
          </a:xfrm>
          <a:prstGeom prst="wedgeRoundRectCallout">
            <a:avLst>
              <a:gd name="adj1" fmla="val -47811"/>
              <a:gd name="adj2" fmla="val 106788"/>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Your father left these instructions before he died: </a:t>
            </a:r>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flipH="1">
            <a:off x="6477000" y="4419600"/>
            <a:ext cx="2660176" cy="2438400"/>
          </a:xfrm>
          <a:prstGeom prst="rect">
            <a:avLst/>
          </a:prstGeom>
        </p:spPr>
      </p:pic>
      <p:pic>
        <p:nvPicPr>
          <p:cNvPr id="5" name="Picture 2" descr="C:\Documents and Settings\nlw1109\Local Settings\Temporary Internet Files\Content.IE5\WAFQGU2X\MC900057776[1].wmf"/>
          <p:cNvPicPr>
            <a:picLocks noChangeAspect="1" noChangeArrowheads="1"/>
          </p:cNvPicPr>
          <p:nvPr/>
        </p:nvPicPr>
        <p:blipFill>
          <a:blip r:embed="rId3" cstate="email">
            <a:extLst>
              <a:ext uri="{28A0092B-C50C-407E-A947-70E740481C1C}">
                <a14:useLocalDpi xmlns:a14="http://schemas.microsoft.com/office/drawing/2010/main"/>
              </a:ext>
            </a:extLst>
          </a:blip>
          <a:srcRect l="27027"/>
          <a:stretch>
            <a:fillRect/>
          </a:stretch>
        </p:blipFill>
        <p:spPr bwMode="auto">
          <a:xfrm flipH="1">
            <a:off x="381000" y="2895600"/>
            <a:ext cx="4191000" cy="374878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flipH="1">
            <a:off x="6477000" y="4419600"/>
            <a:ext cx="2660176" cy="2438400"/>
          </a:xfrm>
          <a:prstGeom prst="rect">
            <a:avLst/>
          </a:prstGeom>
        </p:spPr>
      </p:pic>
      <p:pic>
        <p:nvPicPr>
          <p:cNvPr id="5" name="Picture 2" descr="C:\Documents and Settings\nlw1109\Local Settings\Temporary Internet Files\Content.IE5\WAFQGU2X\MC900057776[1].wmf"/>
          <p:cNvPicPr>
            <a:picLocks noChangeAspect="1" noChangeArrowheads="1"/>
          </p:cNvPicPr>
          <p:nvPr/>
        </p:nvPicPr>
        <p:blipFill>
          <a:blip r:embed="rId3" cstate="email">
            <a:extLst>
              <a:ext uri="{28A0092B-C50C-407E-A947-70E740481C1C}">
                <a14:useLocalDpi xmlns:a14="http://schemas.microsoft.com/office/drawing/2010/main"/>
              </a:ext>
            </a:extLst>
          </a:blip>
          <a:srcRect l="27027"/>
          <a:stretch>
            <a:fillRect/>
          </a:stretch>
        </p:blipFill>
        <p:spPr bwMode="auto">
          <a:xfrm flipH="1">
            <a:off x="381000" y="2895600"/>
            <a:ext cx="4191000" cy="3748780"/>
          </a:xfrm>
          <a:prstGeom prst="rect">
            <a:avLst/>
          </a:prstGeom>
          <a:noFill/>
        </p:spPr>
      </p:pic>
      <p:sp>
        <p:nvSpPr>
          <p:cNvPr id="11" name="Rounded Rectangular Callout 10"/>
          <p:cNvSpPr/>
          <p:nvPr/>
        </p:nvSpPr>
        <p:spPr>
          <a:xfrm>
            <a:off x="0" y="0"/>
            <a:ext cx="9111018" cy="1905000"/>
          </a:xfrm>
          <a:prstGeom prst="wedgeRoundRectCallout">
            <a:avLst>
              <a:gd name="adj1" fmla="val -34531"/>
              <a:gd name="adj2" fmla="val 115153"/>
              <a:gd name="adj3" fmla="val 16667"/>
            </a:avLst>
          </a:prstGeom>
          <a:solidFill>
            <a:srgbClr val="6633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200" dirty="0">
                <a:solidFill>
                  <a:schemeClr val="bg1"/>
                </a:solidFill>
              </a:rPr>
              <a:t>‘This is what you are to say to Joseph: </a:t>
            </a:r>
            <a:r>
              <a:rPr lang="en-US" sz="3600" dirty="0">
                <a:solidFill>
                  <a:schemeClr val="bg1"/>
                </a:solidFill>
              </a:rPr>
              <a:t>I ask you to forgive your brothers the sins and the wrongs they committed in treating you so badly.’ </a:t>
            </a:r>
          </a:p>
        </p:txBody>
      </p:sp>
      <p:sp>
        <p:nvSpPr>
          <p:cNvPr id="12" name="Rounded Rectangular Callout 11"/>
          <p:cNvSpPr/>
          <p:nvPr/>
        </p:nvSpPr>
        <p:spPr>
          <a:xfrm>
            <a:off x="4766480" y="1981200"/>
            <a:ext cx="4386618" cy="2286000"/>
          </a:xfrm>
          <a:prstGeom prst="wedgeRoundRectCallout">
            <a:avLst>
              <a:gd name="adj1" fmla="val -69904"/>
              <a:gd name="adj2" fmla="val 11199"/>
              <a:gd name="adj3" fmla="val 16667"/>
            </a:avLst>
          </a:prstGeom>
          <a:solidFill>
            <a:srgbClr val="663300"/>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rPr>
              <a:t>Now please forgive the sins of the servants of the God of your father.” </a:t>
            </a:r>
          </a:p>
        </p:txBody>
      </p:sp>
    </p:spTree>
    <p:extLst>
      <p:ext uri="{BB962C8B-B14F-4D97-AF65-F5344CB8AC3E}">
        <p14:creationId xmlns:p14="http://schemas.microsoft.com/office/powerpoint/2010/main" val="3001613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0"/>
            <a:ext cx="9144000" cy="2641204"/>
          </a:xfrm>
          <a:prstGeom prst="rect">
            <a:avLst/>
          </a:prstGeom>
          <a:solidFill>
            <a:schemeClr val="accent2">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	When their message came to him, </a:t>
            </a:r>
          </a:p>
          <a:p>
            <a:r>
              <a:rPr lang="en-US" dirty="0"/>
              <a:t>Joseph wept. His brothers then came and threw themselves down </a:t>
            </a:r>
          </a:p>
          <a:p>
            <a:r>
              <a:rPr lang="en-US" dirty="0"/>
              <a:t>before him. </a:t>
            </a:r>
          </a:p>
        </p:txBody>
      </p:sp>
      <p:pic>
        <p:nvPicPr>
          <p:cNvPr id="5"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27027" r="38372"/>
          <a:stretch/>
        </p:blipFill>
        <p:spPr bwMode="auto">
          <a:xfrm rot="17089959">
            <a:off x="3403723" y="3877333"/>
            <a:ext cx="2031752" cy="3162026"/>
          </a:xfrm>
          <a:prstGeom prst="rect">
            <a:avLst/>
          </a:prstGeom>
          <a:noFill/>
        </p:spPr>
      </p:pic>
      <p:pic>
        <p:nvPicPr>
          <p:cNvPr id="6" name="Picture 5" descr="C:\Documents and Settings\nlw1109\Local Settings\Temporary Internet Files\Content.IE5\833BBH1A\MC90028109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399" y="3098404"/>
            <a:ext cx="1995985" cy="3386120"/>
          </a:xfrm>
          <a:prstGeom prst="rect">
            <a:avLst/>
          </a:prstGeom>
          <a:noFill/>
        </p:spPr>
      </p:pic>
      <p:pic>
        <p:nvPicPr>
          <p:cNvPr id="7" name="Picture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1074191" y="3098404"/>
            <a:ext cx="914400" cy="914401"/>
          </a:xfrm>
          <a:prstGeom prst="rect">
            <a:avLst/>
          </a:prstGeom>
        </p:spPr>
      </p:pic>
      <p:pic>
        <p:nvPicPr>
          <p:cNvPr id="9"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61981" r="1"/>
          <a:stretch/>
        </p:blipFill>
        <p:spPr bwMode="auto">
          <a:xfrm rot="17089959">
            <a:off x="6217149" y="4054072"/>
            <a:ext cx="2232385" cy="3162026"/>
          </a:xfrm>
          <a:prstGeom prst="rect">
            <a:avLst/>
          </a:prstGeom>
          <a:noFill/>
        </p:spPr>
      </p:pic>
      <p:sp>
        <p:nvSpPr>
          <p:cNvPr id="10" name="Rounded Rectangular Callout 9"/>
          <p:cNvSpPr/>
          <p:nvPr/>
        </p:nvSpPr>
        <p:spPr>
          <a:xfrm>
            <a:off x="2291688" y="2630682"/>
            <a:ext cx="5755944" cy="1189811"/>
          </a:xfrm>
          <a:prstGeom prst="wedgeRoundRectCallout">
            <a:avLst>
              <a:gd name="adj1" fmla="val -34195"/>
              <a:gd name="adj2" fmla="val 151328"/>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chemeClr val="tx1"/>
                </a:solidFill>
              </a:rPr>
              <a:t>We are your slaves.</a:t>
            </a:r>
          </a:p>
        </p:txBody>
      </p:sp>
      <p:sp>
        <p:nvSpPr>
          <p:cNvPr id="3" name="Rounded Rectangular Callout 2"/>
          <p:cNvSpPr/>
          <p:nvPr/>
        </p:nvSpPr>
        <p:spPr>
          <a:xfrm>
            <a:off x="2262120" y="2668581"/>
            <a:ext cx="5785512" cy="1134621"/>
          </a:xfrm>
          <a:prstGeom prst="wedgeRoundRectCallout">
            <a:avLst>
              <a:gd name="adj1" fmla="val 15036"/>
              <a:gd name="adj2" fmla="val 161562"/>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solidFill>
                  <a:schemeClr val="tx1"/>
                </a:solidFill>
              </a:rPr>
              <a:t>We are your slaves,</a:t>
            </a:r>
          </a:p>
        </p:txBody>
      </p:sp>
      <p:sp>
        <p:nvSpPr>
          <p:cNvPr id="11" name="Rectangle 10"/>
          <p:cNvSpPr/>
          <p:nvPr/>
        </p:nvSpPr>
        <p:spPr>
          <a:xfrm>
            <a:off x="8057866" y="2720969"/>
            <a:ext cx="1219200" cy="1200329"/>
          </a:xfrm>
          <a:prstGeom prst="rect">
            <a:avLst/>
          </a:prstGeom>
        </p:spPr>
        <p:txBody>
          <a:bodyPr wrap="square">
            <a:spAutoFit/>
          </a:bodyPr>
          <a:lstStyle/>
          <a:p>
            <a:r>
              <a:rPr lang="en-US" sz="3600" dirty="0"/>
              <a:t>they </a:t>
            </a:r>
          </a:p>
          <a:p>
            <a:r>
              <a:rPr lang="en-US" sz="3600" dirty="0"/>
              <a:t>said.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4" name="Title 1"/>
          <p:cNvSpPr txBox="1">
            <a:spLocks/>
          </p:cNvSpPr>
          <p:nvPr/>
        </p:nvSpPr>
        <p:spPr>
          <a:xfrm>
            <a:off x="0" y="0"/>
            <a:ext cx="83058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5400" b="1" dirty="0">
                <a:solidFill>
                  <a:schemeClr val="bg1"/>
                </a:solidFill>
              </a:rPr>
              <a:t>But Joseph said to them, </a:t>
            </a:r>
          </a:p>
        </p:txBody>
      </p:sp>
      <p:pic>
        <p:nvPicPr>
          <p:cNvPr id="5"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27027" r="38372"/>
          <a:stretch/>
        </p:blipFill>
        <p:spPr bwMode="auto">
          <a:xfrm rot="17089959">
            <a:off x="3403723" y="3877333"/>
            <a:ext cx="2031752" cy="3162026"/>
          </a:xfrm>
          <a:prstGeom prst="rect">
            <a:avLst/>
          </a:prstGeom>
          <a:noFill/>
        </p:spPr>
      </p:pic>
      <p:pic>
        <p:nvPicPr>
          <p:cNvPr id="6" name="Picture 5" descr="C:\Documents and Settings\nlw1109\Local Settings\Temporary Internet Files\Content.IE5\833BBH1A\MC90028109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399" y="3098404"/>
            <a:ext cx="1995985" cy="3386120"/>
          </a:xfrm>
          <a:prstGeom prst="rect">
            <a:avLst/>
          </a:prstGeom>
          <a:noFill/>
        </p:spPr>
      </p:pic>
      <p:pic>
        <p:nvPicPr>
          <p:cNvPr id="9"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61981" r="1"/>
          <a:stretch/>
        </p:blipFill>
        <p:spPr bwMode="auto">
          <a:xfrm rot="17089959">
            <a:off x="6433295" y="3915524"/>
            <a:ext cx="2232385" cy="3162026"/>
          </a:xfrm>
          <a:prstGeom prst="rect">
            <a:avLst/>
          </a:prstGeom>
          <a:noFill/>
        </p:spPr>
      </p:pic>
      <p:sp>
        <p:nvSpPr>
          <p:cNvPr id="3" name="Rounded Rectangular Callout 2"/>
          <p:cNvSpPr/>
          <p:nvPr/>
        </p:nvSpPr>
        <p:spPr>
          <a:xfrm>
            <a:off x="3429000" y="990600"/>
            <a:ext cx="5304364" cy="2667000"/>
          </a:xfrm>
          <a:prstGeom prst="wedgeRoundRectCallout">
            <a:avLst>
              <a:gd name="adj1" fmla="val -75711"/>
              <a:gd name="adj2" fmla="val 45844"/>
              <a:gd name="adj3" fmla="val 16667"/>
            </a:avLst>
          </a:prstGeom>
          <a:solidFill>
            <a:schemeClr val="tx2">
              <a:lumMod val="20000"/>
              <a:lumOff val="8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solidFill>
                  <a:schemeClr val="tx1"/>
                </a:solidFill>
              </a:rPr>
              <a:t>Don’t be afraid. </a:t>
            </a:r>
          </a:p>
          <a:p>
            <a:pPr algn="ctr"/>
            <a:r>
              <a:rPr lang="en-US" sz="5400" b="1" dirty="0">
                <a:solidFill>
                  <a:schemeClr val="tx1"/>
                </a:solidFill>
              </a:rPr>
              <a:t>Am I in the place </a:t>
            </a:r>
          </a:p>
          <a:p>
            <a:pPr algn="ctr"/>
            <a:r>
              <a:rPr lang="en-US" sz="5400" b="1" dirty="0">
                <a:solidFill>
                  <a:schemeClr val="tx1"/>
                </a:solidFill>
              </a:rPr>
              <a:t>of God? </a:t>
            </a:r>
          </a:p>
        </p:txBody>
      </p:sp>
    </p:spTree>
    <p:extLst>
      <p:ext uri="{BB962C8B-B14F-4D97-AF65-F5344CB8AC3E}">
        <p14:creationId xmlns:p14="http://schemas.microsoft.com/office/powerpoint/2010/main" val="650440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pic>
        <p:nvPicPr>
          <p:cNvPr id="5"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27027" r="38372"/>
          <a:stretch/>
        </p:blipFill>
        <p:spPr bwMode="auto">
          <a:xfrm rot="19336305">
            <a:off x="3403723" y="3877333"/>
            <a:ext cx="2031752" cy="3162026"/>
          </a:xfrm>
          <a:prstGeom prst="rect">
            <a:avLst/>
          </a:prstGeom>
          <a:noFill/>
        </p:spPr>
      </p:pic>
      <p:pic>
        <p:nvPicPr>
          <p:cNvPr id="6" name="Picture 5" descr="C:\Documents and Settings\nlw1109\Local Settings\Temporary Internet Files\Content.IE5\833BBH1A\MC90028109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2400" y="3458985"/>
            <a:ext cx="1995985" cy="3386120"/>
          </a:xfrm>
          <a:prstGeom prst="rect">
            <a:avLst/>
          </a:prstGeom>
          <a:noFill/>
        </p:spPr>
      </p:pic>
      <p:pic>
        <p:nvPicPr>
          <p:cNvPr id="9" name="Picture 2" descr="C:\Documents and Settings\nlw1109\Local Settings\Temporary Internet Files\Content.IE5\WAFQGU2X\MC900057776[1].wmf"/>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l="61981" r="1"/>
          <a:stretch/>
        </p:blipFill>
        <p:spPr bwMode="auto">
          <a:xfrm rot="19703520">
            <a:off x="6433295" y="3915524"/>
            <a:ext cx="2232385" cy="3162026"/>
          </a:xfrm>
          <a:prstGeom prst="rect">
            <a:avLst/>
          </a:prstGeom>
          <a:noFill/>
        </p:spPr>
      </p:pic>
      <p:sp>
        <p:nvSpPr>
          <p:cNvPr id="7" name="Rounded Rectangular Callout 6"/>
          <p:cNvSpPr/>
          <p:nvPr/>
        </p:nvSpPr>
        <p:spPr>
          <a:xfrm>
            <a:off x="533399" y="325812"/>
            <a:ext cx="8382001" cy="3103187"/>
          </a:xfrm>
          <a:prstGeom prst="wedgeRoundRectCallout">
            <a:avLst>
              <a:gd name="adj1" fmla="val -40078"/>
              <a:gd name="adj2" fmla="val 68370"/>
              <a:gd name="adj3" fmla="val 16667"/>
            </a:avLst>
          </a:prstGeom>
          <a:solidFill>
            <a:schemeClr val="accent5">
              <a:lumMod val="60000"/>
              <a:lumOff val="4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tx1"/>
                </a:solidFill>
              </a:rPr>
              <a:t>You intended to harm me,     but God intended it for good to accomplish what is now being done, the saving of many lives.</a:t>
            </a:r>
          </a:p>
        </p:txBody>
      </p:sp>
    </p:spTree>
    <p:extLst>
      <p:ext uri="{BB962C8B-B14F-4D97-AF65-F5344CB8AC3E}">
        <p14:creationId xmlns:p14="http://schemas.microsoft.com/office/powerpoint/2010/main" val="1033248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14800" y="4818042"/>
            <a:ext cx="4339988" cy="1752599"/>
          </a:xfrm>
        </p:spPr>
        <p:txBody>
          <a:bodyPr>
            <a:noAutofit/>
          </a:bodyPr>
          <a:lstStyle/>
          <a:p>
            <a:r>
              <a:rPr lang="en-US" i="1" dirty="0"/>
              <a:t>And he reassured them and spoke kindly to them. </a:t>
            </a:r>
          </a:p>
        </p:txBody>
      </p:sp>
      <p:sp>
        <p:nvSpPr>
          <p:cNvPr id="3" name="Rounded Rectangular Callout 2"/>
          <p:cNvSpPr/>
          <p:nvPr/>
        </p:nvSpPr>
        <p:spPr>
          <a:xfrm>
            <a:off x="228600" y="457200"/>
            <a:ext cx="3810000" cy="5867400"/>
          </a:xfrm>
          <a:prstGeom prst="wedgeRoundRectCallout">
            <a:avLst>
              <a:gd name="adj1" fmla="val 86074"/>
              <a:gd name="adj2" fmla="val -18545"/>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accent4">
                    <a:lumMod val="75000"/>
                  </a:schemeClr>
                </a:solidFill>
              </a:rPr>
              <a:t>So then, don’t be afraid. </a:t>
            </a:r>
          </a:p>
          <a:p>
            <a:pPr algn="ctr"/>
            <a:r>
              <a:rPr lang="en-US" sz="4800" dirty="0">
                <a:solidFill>
                  <a:schemeClr val="accent4">
                    <a:lumMod val="75000"/>
                  </a:schemeClr>
                </a:solidFill>
              </a:rPr>
              <a:t>I will provide for you and your children.</a:t>
            </a:r>
          </a:p>
        </p:txBody>
      </p:sp>
      <p:pic>
        <p:nvPicPr>
          <p:cNvPr id="5" name="Picture 4" descr="C:\Documents and Settings\nlw1109\Local Settings\Temporary Internet Files\Content.IE5\833BBH1A\MC9002810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041040" y="1832082"/>
            <a:ext cx="1656322" cy="2809893"/>
          </a:xfrm>
          <a:prstGeom prst="rect">
            <a:avLst/>
          </a:prstGeom>
          <a:noFill/>
        </p:spPr>
      </p:pic>
      <p:pic>
        <p:nvPicPr>
          <p:cNvPr id="6" name="Picture 2" descr="C:\Documents and Settings\nlw1109\Local Settings\Temporary Internet Files\Content.IE5\WAFQGU2X\MC900057776[1].wmf"/>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61981" r="1"/>
          <a:stretch/>
        </p:blipFill>
        <p:spPr bwMode="auto">
          <a:xfrm>
            <a:off x="6888409" y="838200"/>
            <a:ext cx="2232385" cy="3162026"/>
          </a:xfrm>
          <a:prstGeom prst="rect">
            <a:avLst/>
          </a:prstGeom>
          <a:noFill/>
        </p:spPr>
      </p:pic>
      <p:pic>
        <p:nvPicPr>
          <p:cNvPr id="4" name="Picture 2" descr="C:\Documents and Settings\nlw1109\Local Settings\Temporary Internet Files\Content.IE5\WAFQGU2X\MC900057776[1].wmf"/>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27027" r="38372"/>
          <a:stretch/>
        </p:blipFill>
        <p:spPr bwMode="auto">
          <a:xfrm>
            <a:off x="6577652" y="1479949"/>
            <a:ext cx="2031752" cy="316202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4876800"/>
            <a:ext cx="9144000" cy="1981200"/>
          </a:xfrm>
        </p:spPr>
        <p:txBody>
          <a:bodyPr>
            <a:normAutofit/>
          </a:bodyPr>
          <a:lstStyle/>
          <a:p>
            <a:r>
              <a:rPr lang="en-US" b="1" dirty="0">
                <a:solidFill>
                  <a:schemeClr val="bg1"/>
                </a:solidFill>
              </a:rPr>
              <a:t>Joseph stayed in Egypt, along with all his father’s family. He lived 110 years, </a:t>
            </a:r>
          </a:p>
        </p:txBody>
      </p:sp>
      <p:pic>
        <p:nvPicPr>
          <p:cNvPr id="3" name="Picture 2"/>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600200" y="154259"/>
            <a:ext cx="6477000" cy="4724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981" y="0"/>
            <a:ext cx="4468383" cy="6858000"/>
          </a:xfrm>
        </p:spPr>
        <p:txBody>
          <a:bodyPr>
            <a:normAutofit fontScale="90000"/>
          </a:bodyPr>
          <a:lstStyle/>
          <a:p>
            <a:r>
              <a:rPr lang="en-US" sz="4900" dirty="0"/>
              <a:t>a</a:t>
            </a:r>
            <a:r>
              <a:rPr lang="en-US" sz="4900"/>
              <a:t>nd </a:t>
            </a:r>
            <a:r>
              <a:rPr lang="en-US" sz="4900" dirty="0"/>
              <a:t>saw the 3</a:t>
            </a:r>
            <a:r>
              <a:rPr lang="en-US" sz="4900" baseline="30000" dirty="0"/>
              <a:t>rd</a:t>
            </a:r>
            <a:r>
              <a:rPr lang="en-US" sz="4900" dirty="0"/>
              <a:t> generation </a:t>
            </a:r>
            <a:br>
              <a:rPr lang="en-US" sz="4900" dirty="0"/>
            </a:br>
            <a:r>
              <a:rPr lang="en-US" sz="4900" dirty="0"/>
              <a:t>of Ephraim’s children. </a:t>
            </a:r>
            <a:br>
              <a:rPr lang="en-US" sz="4900" dirty="0"/>
            </a:br>
            <a:br>
              <a:rPr lang="en-US" sz="2700" dirty="0"/>
            </a:br>
            <a:r>
              <a:rPr lang="en-US" sz="4900" dirty="0"/>
              <a:t>Also the children of </a:t>
            </a:r>
            <a:r>
              <a:rPr lang="en-US" sz="4900" dirty="0" err="1"/>
              <a:t>Makir</a:t>
            </a:r>
            <a:r>
              <a:rPr lang="en-US" sz="4900" dirty="0"/>
              <a:t> son of Manasseh were placed at birth on Joseph’s knees.</a:t>
            </a:r>
            <a:endParaRPr lang="en-US" dirty="0"/>
          </a:p>
        </p:txBody>
      </p:sp>
      <p:pic>
        <p:nvPicPr>
          <p:cNvPr id="3" name="Picture 2" descr="C:\Documents and Settings\nlw1109\Local Settings\Temporary Internet Files\Content.IE5\833BBH1A\MC9002810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838415" y="228600"/>
            <a:ext cx="1248109" cy="2117374"/>
          </a:xfrm>
          <a:prstGeom prst="rect">
            <a:avLst/>
          </a:prstGeom>
          <a:noFill/>
        </p:spPr>
      </p:pic>
      <p:pic>
        <p:nvPicPr>
          <p:cNvPr id="4" name="Picture 3"/>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041420" y="4160861"/>
            <a:ext cx="1351721" cy="914400"/>
          </a:xfrm>
          <a:prstGeom prst="rect">
            <a:avLst/>
          </a:prstGeom>
        </p:spPr>
      </p:pic>
      <p:pic>
        <p:nvPicPr>
          <p:cNvPr id="5" name="Picture 4"/>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7707334" y="3057915"/>
            <a:ext cx="827066" cy="1286547"/>
          </a:xfrm>
          <a:prstGeom prst="rect">
            <a:avLst/>
          </a:prstGeom>
        </p:spPr>
      </p:pic>
      <p:pic>
        <p:nvPicPr>
          <p:cNvPr id="7" name="Picture 6"/>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7341610" y="1167162"/>
            <a:ext cx="659390" cy="1692053"/>
          </a:xfrm>
          <a:prstGeom prst="rect">
            <a:avLst/>
          </a:prstGeom>
        </p:spPr>
      </p:pic>
      <p:pic>
        <p:nvPicPr>
          <p:cNvPr id="8" name="Picture 7"/>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4820657" y="1103150"/>
            <a:ext cx="809215" cy="1679835"/>
          </a:xfrm>
          <a:prstGeom prst="rect">
            <a:avLst/>
          </a:prstGeom>
        </p:spPr>
      </p:pic>
      <p:pic>
        <p:nvPicPr>
          <p:cNvPr id="9" name="Picture 8"/>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5140297" y="5286740"/>
            <a:ext cx="979150" cy="1436088"/>
          </a:xfrm>
          <a:prstGeom prst="rect">
            <a:avLst/>
          </a:prstGeom>
        </p:spPr>
      </p:pic>
      <p:pic>
        <p:nvPicPr>
          <p:cNvPr id="10" name="Picture 9"/>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7440635" y="4572000"/>
            <a:ext cx="1523999" cy="1143001"/>
          </a:xfrm>
          <a:prstGeom prst="rect">
            <a:avLst/>
          </a:prstGeom>
        </p:spPr>
      </p:pic>
      <p:pic>
        <p:nvPicPr>
          <p:cNvPr id="11" name="Picture 10"/>
          <p:cNvPicPr>
            <a:picLocks noChangeAspect="1"/>
          </p:cNvPicPr>
          <p:nvPr/>
        </p:nvPicPr>
        <p:blipFill rotWithShape="1">
          <a:blip r:embed="rId9" cstate="email">
            <a:extLst>
              <a:ext uri="{28A0092B-C50C-407E-A947-70E740481C1C}">
                <a14:useLocalDpi xmlns:a14="http://schemas.microsoft.com/office/drawing/2010/main"/>
              </a:ext>
            </a:extLst>
          </a:blip>
          <a:srcRect/>
          <a:stretch/>
        </p:blipFill>
        <p:spPr>
          <a:xfrm>
            <a:off x="4386113" y="2853639"/>
            <a:ext cx="1508367" cy="1190815"/>
          </a:xfrm>
          <a:prstGeom prst="rect">
            <a:avLst/>
          </a:prstGeom>
        </p:spPr>
      </p:pic>
      <p:sp>
        <p:nvSpPr>
          <p:cNvPr id="12" name="TextBox 11"/>
          <p:cNvSpPr txBox="1"/>
          <p:nvPr/>
        </p:nvSpPr>
        <p:spPr>
          <a:xfrm>
            <a:off x="4172559" y="526152"/>
            <a:ext cx="1775935" cy="646331"/>
          </a:xfrm>
          <a:prstGeom prst="rect">
            <a:avLst/>
          </a:prstGeom>
          <a:noFill/>
        </p:spPr>
        <p:txBody>
          <a:bodyPr wrap="none" rtlCol="0">
            <a:spAutoFit/>
          </a:bodyPr>
          <a:lstStyle/>
          <a:p>
            <a:r>
              <a:rPr lang="en-US" sz="3600" b="1" dirty="0"/>
              <a:t>Ephraim</a:t>
            </a:r>
          </a:p>
        </p:txBody>
      </p:sp>
      <p:sp>
        <p:nvSpPr>
          <p:cNvPr id="13" name="TextBox 12"/>
          <p:cNvSpPr txBox="1"/>
          <p:nvPr/>
        </p:nvSpPr>
        <p:spPr>
          <a:xfrm>
            <a:off x="7002067" y="492398"/>
            <a:ext cx="2141933" cy="646331"/>
          </a:xfrm>
          <a:prstGeom prst="rect">
            <a:avLst/>
          </a:prstGeom>
          <a:noFill/>
        </p:spPr>
        <p:txBody>
          <a:bodyPr wrap="none" rtlCol="0">
            <a:spAutoFit/>
          </a:bodyPr>
          <a:lstStyle/>
          <a:p>
            <a:r>
              <a:rPr lang="en-US" sz="3600" b="1" dirty="0"/>
              <a:t>Manasseh</a:t>
            </a:r>
          </a:p>
        </p:txBody>
      </p:sp>
      <p:sp>
        <p:nvSpPr>
          <p:cNvPr id="14" name="TextBox 13"/>
          <p:cNvSpPr txBox="1"/>
          <p:nvPr/>
        </p:nvSpPr>
        <p:spPr>
          <a:xfrm>
            <a:off x="7964904" y="2536049"/>
            <a:ext cx="1314784" cy="646331"/>
          </a:xfrm>
          <a:prstGeom prst="rect">
            <a:avLst/>
          </a:prstGeom>
          <a:noFill/>
        </p:spPr>
        <p:txBody>
          <a:bodyPr wrap="none" rtlCol="0">
            <a:spAutoFit/>
          </a:bodyPr>
          <a:lstStyle/>
          <a:p>
            <a:r>
              <a:rPr lang="en-US" sz="3600" b="1" dirty="0" err="1"/>
              <a:t>Makir</a:t>
            </a:r>
            <a:endParaRPr lang="en-US" sz="3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Documents and Settings\nlw1109\Local Settings\Temporary Internet Files\Content.IE5\833BBH1A\MC9002810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flipH="1">
            <a:off x="4114800" y="1112930"/>
            <a:ext cx="1379838" cy="2809893"/>
          </a:xfrm>
          <a:prstGeom prst="rect">
            <a:avLst/>
          </a:prstGeom>
          <a:noFill/>
        </p:spPr>
      </p:pic>
      <p:pic>
        <p:nvPicPr>
          <p:cNvPr id="6" name="Picture 2" descr="C:\Documents and Settings\nlw1109\Local Settings\Temporary Internet Files\Content.IE5\WAFQGU2X\MC900057776[1].wmf"/>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61981" r="1"/>
          <a:stretch/>
        </p:blipFill>
        <p:spPr bwMode="auto">
          <a:xfrm flipH="1">
            <a:off x="13010" y="0"/>
            <a:ext cx="2125536" cy="3162026"/>
          </a:xfrm>
          <a:prstGeom prst="rect">
            <a:avLst/>
          </a:prstGeom>
          <a:noFill/>
        </p:spPr>
      </p:pic>
      <p:pic>
        <p:nvPicPr>
          <p:cNvPr id="4" name="Picture 2" descr="C:\Documents and Settings\nlw1109\Local Settings\Temporary Internet Files\Content.IE5\WAFQGU2X\MC900057776[1].wmf"/>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l="27027" r="38372"/>
          <a:stretch/>
        </p:blipFill>
        <p:spPr bwMode="auto">
          <a:xfrm flipH="1">
            <a:off x="552468" y="609600"/>
            <a:ext cx="2018688" cy="3162026"/>
          </a:xfrm>
          <a:prstGeom prst="rect">
            <a:avLst/>
          </a:prstGeom>
          <a:noFill/>
        </p:spPr>
      </p:pic>
      <p:sp>
        <p:nvSpPr>
          <p:cNvPr id="8" name="Title 1"/>
          <p:cNvSpPr>
            <a:spLocks noGrp="1"/>
          </p:cNvSpPr>
          <p:nvPr>
            <p:ph type="ctrTitle"/>
          </p:nvPr>
        </p:nvSpPr>
        <p:spPr>
          <a:xfrm>
            <a:off x="2362200" y="1"/>
            <a:ext cx="6781800" cy="1112930"/>
          </a:xfrm>
          <a:solidFill>
            <a:schemeClr val="tx2">
              <a:lumMod val="60000"/>
              <a:lumOff val="40000"/>
            </a:schemeClr>
          </a:solidFill>
        </p:spPr>
        <p:txBody>
          <a:bodyPr>
            <a:noAutofit/>
          </a:bodyPr>
          <a:lstStyle/>
          <a:p>
            <a:r>
              <a:rPr lang="en-US" sz="3600" b="1" dirty="0"/>
              <a:t>Then Joseph said to his brothers, </a:t>
            </a:r>
          </a:p>
        </p:txBody>
      </p:sp>
      <p:sp>
        <p:nvSpPr>
          <p:cNvPr id="9" name="Rounded Rectangular Callout 8"/>
          <p:cNvSpPr/>
          <p:nvPr/>
        </p:nvSpPr>
        <p:spPr>
          <a:xfrm>
            <a:off x="304800" y="3922822"/>
            <a:ext cx="8610600" cy="2630377"/>
          </a:xfrm>
          <a:prstGeom prst="wedgeRoundRectCallout">
            <a:avLst>
              <a:gd name="adj1" fmla="val -1988"/>
              <a:gd name="adj2" fmla="val -133333"/>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accent4">
                    <a:lumMod val="50000"/>
                  </a:schemeClr>
                </a:solidFill>
              </a:rPr>
              <a:t>I am about to die. But God will surely come to your aid and take you up out of this land to the land he promised on oath to Abraham, Isaac and Jacob.</a:t>
            </a:r>
          </a:p>
        </p:txBody>
      </p:sp>
    </p:spTree>
    <p:extLst>
      <p:ext uri="{BB962C8B-B14F-4D97-AF65-F5344CB8AC3E}">
        <p14:creationId xmlns:p14="http://schemas.microsoft.com/office/powerpoint/2010/main" val="49131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219" y="1859"/>
            <a:ext cx="9101781" cy="1545586"/>
          </a:xfrm>
        </p:spPr>
        <p:txBody>
          <a:bodyPr>
            <a:noAutofit/>
          </a:bodyPr>
          <a:lstStyle/>
          <a:p>
            <a:r>
              <a:rPr lang="en-US" sz="4800" b="1" dirty="0">
                <a:solidFill>
                  <a:schemeClr val="bg1"/>
                </a:solidFill>
              </a:rPr>
              <a:t>And Joseph made the Israelites swear an oath and said,</a:t>
            </a:r>
          </a:p>
        </p:txBody>
      </p:sp>
      <p:sp>
        <p:nvSpPr>
          <p:cNvPr id="3" name="Rounded Rectangular Callout 2"/>
          <p:cNvSpPr/>
          <p:nvPr/>
        </p:nvSpPr>
        <p:spPr>
          <a:xfrm>
            <a:off x="1930744" y="1547446"/>
            <a:ext cx="7205822" cy="2809892"/>
          </a:xfrm>
          <a:prstGeom prst="wedgeRoundRectCallout">
            <a:avLst>
              <a:gd name="adj1" fmla="val -63315"/>
              <a:gd name="adj2" fmla="val -30331"/>
              <a:gd name="adj3" fmla="val 16667"/>
            </a:avLst>
          </a:prstGeom>
          <a:solidFill>
            <a:schemeClr val="accent3">
              <a:lumMod val="60000"/>
              <a:lumOff val="4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accent4">
                    <a:lumMod val="75000"/>
                  </a:schemeClr>
                </a:solidFill>
              </a:rPr>
              <a:t>God will surely come to your aid, and then you must carry my bones up from this place.</a:t>
            </a:r>
          </a:p>
        </p:txBody>
      </p:sp>
      <p:pic>
        <p:nvPicPr>
          <p:cNvPr id="4" name="Picture 3" descr="C:\Documents and Settings\nlw1109\Local Settings\Temporary Internet Files\Content.IE5\833BBH1A\MC9002810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2219" y="1547446"/>
            <a:ext cx="1134762" cy="2809893"/>
          </a:xfrm>
          <a:prstGeom prst="rect">
            <a:avLst/>
          </a:prstGeom>
          <a:noFill/>
        </p:spPr>
      </p:pic>
      <p:pic>
        <p:nvPicPr>
          <p:cNvPr id="5" name="Picture 4"/>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2219" y="4357339"/>
            <a:ext cx="9122225" cy="25006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a:solidFill>
            <a:schemeClr val="accent4">
              <a:lumMod val="40000"/>
              <a:lumOff val="60000"/>
            </a:schemeClr>
          </a:solidFill>
        </p:spPr>
        <p:txBody>
          <a:bodyPr>
            <a:normAutofit/>
          </a:bodyPr>
          <a:lstStyle/>
          <a:p>
            <a:r>
              <a:rPr lang="en-US" sz="6600" b="1" dirty="0">
                <a:latin typeface="Bauhaus 93" panose="04030905020B02020C02" pitchFamily="82" charset="0"/>
              </a:rPr>
              <a:t>The Truth</a:t>
            </a:r>
            <a:br>
              <a:rPr lang="en-US" sz="6600" b="1" dirty="0">
                <a:latin typeface="Bauhaus 93" panose="04030905020B02020C02" pitchFamily="82" charset="0"/>
              </a:rPr>
            </a:br>
            <a:r>
              <a:rPr lang="en-US" sz="4800" b="1" dirty="0">
                <a:latin typeface="Bauhaus 93" panose="04030905020B02020C02" pitchFamily="82" charset="0"/>
              </a:rPr>
              <a:t>DIG SITE #20</a:t>
            </a:r>
          </a:p>
        </p:txBody>
      </p:sp>
      <p:sp>
        <p:nvSpPr>
          <p:cNvPr id="3" name="Rectangle 2"/>
          <p:cNvSpPr/>
          <p:nvPr/>
        </p:nvSpPr>
        <p:spPr>
          <a:xfrm>
            <a:off x="0" y="2905543"/>
            <a:ext cx="9144000" cy="2123658"/>
          </a:xfrm>
          <a:prstGeom prst="rect">
            <a:avLst/>
          </a:prstGeom>
        </p:spPr>
        <p:txBody>
          <a:bodyPr wrap="square">
            <a:spAutoFit/>
          </a:bodyPr>
          <a:lstStyle/>
          <a:p>
            <a:pPr algn="ctr"/>
            <a:r>
              <a:rPr lang="en-US" sz="6600" b="1" dirty="0">
                <a:solidFill>
                  <a:schemeClr val="accent3">
                    <a:lumMod val="20000"/>
                    <a:lumOff val="80000"/>
                  </a:schemeClr>
                </a:solidFill>
              </a:rPr>
              <a:t>God works out every situation to His glory!</a:t>
            </a:r>
          </a:p>
        </p:txBody>
      </p:sp>
    </p:spTree>
    <p:extLst>
      <p:ext uri="{BB962C8B-B14F-4D97-AF65-F5344CB8AC3E}">
        <p14:creationId xmlns:p14="http://schemas.microsoft.com/office/powerpoint/2010/main" val="77127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5181600" cy="6858000"/>
          </a:xfrm>
          <a:solidFill>
            <a:schemeClr val="accent1">
              <a:lumMod val="50000"/>
            </a:schemeClr>
          </a:solidFill>
        </p:spPr>
        <p:txBody>
          <a:bodyPr>
            <a:normAutofit/>
          </a:bodyPr>
          <a:lstStyle/>
          <a:p>
            <a:r>
              <a:rPr lang="en-US" sz="5400" b="1" dirty="0">
                <a:solidFill>
                  <a:schemeClr val="bg1"/>
                </a:solidFill>
              </a:rPr>
              <a:t>So Joseph died at the age of 110. </a:t>
            </a:r>
            <a:br>
              <a:rPr lang="en-US" sz="5400" b="1" dirty="0">
                <a:solidFill>
                  <a:schemeClr val="bg1"/>
                </a:solidFill>
              </a:rPr>
            </a:br>
            <a:br>
              <a:rPr lang="en-US" sz="5400" b="1" dirty="0">
                <a:solidFill>
                  <a:schemeClr val="bg1"/>
                </a:solidFill>
              </a:rPr>
            </a:br>
            <a:r>
              <a:rPr lang="en-US" sz="5400" b="1" dirty="0">
                <a:solidFill>
                  <a:schemeClr val="bg1"/>
                </a:solidFill>
              </a:rPr>
              <a:t>And after they embalmed him, </a:t>
            </a:r>
            <a:br>
              <a:rPr lang="en-US" sz="5400" b="1" dirty="0">
                <a:solidFill>
                  <a:schemeClr val="bg1"/>
                </a:solidFill>
              </a:rPr>
            </a:br>
            <a:r>
              <a:rPr lang="en-US" sz="5400" b="1" dirty="0">
                <a:solidFill>
                  <a:schemeClr val="bg1"/>
                </a:solidFill>
              </a:rPr>
              <a:t>he was placed in a coffin in Egypt. </a:t>
            </a:r>
          </a:p>
        </p:txBody>
      </p:sp>
      <p:pic>
        <p:nvPicPr>
          <p:cNvPr id="3" name="Picture 2"/>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5181600" y="1143000"/>
            <a:ext cx="3775364" cy="41529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7F103AB8-6037-AE61-9C29-47100EAC6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CA1AE-F45D-9067-8C58-3EE384D0021C}"/>
              </a:ext>
            </a:extLst>
          </p:cNvPr>
          <p:cNvSpPr>
            <a:spLocks noGrp="1"/>
          </p:cNvSpPr>
          <p:nvPr>
            <p:ph type="title"/>
          </p:nvPr>
        </p:nvSpPr>
        <p:spPr>
          <a:xfrm>
            <a:off x="0" y="0"/>
            <a:ext cx="9144000" cy="1828800"/>
          </a:xfrm>
          <a:solidFill>
            <a:schemeClr val="accent4">
              <a:lumMod val="40000"/>
              <a:lumOff val="60000"/>
            </a:schemeClr>
          </a:solidFill>
        </p:spPr>
        <p:txBody>
          <a:bodyPr>
            <a:normAutofit/>
          </a:bodyPr>
          <a:lstStyle/>
          <a:p>
            <a:r>
              <a:rPr lang="en-US" sz="6600" b="1" dirty="0">
                <a:latin typeface="Bauhaus 93" panose="04030905020B02020C02" pitchFamily="82" charset="0"/>
              </a:rPr>
              <a:t>MEMORY VERSE</a:t>
            </a:r>
            <a:br>
              <a:rPr lang="en-US" sz="6600" b="1" dirty="0">
                <a:latin typeface="Bauhaus 93" panose="04030905020B02020C02" pitchFamily="82" charset="0"/>
              </a:rPr>
            </a:br>
            <a:r>
              <a:rPr lang="en-US" sz="4800" b="1" dirty="0">
                <a:latin typeface="Bauhaus 93" panose="04030905020B02020C02" pitchFamily="82" charset="0"/>
              </a:rPr>
              <a:t>DIG SITE #20</a:t>
            </a:r>
          </a:p>
        </p:txBody>
      </p:sp>
      <p:sp>
        <p:nvSpPr>
          <p:cNvPr id="3" name="Rectangle 2">
            <a:extLst>
              <a:ext uri="{FF2B5EF4-FFF2-40B4-BE49-F238E27FC236}">
                <a16:creationId xmlns:a16="http://schemas.microsoft.com/office/drawing/2014/main" id="{061301A2-8EBF-2BBD-539A-49CF7EC5FA85}"/>
              </a:ext>
            </a:extLst>
          </p:cNvPr>
          <p:cNvSpPr/>
          <p:nvPr/>
        </p:nvSpPr>
        <p:spPr>
          <a:xfrm>
            <a:off x="0" y="1981200"/>
            <a:ext cx="9144000" cy="4154984"/>
          </a:xfrm>
          <a:prstGeom prst="rect">
            <a:avLst/>
          </a:prstGeom>
        </p:spPr>
        <p:txBody>
          <a:bodyPr wrap="square">
            <a:spAutoFit/>
          </a:bodyPr>
          <a:lstStyle/>
          <a:p>
            <a:pPr algn="ctr"/>
            <a:r>
              <a:rPr lang="en-US" sz="4400" b="1" dirty="0">
                <a:solidFill>
                  <a:schemeClr val="accent3">
                    <a:lumMod val="20000"/>
                    <a:lumOff val="80000"/>
                  </a:schemeClr>
                </a:solidFill>
              </a:rPr>
              <a:t>Genesis 50:24b </a:t>
            </a:r>
          </a:p>
          <a:p>
            <a:pPr algn="ctr"/>
            <a:r>
              <a:rPr lang="en-US" sz="4400" b="1" dirty="0">
                <a:solidFill>
                  <a:schemeClr val="accent3">
                    <a:lumMod val="20000"/>
                    <a:lumOff val="80000"/>
                  </a:schemeClr>
                </a:solidFill>
              </a:rPr>
              <a:t>But God will surely come to your aid and take you up out of this land </a:t>
            </a:r>
          </a:p>
          <a:p>
            <a:pPr algn="ctr"/>
            <a:r>
              <a:rPr lang="en-US" sz="4400" b="1" dirty="0">
                <a:solidFill>
                  <a:schemeClr val="accent3">
                    <a:lumMod val="20000"/>
                    <a:lumOff val="80000"/>
                  </a:schemeClr>
                </a:solidFill>
              </a:rPr>
              <a:t>to the land he promised </a:t>
            </a:r>
          </a:p>
          <a:p>
            <a:pPr algn="ctr"/>
            <a:r>
              <a:rPr lang="en-US" sz="4400" b="1" dirty="0">
                <a:solidFill>
                  <a:schemeClr val="accent3">
                    <a:lumMod val="20000"/>
                    <a:lumOff val="80000"/>
                  </a:schemeClr>
                </a:solidFill>
              </a:rPr>
              <a:t>on oath to Abraham, Isaac and Jacob. </a:t>
            </a:r>
          </a:p>
          <a:p>
            <a:pPr algn="ctr"/>
            <a:r>
              <a:rPr lang="en-US" sz="4400" b="1" dirty="0">
                <a:solidFill>
                  <a:schemeClr val="accent3">
                    <a:lumMod val="20000"/>
                    <a:lumOff val="80000"/>
                  </a:schemeClr>
                </a:solidFill>
              </a:rPr>
              <a:t>Genesis 50:24b </a:t>
            </a:r>
          </a:p>
        </p:txBody>
      </p:sp>
    </p:spTree>
    <p:extLst>
      <p:ext uri="{BB962C8B-B14F-4D97-AF65-F5344CB8AC3E}">
        <p14:creationId xmlns:p14="http://schemas.microsoft.com/office/powerpoint/2010/main" val="2046025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343400"/>
            <a:ext cx="7848600" cy="1752599"/>
          </a:xfrm>
        </p:spPr>
        <p:txBody>
          <a:bodyPr>
            <a:normAutofit/>
          </a:bodyPr>
          <a:lstStyle/>
          <a:p>
            <a:r>
              <a:rPr lang="en-US" dirty="0"/>
              <a:t> </a:t>
            </a:r>
            <a:br>
              <a:rPr lang="en-US" b="1" dirty="0"/>
            </a:br>
            <a:endParaRPr lang="en-US" dirty="0"/>
          </a:p>
        </p:txBody>
      </p:sp>
      <p:sp>
        <p:nvSpPr>
          <p:cNvPr id="4" name="Title 1"/>
          <p:cNvSpPr txBox="1">
            <a:spLocks/>
          </p:cNvSpPr>
          <p:nvPr/>
        </p:nvSpPr>
        <p:spPr>
          <a:xfrm>
            <a:off x="0" y="0"/>
            <a:ext cx="9144000" cy="6858000"/>
          </a:xfrm>
          <a:prstGeom prst="rect">
            <a:avLst/>
          </a:prstGeom>
          <a:solidFill>
            <a:schemeClr val="accent4">
              <a:lumMod val="20000"/>
              <a:lumOff val="80000"/>
            </a:schemeClr>
          </a:solidFill>
        </p:spPr>
        <p:txBody>
          <a:bodyPr vert="horz" lIns="91440" tIns="45720" rIns="91440" bIns="45720" rtlCol="0" anchor="ctr">
            <a:noAutofit/>
          </a:bodyPr>
          <a:lstStyle/>
          <a:p>
            <a:pPr algn="ctr">
              <a:spcBef>
                <a:spcPct val="0"/>
              </a:spcBef>
              <a:defRPr/>
            </a:pPr>
            <a:r>
              <a:rPr lang="en-US" sz="4000" dirty="0"/>
              <a:t>Now Jacob sent Judah ahead of him to Joseph to get directions to Goshen. </a:t>
            </a:r>
          </a:p>
          <a:p>
            <a:pPr algn="ctr">
              <a:spcBef>
                <a:spcPct val="0"/>
              </a:spcBef>
              <a:defRPr/>
            </a:pPr>
            <a:endParaRPr lang="en-US" sz="4000" dirty="0"/>
          </a:p>
          <a:p>
            <a:pPr algn="ctr">
              <a:spcBef>
                <a:spcPct val="0"/>
              </a:spcBef>
              <a:defRPr/>
            </a:pPr>
            <a:endParaRPr lang="en-US" sz="4000" dirty="0"/>
          </a:p>
          <a:p>
            <a:pPr algn="ctr">
              <a:spcBef>
                <a:spcPct val="0"/>
              </a:spcBef>
              <a:defRPr/>
            </a:pPr>
            <a:endParaRPr lang="en-US" sz="4000" dirty="0"/>
          </a:p>
          <a:p>
            <a:pPr algn="ctr">
              <a:spcBef>
                <a:spcPct val="0"/>
              </a:spcBef>
              <a:defRPr/>
            </a:pPr>
            <a:endParaRPr lang="en-US" sz="4000" dirty="0"/>
          </a:p>
          <a:p>
            <a:pPr algn="ctr">
              <a:spcBef>
                <a:spcPct val="0"/>
              </a:spcBef>
              <a:defRPr/>
            </a:pPr>
            <a:endParaRPr lang="en-US" sz="4000" dirty="0"/>
          </a:p>
          <a:p>
            <a:pPr algn="ctr">
              <a:spcBef>
                <a:spcPct val="0"/>
              </a:spcBef>
              <a:defRPr/>
            </a:pPr>
            <a:endParaRPr lang="en-US" sz="4000" dirty="0"/>
          </a:p>
          <a:p>
            <a:pPr algn="ctr">
              <a:spcBef>
                <a:spcPct val="0"/>
              </a:spcBef>
              <a:defRPr/>
            </a:pPr>
            <a:r>
              <a:rPr lang="en-US" sz="4000" dirty="0"/>
              <a:t>When they arrived in the region of Goshen, Joseph had his chariot made ready and went to Goshen to meet his father Israel. </a:t>
            </a:r>
          </a:p>
        </p:txBody>
      </p:sp>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981200" y="1524000"/>
            <a:ext cx="5181600" cy="30705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1813011"/>
            <a:ext cx="4120234" cy="990600"/>
          </a:xfrm>
        </p:spPr>
        <p:txBody>
          <a:bodyPr>
            <a:normAutofit/>
          </a:bodyPr>
          <a:lstStyle/>
          <a:p>
            <a:r>
              <a:rPr lang="en-US" sz="3600" b="1" dirty="0"/>
              <a:t>Israel said to Joseph, </a:t>
            </a:r>
          </a:p>
        </p:txBody>
      </p:sp>
      <p:sp>
        <p:nvSpPr>
          <p:cNvPr id="8" name="Title 1"/>
          <p:cNvSpPr txBox="1">
            <a:spLocks/>
          </p:cNvSpPr>
          <p:nvPr/>
        </p:nvSpPr>
        <p:spPr>
          <a:xfrm>
            <a:off x="0" y="-35257"/>
            <a:ext cx="9144000" cy="1828800"/>
          </a:xfrm>
          <a:prstGeom prst="rect">
            <a:avLst/>
          </a:prstGeom>
          <a:solidFill>
            <a:schemeClr val="accent3">
              <a:lumMod val="50000"/>
            </a:schemeClr>
          </a:solidFill>
        </p:spPr>
        <p:txBody>
          <a:bodyPr vert="horz" lIns="91440" tIns="45720" rIns="91440" bIns="45720" rtlCol="0" anchor="ctr">
            <a:noAutofit/>
          </a:bodyPr>
          <a:lstStyle/>
          <a:p>
            <a:pPr algn="ctr">
              <a:spcBef>
                <a:spcPct val="0"/>
              </a:spcBef>
              <a:defRPr/>
            </a:pPr>
            <a:r>
              <a:rPr lang="en-US" sz="4000" b="1" dirty="0">
                <a:solidFill>
                  <a:schemeClr val="accent3">
                    <a:lumMod val="20000"/>
                    <a:lumOff val="80000"/>
                  </a:schemeClr>
                </a:solidFill>
              </a:rPr>
              <a:t>As soon as Joseph appeared before him, </a:t>
            </a:r>
          </a:p>
          <a:p>
            <a:pPr algn="ctr">
              <a:spcBef>
                <a:spcPct val="0"/>
              </a:spcBef>
              <a:defRPr/>
            </a:pPr>
            <a:r>
              <a:rPr lang="en-US" sz="4000" b="1" dirty="0">
                <a:solidFill>
                  <a:schemeClr val="accent3">
                    <a:lumMod val="20000"/>
                    <a:lumOff val="80000"/>
                  </a:schemeClr>
                </a:solidFill>
              </a:rPr>
              <a:t>he threw his arms around his father and wept for a long time.</a:t>
            </a:r>
          </a:p>
        </p:txBody>
      </p:sp>
      <p:pic>
        <p:nvPicPr>
          <p:cNvPr id="1026" name="Picture 2" descr="Joseph prepared his chariot and went up to Goshen to meet his father Israel; as soon as he appeared before him, he fell on his neck and wept on his neck a long time. Then Jacob said to Joseph, ‘Now let me die, since I have seen your face, that you are still alive.’ Genesis 46:29 (NASB) – Slide 13">
            <a:extLst>
              <a:ext uri="{FF2B5EF4-FFF2-40B4-BE49-F238E27FC236}">
                <a16:creationId xmlns:a16="http://schemas.microsoft.com/office/drawing/2014/main" id="{F87C7DFA-3244-3FBD-77A7-5569B1E83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7567" y="2803611"/>
            <a:ext cx="5386517" cy="4039888"/>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ular Callout 3"/>
          <p:cNvSpPr/>
          <p:nvPr/>
        </p:nvSpPr>
        <p:spPr>
          <a:xfrm>
            <a:off x="33068" y="2784143"/>
            <a:ext cx="3717567" cy="3836441"/>
          </a:xfrm>
          <a:prstGeom prst="wedgeRoundRectCallout">
            <a:avLst>
              <a:gd name="adj1" fmla="val 141994"/>
              <a:gd name="adj2" fmla="val 28967"/>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b="1" dirty="0">
                <a:solidFill>
                  <a:schemeClr val="tx1"/>
                </a:solidFill>
              </a:rPr>
              <a:t>Now I am ready to die, </a:t>
            </a:r>
          </a:p>
          <a:p>
            <a:pPr algn="ctr"/>
            <a:r>
              <a:rPr lang="en-US" sz="3800" b="1" dirty="0">
                <a:solidFill>
                  <a:schemeClr val="tx1"/>
                </a:solidFill>
              </a:rPr>
              <a:t>since I have seen for myself that you are still alive.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85" y="10841"/>
            <a:ext cx="5700215" cy="2198959"/>
          </a:xfrm>
        </p:spPr>
        <p:txBody>
          <a:bodyPr>
            <a:normAutofit/>
          </a:bodyPr>
          <a:lstStyle/>
          <a:p>
            <a:r>
              <a:rPr lang="en-US" dirty="0"/>
              <a:t>    Then Joseph said to his brothers and to his father’s household, </a:t>
            </a:r>
          </a:p>
        </p:txBody>
      </p:sp>
      <p:sp>
        <p:nvSpPr>
          <p:cNvPr id="3" name="Rounded Rectangular Callout 2"/>
          <p:cNvSpPr/>
          <p:nvPr/>
        </p:nvSpPr>
        <p:spPr>
          <a:xfrm>
            <a:off x="1981200" y="2438400"/>
            <a:ext cx="4724400" cy="1676400"/>
          </a:xfrm>
          <a:prstGeom prst="wedgeRoundRectCallout">
            <a:avLst>
              <a:gd name="adj1" fmla="val -76145"/>
              <a:gd name="adj2" fmla="val -24405"/>
              <a:gd name="adj3" fmla="val 16667"/>
            </a:avLst>
          </a:prstGeom>
          <a:solidFill>
            <a:schemeClr val="accent4">
              <a:lumMod val="40000"/>
              <a:lumOff val="60000"/>
            </a:schemeClr>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2"/>
                </a:solidFill>
              </a:rPr>
              <a:t>I will go up and speak to Pharaoh and will say to him, </a:t>
            </a:r>
          </a:p>
        </p:txBody>
      </p:sp>
      <p:pic>
        <p:nvPicPr>
          <p:cNvPr id="5" name="Picture 2" descr="C:\Documents and Settings\nlw1109\Local Settings\Temporary Internet Files\Content.IE5\WAFQGU2X\MC900057776[1].wmf"/>
          <p:cNvPicPr>
            <a:picLocks noChangeAspect="1" noChangeArrowheads="1"/>
          </p:cNvPicPr>
          <p:nvPr/>
        </p:nvPicPr>
        <p:blipFill>
          <a:blip r:embed="rId2" cstate="email">
            <a:extLst>
              <a:ext uri="{28A0092B-C50C-407E-A947-70E740481C1C}">
                <a14:useLocalDpi xmlns:a14="http://schemas.microsoft.com/office/drawing/2010/main"/>
              </a:ext>
            </a:extLst>
          </a:blip>
          <a:srcRect l="27027"/>
          <a:stretch>
            <a:fillRect/>
          </a:stretch>
        </p:blipFill>
        <p:spPr bwMode="auto">
          <a:xfrm>
            <a:off x="5715000" y="341531"/>
            <a:ext cx="3048000" cy="2249268"/>
          </a:xfrm>
          <a:prstGeom prst="rect">
            <a:avLst/>
          </a:prstGeom>
          <a:noFill/>
        </p:spPr>
      </p:pic>
      <p:pic>
        <p:nvPicPr>
          <p:cNvPr id="6" name="Picture 5" descr="C:\Documents and Settings\nlw1109\Local Settings\Temporary Internet Files\Content.IE5\833BBH1A\MC90028109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4785" y="2455460"/>
            <a:ext cx="1805548" cy="3063050"/>
          </a:xfrm>
          <a:prstGeom prst="rect">
            <a:avLst/>
          </a:prstGeom>
          <a:noFill/>
        </p:spPr>
      </p:pic>
      <p:sp>
        <p:nvSpPr>
          <p:cNvPr id="4" name="Rounded Rectangular Callout 3"/>
          <p:cNvSpPr/>
          <p:nvPr/>
        </p:nvSpPr>
        <p:spPr>
          <a:xfrm>
            <a:off x="2286000" y="4343400"/>
            <a:ext cx="6858000" cy="2514600"/>
          </a:xfrm>
          <a:prstGeom prst="wedgeRoundRectCallout">
            <a:avLst>
              <a:gd name="adj1" fmla="val -63760"/>
              <a:gd name="adj2" fmla="val -59412"/>
              <a:gd name="adj3" fmla="val 16667"/>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000" b="1" dirty="0">
                <a:solidFill>
                  <a:schemeClr val="tx2"/>
                </a:solidFill>
              </a:rPr>
              <a:t>‘My brothers and my father’s household, who were living in the land of Canaan, have come to me.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30706"/>
            <a:ext cx="9118979" cy="6897377"/>
          </a:xfrm>
          <a:prstGeom prst="rect">
            <a:avLst/>
          </a:prstGeom>
        </p:spPr>
      </p:pic>
      <p:sp>
        <p:nvSpPr>
          <p:cNvPr id="2" name="Title 1"/>
          <p:cNvSpPr>
            <a:spLocks noGrp="1"/>
          </p:cNvSpPr>
          <p:nvPr>
            <p:ph type="ctrTitle"/>
          </p:nvPr>
        </p:nvSpPr>
        <p:spPr>
          <a:xfrm>
            <a:off x="609600" y="1447800"/>
            <a:ext cx="7848600" cy="1752599"/>
          </a:xfrm>
        </p:spPr>
        <p:txBody>
          <a:bodyPr>
            <a:normAutofit/>
          </a:bodyPr>
          <a:lstStyle/>
          <a:p>
            <a:br>
              <a:rPr lang="en-US" b="1" dirty="0"/>
            </a:br>
            <a:endParaRPr lang="en-US" dirty="0"/>
          </a:p>
        </p:txBody>
      </p:sp>
      <p:sp>
        <p:nvSpPr>
          <p:cNvPr id="3" name="Rounded Rectangular Callout 2"/>
          <p:cNvSpPr/>
          <p:nvPr/>
        </p:nvSpPr>
        <p:spPr>
          <a:xfrm>
            <a:off x="152400" y="152400"/>
            <a:ext cx="7086600" cy="2667000"/>
          </a:xfrm>
          <a:prstGeom prst="wedgeRoundRectCallout">
            <a:avLst>
              <a:gd name="adj1" fmla="val -49908"/>
              <a:gd name="adj2" fmla="val -23892"/>
              <a:gd name="adj3" fmla="val 16667"/>
            </a:avLst>
          </a:prstGeom>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000" dirty="0">
                <a:solidFill>
                  <a:schemeClr val="tx1"/>
                </a:solidFill>
              </a:rPr>
              <a:t>The men are shepherds; they tend livestock, and they have brought along their flocks and herds and everything they own.’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Documents and Settings\nlw1109\Local Settings\Temporary Internet Files\Content.IE5\833BBH1A\MC900281097[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20334" y="1005775"/>
            <a:ext cx="1143000" cy="1939060"/>
          </a:xfrm>
          <a:prstGeom prst="rect">
            <a:avLst/>
          </a:prstGeom>
          <a:noFill/>
        </p:spPr>
      </p:pic>
      <p:pic>
        <p:nvPicPr>
          <p:cNvPr id="7" name="Picture 6"/>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04800" y="71651"/>
            <a:ext cx="7391399" cy="3077529"/>
          </a:xfrm>
          <a:prstGeom prst="rect">
            <a:avLst/>
          </a:prstGeom>
        </p:spPr>
      </p:pic>
      <p:sp>
        <p:nvSpPr>
          <p:cNvPr id="8" name="TextBox 7"/>
          <p:cNvSpPr txBox="1"/>
          <p:nvPr/>
        </p:nvSpPr>
        <p:spPr>
          <a:xfrm>
            <a:off x="1736019" y="152400"/>
            <a:ext cx="3367108" cy="2246769"/>
          </a:xfrm>
          <a:prstGeom prst="rect">
            <a:avLst/>
          </a:prstGeom>
          <a:noFill/>
        </p:spPr>
        <p:txBody>
          <a:bodyPr wrap="square" rtlCol="0">
            <a:spAutoFit/>
          </a:bodyPr>
          <a:lstStyle/>
          <a:p>
            <a:pPr algn="ctr"/>
            <a:r>
              <a:rPr lang="en-US" sz="2800" b="1" dirty="0"/>
              <a:t>Jacob,</a:t>
            </a:r>
          </a:p>
          <a:p>
            <a:pPr algn="ctr"/>
            <a:r>
              <a:rPr lang="en-US" sz="2800" b="1" dirty="0"/>
              <a:t>(AKA Israel)</a:t>
            </a:r>
          </a:p>
          <a:p>
            <a:pPr algn="ctr"/>
            <a:r>
              <a:rPr lang="en-US" sz="2800" b="1" dirty="0"/>
              <a:t>Son of Isaac,</a:t>
            </a:r>
          </a:p>
          <a:p>
            <a:pPr algn="ctr"/>
            <a:r>
              <a:rPr lang="en-US" sz="2800" b="1" dirty="0"/>
              <a:t>Son of Abraham</a:t>
            </a:r>
          </a:p>
          <a:p>
            <a:pPr algn="ctr"/>
            <a:r>
              <a:rPr lang="en-US" sz="2800" b="1" dirty="0"/>
              <a:t> Chosen of the Lord</a:t>
            </a:r>
          </a:p>
        </p:txBody>
      </p:sp>
      <p:sp>
        <p:nvSpPr>
          <p:cNvPr id="2" name="Title 1"/>
          <p:cNvSpPr>
            <a:spLocks noGrp="1"/>
          </p:cNvSpPr>
          <p:nvPr>
            <p:ph type="ctrTitle"/>
          </p:nvPr>
        </p:nvSpPr>
        <p:spPr>
          <a:xfrm>
            <a:off x="152400" y="3048000"/>
            <a:ext cx="6477000" cy="3810000"/>
          </a:xfrm>
        </p:spPr>
        <p:txBody>
          <a:bodyPr>
            <a:normAutofit fontScale="90000"/>
          </a:bodyPr>
          <a:lstStyle/>
          <a:p>
            <a:r>
              <a:rPr lang="en-US" dirty="0"/>
              <a:t>After burying his father, Joseph returned to Egypt, together with his brothers and all the others </a:t>
            </a:r>
            <a:br>
              <a:rPr lang="en-US" dirty="0"/>
            </a:br>
            <a:r>
              <a:rPr lang="en-US" dirty="0"/>
              <a:t>who had gone with him to bury his father. </a:t>
            </a:r>
          </a:p>
        </p:txBody>
      </p:sp>
      <p:pic>
        <p:nvPicPr>
          <p:cNvPr id="4" name="Picture 2" descr="C:\Documents and Settings\nlw1109\Local Settings\Temporary Internet Files\Content.IE5\WAFQGU2X\MC900057776[1].wmf"/>
          <p:cNvPicPr>
            <a:picLocks noChangeAspect="1" noChangeArrowheads="1"/>
          </p:cNvPicPr>
          <p:nvPr/>
        </p:nvPicPr>
        <p:blipFill>
          <a:blip r:embed="rId4" cstate="email">
            <a:extLst>
              <a:ext uri="{28A0092B-C50C-407E-A947-70E740481C1C}">
                <a14:useLocalDpi xmlns:a14="http://schemas.microsoft.com/office/drawing/2010/main"/>
              </a:ext>
            </a:extLst>
          </a:blip>
          <a:srcRect l="27027"/>
          <a:stretch>
            <a:fillRect/>
          </a:stretch>
        </p:blipFill>
        <p:spPr bwMode="auto">
          <a:xfrm flipH="1">
            <a:off x="5857165" y="2024546"/>
            <a:ext cx="2514600" cy="2249268"/>
          </a:xfrm>
          <a:prstGeom prst="rect">
            <a:avLst/>
          </a:prstGeom>
          <a:noFill/>
        </p:spPr>
      </p:pic>
      <p:sp>
        <p:nvSpPr>
          <p:cNvPr id="3" name="Cloud 2">
            <a:extLst>
              <a:ext uri="{FF2B5EF4-FFF2-40B4-BE49-F238E27FC236}">
                <a16:creationId xmlns:a16="http://schemas.microsoft.com/office/drawing/2014/main" id="{F9B8E3C2-BDDF-0F8F-635F-608B7A109E26}"/>
              </a:ext>
            </a:extLst>
          </p:cNvPr>
          <p:cNvSpPr/>
          <p:nvPr/>
        </p:nvSpPr>
        <p:spPr>
          <a:xfrm>
            <a:off x="5121556" y="155275"/>
            <a:ext cx="3265230" cy="1140125"/>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TextBox 5">
            <a:extLst>
              <a:ext uri="{FF2B5EF4-FFF2-40B4-BE49-F238E27FC236}">
                <a16:creationId xmlns:a16="http://schemas.microsoft.com/office/drawing/2014/main" id="{4291CF0E-97CC-C7F4-870A-757A6DAE0879}"/>
              </a:ext>
            </a:extLst>
          </p:cNvPr>
          <p:cNvSpPr txBox="1"/>
          <p:nvPr/>
        </p:nvSpPr>
        <p:spPr>
          <a:xfrm>
            <a:off x="5562600" y="304800"/>
            <a:ext cx="2457734" cy="830997"/>
          </a:xfrm>
          <a:prstGeom prst="rect">
            <a:avLst/>
          </a:prstGeom>
          <a:noFill/>
        </p:spPr>
        <p:txBody>
          <a:bodyPr wrap="square" rtlCol="0">
            <a:spAutoFit/>
          </a:bodyPr>
          <a:lstStyle/>
          <a:p>
            <a:r>
              <a:rPr lang="en-US" sz="2400" dirty="0"/>
              <a:t>Some time later...</a:t>
            </a:r>
          </a:p>
          <a:p>
            <a:r>
              <a:rPr lang="en-US" sz="2400" dirty="0"/>
              <a:t>    (Chapter 50)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56" y="-48152"/>
            <a:ext cx="9099044" cy="1848905"/>
          </a:xfrm>
        </p:spPr>
        <p:txBody>
          <a:bodyPr>
            <a:normAutofit/>
          </a:bodyPr>
          <a:lstStyle/>
          <a:p>
            <a:r>
              <a:rPr lang="en-US" dirty="0"/>
              <a:t>When Joseph’s brothers saw that their father was dead, they said,</a:t>
            </a:r>
          </a:p>
        </p:txBody>
      </p:sp>
      <p:pic>
        <p:nvPicPr>
          <p:cNvPr id="3" name="Picture 2"/>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971800" y="1524000"/>
            <a:ext cx="6324600" cy="3429000"/>
          </a:xfrm>
          <a:prstGeom prst="rect">
            <a:avLst/>
          </a:prstGeom>
        </p:spPr>
      </p:pic>
      <p:pic>
        <p:nvPicPr>
          <p:cNvPr id="4" name="Picture 2" descr="C:\Documents and Settings\nlw1109\Local Settings\Temporary Internet Files\Content.IE5\WAFQGU2X\MC900057776[1].wmf"/>
          <p:cNvPicPr>
            <a:picLocks noChangeAspect="1" noChangeArrowheads="1"/>
          </p:cNvPicPr>
          <p:nvPr/>
        </p:nvPicPr>
        <p:blipFill>
          <a:blip r:embed="rId3" cstate="email">
            <a:extLst>
              <a:ext uri="{28A0092B-C50C-407E-A947-70E740481C1C}">
                <a14:useLocalDpi xmlns:a14="http://schemas.microsoft.com/office/drawing/2010/main"/>
              </a:ext>
            </a:extLst>
          </a:blip>
          <a:srcRect l="27027"/>
          <a:stretch>
            <a:fillRect/>
          </a:stretch>
        </p:blipFill>
        <p:spPr bwMode="auto">
          <a:xfrm flipH="1">
            <a:off x="447800" y="1719527"/>
            <a:ext cx="3666999" cy="2743200"/>
          </a:xfrm>
          <a:prstGeom prst="rect">
            <a:avLst/>
          </a:prstGeom>
          <a:noFill/>
        </p:spPr>
      </p:pic>
      <p:sp>
        <p:nvSpPr>
          <p:cNvPr id="7" name="Rounded Rectangular Callout 6"/>
          <p:cNvSpPr/>
          <p:nvPr/>
        </p:nvSpPr>
        <p:spPr>
          <a:xfrm>
            <a:off x="533400" y="4533899"/>
            <a:ext cx="8001000" cy="2057400"/>
          </a:xfrm>
          <a:prstGeom prst="wedgeRoundRectCallout">
            <a:avLst>
              <a:gd name="adj1" fmla="val -28154"/>
              <a:gd name="adj2" fmla="val -161869"/>
              <a:gd name="adj3" fmla="val 16667"/>
            </a:avLst>
          </a:prstGeom>
          <a:solidFill>
            <a:srgbClr val="00B050"/>
          </a:solidFill>
          <a:ln w="571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1"/>
                </a:solidFill>
              </a:rPr>
              <a:t>What if Joseph holds a grudge against us and pays us back for all the wrongs we did to him?</a:t>
            </a:r>
          </a:p>
        </p:txBody>
      </p:sp>
      <p:sp>
        <p:nvSpPr>
          <p:cNvPr id="9" name="TextBox 8"/>
          <p:cNvSpPr txBox="1"/>
          <p:nvPr/>
        </p:nvSpPr>
        <p:spPr>
          <a:xfrm>
            <a:off x="4616823" y="1719527"/>
            <a:ext cx="3068918" cy="2246769"/>
          </a:xfrm>
          <a:prstGeom prst="rect">
            <a:avLst/>
          </a:prstGeom>
          <a:noFill/>
        </p:spPr>
        <p:txBody>
          <a:bodyPr wrap="none" rtlCol="0">
            <a:spAutoFit/>
          </a:bodyPr>
          <a:lstStyle/>
          <a:p>
            <a:pPr algn="ctr"/>
            <a:r>
              <a:rPr lang="en-US" sz="2800" b="1" dirty="0"/>
              <a:t>Jacob,</a:t>
            </a:r>
          </a:p>
          <a:p>
            <a:pPr algn="ctr"/>
            <a:r>
              <a:rPr lang="en-US" sz="2800" b="1" dirty="0"/>
              <a:t>(AKA Israel)</a:t>
            </a:r>
          </a:p>
          <a:p>
            <a:pPr algn="ctr"/>
            <a:r>
              <a:rPr lang="en-US" sz="2800" b="1" dirty="0"/>
              <a:t>Son of Isaac,</a:t>
            </a:r>
          </a:p>
          <a:p>
            <a:pPr algn="ctr"/>
            <a:r>
              <a:rPr lang="en-US" sz="2800" b="1" dirty="0"/>
              <a:t>Son of Abraham</a:t>
            </a:r>
          </a:p>
          <a:p>
            <a:pPr algn="ctr"/>
            <a:r>
              <a:rPr lang="en-US" sz="2800" b="1" dirty="0"/>
              <a:t> Chosen of the Lord</a:t>
            </a:r>
          </a:p>
        </p:txBody>
      </p:sp>
    </p:spTree>
    <p:extLst>
      <p:ext uri="{BB962C8B-B14F-4D97-AF65-F5344CB8AC3E}">
        <p14:creationId xmlns:p14="http://schemas.microsoft.com/office/powerpoint/2010/main" val="19034283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6167</TotalTime>
  <Words>658</Words>
  <Application>Microsoft Office PowerPoint</Application>
  <PresentationFormat>On-screen Show (4:3)</PresentationFormat>
  <Paragraphs>72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Batang</vt:lpstr>
      <vt:lpstr>Arial</vt:lpstr>
      <vt:lpstr>Bauhaus 93</vt:lpstr>
      <vt:lpstr>Calibri</vt:lpstr>
      <vt:lpstr>Office Theme</vt:lpstr>
      <vt:lpstr>Dig Site #20 Genesis 46:28-32, 50:14-26 "Promises Fulfilled"</vt:lpstr>
      <vt:lpstr>The Truth DIG SITE #20</vt:lpstr>
      <vt:lpstr>MEMORY VERSE DIG SITE #20</vt:lpstr>
      <vt:lpstr>  </vt:lpstr>
      <vt:lpstr>Israel said to Joseph, </vt:lpstr>
      <vt:lpstr>    Then Joseph said to his brothers and to his father’s household, </vt:lpstr>
      <vt:lpstr> </vt:lpstr>
      <vt:lpstr>After burying his father, Joseph returned to Egypt, together with his brothers and all the others  who had gone with him to bury his father. </vt:lpstr>
      <vt:lpstr>When Joseph’s brothers saw that their father was dead, they said,</vt:lpstr>
      <vt:lpstr>So they sent word to Joseph, saying, </vt:lpstr>
      <vt:lpstr>PowerPoint Presentation</vt:lpstr>
      <vt:lpstr>PowerPoint Presentation</vt:lpstr>
      <vt:lpstr>PowerPoint Presentation</vt:lpstr>
      <vt:lpstr>PowerPoint Presentation</vt:lpstr>
      <vt:lpstr>And he reassured them and spoke kindly to them. </vt:lpstr>
      <vt:lpstr>Joseph stayed in Egypt, along with all his father’s family. He lived 110 years, </vt:lpstr>
      <vt:lpstr>and saw the 3rd generation  of Ephraim’s children.   Also the children of Makir son of Manasseh were placed at birth on Joseph’s knees.</vt:lpstr>
      <vt:lpstr>Then Joseph said to his brothers, </vt:lpstr>
      <vt:lpstr>And Joseph made the Israelites swear an oath and said,</vt:lpstr>
      <vt:lpstr>So Joseph died at the age of 110.   And after they embalmed him,  he was placed in a coffin in Egypt. </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Quizzing</dc:creator>
  <cp:lastModifiedBy>April Litman</cp:lastModifiedBy>
  <cp:revision>74</cp:revision>
  <dcterms:created xsi:type="dcterms:W3CDTF">2013-09-27T18:42:05Z</dcterms:created>
  <dcterms:modified xsi:type="dcterms:W3CDTF">2025-09-05T19:34:17Z</dcterms:modified>
</cp:coreProperties>
</file>